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73" r:id="rId3"/>
    <p:sldId id="276" r:id="rId4"/>
    <p:sldId id="275" r:id="rId5"/>
    <p:sldId id="274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12A5907-96DA-CF4A-B880-1D1CABAFC1C3}">
          <p14:sldIdLst>
            <p14:sldId id="256"/>
            <p14:sldId id="273"/>
            <p14:sldId id="276"/>
          </p14:sldIdLst>
        </p14:section>
        <p14:section name="Worksheet" id="{56C196E4-2A05-1A45-8A74-3B9A1479B83B}">
          <p14:sldIdLst>
            <p14:sldId id="275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7"/>
    <p:restoredTop sz="93416"/>
  </p:normalViewPr>
  <p:slideViewPr>
    <p:cSldViewPr snapToGrid="0" snapToObjects="1">
      <p:cViewPr>
        <p:scale>
          <a:sx n="85" d="100"/>
          <a:sy n="85" d="100"/>
        </p:scale>
        <p:origin x="184" y="8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DD72F-B1D6-354A-9B01-D235B36A5EB6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06124-6D1F-9F4F-8EED-CC9A74D7D3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239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06124-6D1F-9F4F-8EED-CC9A74D7D33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273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06124-6D1F-9F4F-8EED-CC9A74D7D33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314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06124-6D1F-9F4F-8EED-CC9A74D7D33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353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06124-6D1F-9F4F-8EED-CC9A74D7D33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811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06124-6D1F-9F4F-8EED-CC9A74D7D33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300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FC86C-6368-DA48-9D96-8F9A9B13B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42C8B5-5D0B-C04C-970E-1BD227A45B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1178F-D909-3A41-8649-59CD1228E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29F8-5181-1646-B133-503E7139FA94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E0E80-2C4D-C84B-BC46-BAE923FC5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D7A19-A172-D34D-A42D-B9B3DF6C1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F6C1-6EA4-5B41-BD92-E90196950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C5149-2490-0A46-85E0-62E3A2196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1FD783-DF29-2743-8CEE-F98B794F7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A94DE-B4D1-7340-B01E-346D1A626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29F8-5181-1646-B133-503E7139FA94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A35CB-4174-834E-A896-F307A1B23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E6202-9A60-5F4A-9147-61E689187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F6C1-6EA4-5B41-BD92-E90196950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91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875420-45A5-0743-8411-F5E3CC0D9C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44A0E-3A56-2649-B007-B3734D8054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70FDB-4B1D-D746-B174-D970298B0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29F8-5181-1646-B133-503E7139FA94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76CC5-EC0A-4842-A912-F34B5E80F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02FBC-E673-864E-980A-592D4F94B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F6C1-6EA4-5B41-BD92-E90196950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728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59E70-F487-9E4A-A795-E810B46D8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3F2C4-33E3-2545-B4D0-3CC9EDC1C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693AC-37A8-D04E-BE6D-9B458A71B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29F8-5181-1646-B133-503E7139FA94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6A717-4C00-F641-A558-97FBD7748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836D1-2BA0-8942-8AAE-913EC4813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F6C1-6EA4-5B41-BD92-E90196950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84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46BA5-5896-014A-AC6C-925862E07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175C0D-E87D-1E4E-B9BB-4F118396E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F1108-A127-CB45-AA9A-0B7276405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29F8-5181-1646-B133-503E7139FA94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4BBFA-65D3-6C40-BF0D-60DD2E64A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FC1A4-D527-0547-9E7A-1258B58BB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F6C1-6EA4-5B41-BD92-E90196950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264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EE19F-2142-2247-B9C6-D2ACBBAB9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59820-2537-944A-B8FA-081975660F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43AFF7-9D7D-BE4A-893D-B16D27036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76F63F-C64C-3246-8E3E-546CD1E22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29F8-5181-1646-B133-503E7139FA94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4C506-7A66-5044-81F6-2109911DC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C58AE6-78E9-E841-83F0-10A4CE623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F6C1-6EA4-5B41-BD92-E90196950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21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ECA2A-5179-8F42-BFDD-3E63A24C2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FF585-44BA-B541-9002-0B61D0398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0FEF99-3C3E-AB46-ABDC-8F4C117F12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2D897C-EEA4-974B-A6A2-8AD863776C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DF3ECF-3E6F-0D44-A245-1ABFD43F8F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B88B48-E61F-6C44-995D-480245E32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29F8-5181-1646-B133-503E7139FA94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B50227-0354-2640-A2DC-1CBDF66CC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DE1335-DC78-254D-B4D7-C9211B107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F6C1-6EA4-5B41-BD92-E90196950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97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839DA-1C93-7842-BD6E-4557058C7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52606-C642-3143-AF4A-D6FA14232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29F8-5181-1646-B133-503E7139FA94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C13FA2-115A-A048-9B52-10F7ECFDE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E2E00D-33B2-9947-A593-A8EAB06A7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F6C1-6EA4-5B41-BD92-E90196950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1010D0-8435-C84E-AFCB-8F81ABAD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29F8-5181-1646-B133-503E7139FA94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6BC9F8-242D-A54F-A578-738E61FC1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BC9336-06B3-1846-A328-2D94AF2E9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F6C1-6EA4-5B41-BD92-E90196950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55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1B2C8-7E82-644A-B249-3993A3299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D4987-CE6F-3C4B-B373-3F014CF86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5D6273-4F57-8F49-BD33-101C96F22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D41A30-92B7-894F-8355-E78160089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29F8-5181-1646-B133-503E7139FA94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33656C-A921-354E-9A93-F87B6ADA4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8A7D34-9A37-CB42-9DDC-164C07A27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F6C1-6EA4-5B41-BD92-E90196950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840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96C15-61CA-7848-B677-9568E5F36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FFD16F-376B-9D49-A4B8-D946740CDC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37E546-90F9-AE47-9DE1-F61EBDAC0C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AC8F7A-A0A2-364A-A962-6C3CC1B37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29F8-5181-1646-B133-503E7139FA94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3A2CE2-5C07-4046-BD29-255FAFD7F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292988-1762-4C4D-BE9F-40E940E45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F6C1-6EA4-5B41-BD92-E90196950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93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8FE5A6-E10E-E74B-9697-BFBBF0A79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4D307D-7BE1-7D4D-A74C-0E3C508C9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95F97-F0E9-3C44-8B85-69F032081B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529F8-5181-1646-B133-503E7139FA94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5EC3F-2532-2247-BE4F-AAD200502F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B82A9-785D-784F-B41A-B764198955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DF6C1-6EA4-5B41-BD92-E901969507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250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38FB2-6FC1-EB43-9167-CBF63BE0D1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60293E-3E5D-794C-B4F8-9F839A0F70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91618608-34C0-2E41-8C79-D5783CBAEB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800" y="234950"/>
            <a:ext cx="10566400" cy="638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064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BAF2051-1372-7644-B1D6-16EB417891F3}"/>
              </a:ext>
            </a:extLst>
          </p:cNvPr>
          <p:cNvSpPr/>
          <p:nvPr/>
        </p:nvSpPr>
        <p:spPr>
          <a:xfrm>
            <a:off x="202753" y="180459"/>
            <a:ext cx="11784459" cy="40011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>
                <a:latin typeface="Comic Sans MS" panose="030F0702030302020204" pitchFamily="66" charset="0"/>
              </a:rPr>
              <a:t>Changing Population and the effect on places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CF28A3-41EC-5B43-AAAF-BFB472406353}"/>
              </a:ext>
            </a:extLst>
          </p:cNvPr>
          <p:cNvSpPr/>
          <p:nvPr/>
        </p:nvSpPr>
        <p:spPr>
          <a:xfrm>
            <a:off x="202753" y="653019"/>
            <a:ext cx="11784458" cy="400110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en-GB" sz="2000" b="1" u="sng" dirty="0">
                <a:latin typeface="Comic Sans MS" panose="030F0902030302020204" pitchFamily="66" charset="0"/>
              </a:rPr>
              <a:t>Learning Objective</a:t>
            </a:r>
            <a:r>
              <a:rPr lang="en-GB" sz="2000" dirty="0">
                <a:latin typeface="Comic Sans MS" panose="030F0902030302020204" pitchFamily="66" charset="0"/>
              </a:rPr>
              <a:t>: To be able to analyse two or more contrasting countries.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40EBF6-1D00-6D4B-93A4-E8FAA0FE7C77}"/>
              </a:ext>
            </a:extLst>
          </p:cNvPr>
          <p:cNvSpPr/>
          <p:nvPr/>
        </p:nvSpPr>
        <p:spPr>
          <a:xfrm>
            <a:off x="202753" y="2589485"/>
            <a:ext cx="1863114" cy="1015663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902030302020204" pitchFamily="66" charset="0"/>
              </a:rPr>
              <a:t>Demographic Transition over time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62E419-980E-2D4B-9CBC-C1EC71F85595}"/>
              </a:ext>
            </a:extLst>
          </p:cNvPr>
          <p:cNvSpPr/>
          <p:nvPr/>
        </p:nvSpPr>
        <p:spPr>
          <a:xfrm>
            <a:off x="202753" y="6068370"/>
            <a:ext cx="1863114" cy="707886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902030302020204" pitchFamily="66" charset="0"/>
              </a:rPr>
              <a:t>Natural Increase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7555D06-F1F3-8B45-AE48-10148E6B9EAE}"/>
              </a:ext>
            </a:extLst>
          </p:cNvPr>
          <p:cNvSpPr/>
          <p:nvPr/>
        </p:nvSpPr>
        <p:spPr>
          <a:xfrm>
            <a:off x="202753" y="3766983"/>
            <a:ext cx="1863114" cy="400110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902030302020204" pitchFamily="66" charset="0"/>
              </a:rPr>
              <a:t>Fertility Rate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4FAC88-83BB-FD4C-9655-55575943F7C0}"/>
              </a:ext>
            </a:extLst>
          </p:cNvPr>
          <p:cNvSpPr/>
          <p:nvPr/>
        </p:nvSpPr>
        <p:spPr>
          <a:xfrm>
            <a:off x="202753" y="4328928"/>
            <a:ext cx="1863114" cy="707886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902030302020204" pitchFamily="66" charset="0"/>
              </a:rPr>
              <a:t>Life Expectancy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B3C011-50AC-F44B-BA37-2DF3EBF90E99}"/>
              </a:ext>
            </a:extLst>
          </p:cNvPr>
          <p:cNvSpPr/>
          <p:nvPr/>
        </p:nvSpPr>
        <p:spPr>
          <a:xfrm>
            <a:off x="202753" y="5198649"/>
            <a:ext cx="1863114" cy="707886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902030302020204" pitchFamily="66" charset="0"/>
              </a:rPr>
              <a:t>Population Structure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E22C7AF-94A4-1C4C-9871-E9B455AD2871}"/>
              </a:ext>
            </a:extLst>
          </p:cNvPr>
          <p:cNvSpPr/>
          <p:nvPr/>
        </p:nvSpPr>
        <p:spPr>
          <a:xfrm>
            <a:off x="202753" y="1745978"/>
            <a:ext cx="1863114" cy="707886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902030302020204" pitchFamily="66" charset="0"/>
              </a:rPr>
              <a:t>Dependency ratios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9C30961-D4C1-5344-B440-319721BCEECF}"/>
              </a:ext>
            </a:extLst>
          </p:cNvPr>
          <p:cNvSpPr/>
          <p:nvPr/>
        </p:nvSpPr>
        <p:spPr>
          <a:xfrm>
            <a:off x="202754" y="1158400"/>
            <a:ext cx="1863114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Factor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EFB468-2B06-2540-BD7A-C74A82F77833}"/>
              </a:ext>
            </a:extLst>
          </p:cNvPr>
          <p:cNvSpPr/>
          <p:nvPr/>
        </p:nvSpPr>
        <p:spPr>
          <a:xfrm>
            <a:off x="2612578" y="1152707"/>
            <a:ext cx="3203593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AO1 Defined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5012C08-359E-0240-B7A1-8455D00E2594}"/>
              </a:ext>
            </a:extLst>
          </p:cNvPr>
          <p:cNvSpPr/>
          <p:nvPr/>
        </p:nvSpPr>
        <p:spPr>
          <a:xfrm>
            <a:off x="6376484" y="1152707"/>
            <a:ext cx="5610719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Example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F3F0155-4378-A443-917E-B81D6BEAD648}"/>
              </a:ext>
            </a:extLst>
          </p:cNvPr>
          <p:cNvCxnSpPr/>
          <p:nvPr/>
        </p:nvCxnSpPr>
        <p:spPr>
          <a:xfrm>
            <a:off x="202753" y="1607767"/>
            <a:ext cx="117844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9EED1C3-55C9-B54F-96AA-2A5FC39850A6}"/>
              </a:ext>
            </a:extLst>
          </p:cNvPr>
          <p:cNvCxnSpPr/>
          <p:nvPr/>
        </p:nvCxnSpPr>
        <p:spPr>
          <a:xfrm>
            <a:off x="202753" y="2515472"/>
            <a:ext cx="117844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4CB2ACA-C080-F84B-B0AC-BD89DE9C0D7B}"/>
              </a:ext>
            </a:extLst>
          </p:cNvPr>
          <p:cNvCxnSpPr/>
          <p:nvPr/>
        </p:nvCxnSpPr>
        <p:spPr>
          <a:xfrm>
            <a:off x="202753" y="3676665"/>
            <a:ext cx="117844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1D3D370-8B2B-1B43-BE7E-C30D4DC6426E}"/>
              </a:ext>
            </a:extLst>
          </p:cNvPr>
          <p:cNvCxnSpPr/>
          <p:nvPr/>
        </p:nvCxnSpPr>
        <p:spPr>
          <a:xfrm>
            <a:off x="202753" y="4245560"/>
            <a:ext cx="117844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B8B5976-D869-D249-B3EF-0C67E3A2BFF8}"/>
              </a:ext>
            </a:extLst>
          </p:cNvPr>
          <p:cNvCxnSpPr/>
          <p:nvPr/>
        </p:nvCxnSpPr>
        <p:spPr>
          <a:xfrm>
            <a:off x="202753" y="5114550"/>
            <a:ext cx="117844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FA194FD-201E-DB4F-8D1B-9A590B026986}"/>
              </a:ext>
            </a:extLst>
          </p:cNvPr>
          <p:cNvCxnSpPr/>
          <p:nvPr/>
        </p:nvCxnSpPr>
        <p:spPr>
          <a:xfrm>
            <a:off x="202753" y="5993420"/>
            <a:ext cx="117844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2DB57C7-8781-6C43-BFB5-6BD455038CE3}"/>
              </a:ext>
            </a:extLst>
          </p:cNvPr>
          <p:cNvCxnSpPr>
            <a:cxnSpLocks/>
          </p:cNvCxnSpPr>
          <p:nvPr/>
        </p:nvCxnSpPr>
        <p:spPr>
          <a:xfrm>
            <a:off x="6094982" y="1152707"/>
            <a:ext cx="0" cy="5524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6B9CD125-2323-D44C-8FD4-D431DEE7F92C}"/>
              </a:ext>
            </a:extLst>
          </p:cNvPr>
          <p:cNvSpPr/>
          <p:nvPr/>
        </p:nvSpPr>
        <p:spPr>
          <a:xfrm>
            <a:off x="6219067" y="1707549"/>
            <a:ext cx="2546659" cy="646331"/>
          </a:xfrm>
          <a:prstGeom prst="rect">
            <a:avLst/>
          </a:prstGeom>
          <a:ln w="28575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High Dependency Ratio (Afghanistan)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C323871-F573-304E-A175-8ACF4B40A646}"/>
              </a:ext>
            </a:extLst>
          </p:cNvPr>
          <p:cNvSpPr/>
          <p:nvPr/>
        </p:nvSpPr>
        <p:spPr>
          <a:xfrm>
            <a:off x="9714349" y="1763361"/>
            <a:ext cx="2265339" cy="646331"/>
          </a:xfrm>
          <a:prstGeom prst="rect">
            <a:avLst/>
          </a:prstGeom>
          <a:ln w="28575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Low Dependency Ratio (USA)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383364C-CAEA-9347-814D-7A95D5A73944}"/>
              </a:ext>
            </a:extLst>
          </p:cNvPr>
          <p:cNvSpPr/>
          <p:nvPr/>
        </p:nvSpPr>
        <p:spPr>
          <a:xfrm>
            <a:off x="6219090" y="2940834"/>
            <a:ext cx="5768113" cy="369332"/>
          </a:xfrm>
          <a:prstGeom prst="rect">
            <a:avLst/>
          </a:prstGeom>
          <a:ln w="28575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All Countries (Synthesis Revision Task)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D18ED50-08B9-4D40-9CB7-4D84E18FE0F1}"/>
              </a:ext>
            </a:extLst>
          </p:cNvPr>
          <p:cNvSpPr/>
          <p:nvPr/>
        </p:nvSpPr>
        <p:spPr>
          <a:xfrm>
            <a:off x="6217385" y="3792130"/>
            <a:ext cx="2265355" cy="369332"/>
          </a:xfrm>
          <a:prstGeom prst="rect">
            <a:avLst/>
          </a:prstGeom>
          <a:ln w="28575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FR High (Niger)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0923358-49F2-CC41-BDF4-4D40BF90DE12}"/>
              </a:ext>
            </a:extLst>
          </p:cNvPr>
          <p:cNvSpPr/>
          <p:nvPr/>
        </p:nvSpPr>
        <p:spPr>
          <a:xfrm>
            <a:off x="9714333" y="3783057"/>
            <a:ext cx="2265355" cy="369332"/>
          </a:xfrm>
          <a:prstGeom prst="rect">
            <a:avLst/>
          </a:prstGeom>
          <a:ln w="28575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FR Low (Germany)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34CAFE-A6AB-6C42-A650-631A1F9EFC64}"/>
              </a:ext>
            </a:extLst>
          </p:cNvPr>
          <p:cNvSpPr/>
          <p:nvPr/>
        </p:nvSpPr>
        <p:spPr>
          <a:xfrm>
            <a:off x="8765729" y="4592869"/>
            <a:ext cx="3213954" cy="369332"/>
          </a:xfrm>
          <a:prstGeom prst="rect">
            <a:avLst/>
          </a:prstGeom>
          <a:ln w="28575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LE Low (Afghanistan)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9673409-1914-9648-9667-CEAF69771DE6}"/>
              </a:ext>
            </a:extLst>
          </p:cNvPr>
          <p:cNvSpPr/>
          <p:nvPr/>
        </p:nvSpPr>
        <p:spPr>
          <a:xfrm>
            <a:off x="6217386" y="4567968"/>
            <a:ext cx="2265355" cy="369332"/>
          </a:xfrm>
          <a:prstGeom prst="rect">
            <a:avLst/>
          </a:prstGeom>
          <a:ln w="28575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LE High (Japan)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FF2A059-05EE-DC48-A70F-23668BF52788}"/>
              </a:ext>
            </a:extLst>
          </p:cNvPr>
          <p:cNvSpPr/>
          <p:nvPr/>
        </p:nvSpPr>
        <p:spPr>
          <a:xfrm>
            <a:off x="6219090" y="5367926"/>
            <a:ext cx="5768113" cy="369332"/>
          </a:xfrm>
          <a:prstGeom prst="rect">
            <a:avLst/>
          </a:prstGeom>
          <a:ln w="28575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All Countries (Synthesis Revision Task)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D7A9B1E-A8C8-0844-988A-9D2B2DDADA0C}"/>
              </a:ext>
            </a:extLst>
          </p:cNvPr>
          <p:cNvSpPr/>
          <p:nvPr/>
        </p:nvSpPr>
        <p:spPr>
          <a:xfrm>
            <a:off x="6217385" y="6249583"/>
            <a:ext cx="2265355" cy="369332"/>
          </a:xfrm>
          <a:prstGeom prst="rect">
            <a:avLst/>
          </a:prstGeom>
          <a:ln w="28575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NI High (Mali)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1DBCCE9-B999-F14F-A9C6-6D9D0AC6D4B9}"/>
              </a:ext>
            </a:extLst>
          </p:cNvPr>
          <p:cNvSpPr/>
          <p:nvPr/>
        </p:nvSpPr>
        <p:spPr>
          <a:xfrm>
            <a:off x="9721848" y="6249583"/>
            <a:ext cx="2265355" cy="369332"/>
          </a:xfrm>
          <a:prstGeom prst="rect">
            <a:avLst/>
          </a:prstGeom>
          <a:ln w="28575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NI Low (Germany)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190DB2A-5099-C84F-99C8-84D028B988C9}"/>
              </a:ext>
            </a:extLst>
          </p:cNvPr>
          <p:cNvSpPr/>
          <p:nvPr/>
        </p:nvSpPr>
        <p:spPr>
          <a:xfrm>
            <a:off x="2624967" y="1744697"/>
            <a:ext cx="3203593" cy="646331"/>
          </a:xfrm>
          <a:prstGeom prst="rect">
            <a:avLst/>
          </a:prstGeom>
          <a:ln w="28575">
            <a:solidFill>
              <a:srgbClr val="8EFA00"/>
            </a:solidFill>
          </a:ln>
        </p:spPr>
        <p:txBody>
          <a:bodyPr wrap="square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Starter</a:t>
            </a:r>
            <a:r>
              <a:rPr lang="en-GB" dirty="0">
                <a:latin typeface="Comic Sans MS" panose="030F0702030302020204" pitchFamily="66" charset="0"/>
              </a:rPr>
              <a:t>: Define the Terms and add Examples.</a:t>
            </a:r>
          </a:p>
        </p:txBody>
      </p:sp>
      <p:pic>
        <p:nvPicPr>
          <p:cNvPr id="40" name="Graphic 39" descr="Pencil">
            <a:extLst>
              <a:ext uri="{FF2B5EF4-FFF2-40B4-BE49-F238E27FC236}">
                <a16:creationId xmlns:a16="http://schemas.microsoft.com/office/drawing/2014/main" id="{58A97AE7-75DC-534C-98C5-C66D3CAAAF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66509" y="2012039"/>
            <a:ext cx="332071" cy="332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05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C7AE9B-8E6F-D941-8E60-31542DA816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35946" y="1381582"/>
            <a:ext cx="7721958" cy="4351338"/>
          </a:xfrm>
          <a:ln w="28575">
            <a:solidFill>
              <a:srgbClr val="8EFA00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3881735-1629-354A-BD29-AC7721C53D11}"/>
              </a:ext>
            </a:extLst>
          </p:cNvPr>
          <p:cNvSpPr/>
          <p:nvPr/>
        </p:nvSpPr>
        <p:spPr>
          <a:xfrm>
            <a:off x="202753" y="180459"/>
            <a:ext cx="11784459" cy="40011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>
                <a:latin typeface="Comic Sans MS" panose="030F0702030302020204" pitchFamily="66" charset="0"/>
              </a:rPr>
              <a:t>Case Study Work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35CF4D-173E-4A4F-B656-15DC83925A21}"/>
              </a:ext>
            </a:extLst>
          </p:cNvPr>
          <p:cNvSpPr/>
          <p:nvPr/>
        </p:nvSpPr>
        <p:spPr>
          <a:xfrm>
            <a:off x="202753" y="649972"/>
            <a:ext cx="11784459" cy="461665"/>
          </a:xfrm>
          <a:prstGeom prst="rect">
            <a:avLst/>
          </a:prstGeom>
          <a:ln w="28575">
            <a:solidFill>
              <a:srgbClr val="8EFA00"/>
            </a:solidFill>
          </a:ln>
        </p:spPr>
        <p:txBody>
          <a:bodyPr wrap="square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Demo</a:t>
            </a:r>
            <a:r>
              <a:rPr lang="en-GB" sz="2400" b="1" dirty="0">
                <a:latin typeface="Comic Sans MS" panose="030F0702030302020204" pitchFamily="66" charset="0"/>
              </a:rPr>
              <a:t>: </a:t>
            </a:r>
            <a:r>
              <a:rPr lang="en-GB" sz="2400" dirty="0">
                <a:latin typeface="Comic Sans MS" panose="030F0702030302020204" pitchFamily="66" charset="0"/>
              </a:rPr>
              <a:t>Use the Reading Provided to make notes on the different countries. </a:t>
            </a:r>
          </a:p>
        </p:txBody>
      </p:sp>
      <p:pic>
        <p:nvPicPr>
          <p:cNvPr id="8" name="Graphic 7" descr="Pencil">
            <a:extLst>
              <a:ext uri="{FF2B5EF4-FFF2-40B4-BE49-F238E27FC236}">
                <a16:creationId xmlns:a16="http://schemas.microsoft.com/office/drawing/2014/main" id="{B5B05262-0A95-F14D-B33A-BB98B808C5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57904" y="1381582"/>
            <a:ext cx="1434096" cy="1434096"/>
          </a:xfrm>
          <a:prstGeom prst="rect">
            <a:avLst/>
          </a:prstGeom>
        </p:spPr>
      </p:pic>
      <p:pic>
        <p:nvPicPr>
          <p:cNvPr id="10" name="Graphic 9" descr="Books">
            <a:extLst>
              <a:ext uri="{FF2B5EF4-FFF2-40B4-BE49-F238E27FC236}">
                <a16:creationId xmlns:a16="http://schemas.microsoft.com/office/drawing/2014/main" id="{7AB5A350-5685-AC4D-BB16-3F4E9BE628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5317" y="3890664"/>
            <a:ext cx="1817557" cy="181755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C8306A2-F2EF-9645-B907-E1C16EE3071C}"/>
              </a:ext>
            </a:extLst>
          </p:cNvPr>
          <p:cNvSpPr/>
          <p:nvPr/>
        </p:nvSpPr>
        <p:spPr>
          <a:xfrm>
            <a:off x="202753" y="1176976"/>
            <a:ext cx="2075752" cy="830997"/>
          </a:xfrm>
          <a:prstGeom prst="rect">
            <a:avLst/>
          </a:prstGeom>
          <a:ln w="28575">
            <a:solidFill>
              <a:srgbClr val="8EFA00"/>
            </a:solidFill>
          </a:ln>
        </p:spPr>
        <p:txBody>
          <a:bodyPr wrap="square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Complete the reading 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102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BAF2051-1372-7644-B1D6-16EB417891F3}"/>
              </a:ext>
            </a:extLst>
          </p:cNvPr>
          <p:cNvSpPr/>
          <p:nvPr/>
        </p:nvSpPr>
        <p:spPr>
          <a:xfrm>
            <a:off x="202753" y="180459"/>
            <a:ext cx="11784459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Changing Population and the effect on places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CF28A3-41EC-5B43-AAAF-BFB472406353}"/>
              </a:ext>
            </a:extLst>
          </p:cNvPr>
          <p:cNvSpPr/>
          <p:nvPr/>
        </p:nvSpPr>
        <p:spPr>
          <a:xfrm>
            <a:off x="202753" y="653019"/>
            <a:ext cx="11784458" cy="400110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en-GB" sz="2000" b="1" u="sng" dirty="0">
                <a:latin typeface="Comic Sans MS" panose="030F0902030302020204" pitchFamily="66" charset="0"/>
              </a:rPr>
              <a:t>Learning Objective</a:t>
            </a:r>
            <a:r>
              <a:rPr lang="en-GB" sz="2000" dirty="0">
                <a:latin typeface="Comic Sans MS" panose="030F0902030302020204" pitchFamily="66" charset="0"/>
              </a:rPr>
              <a:t>: To be able to analyse two or more contrasting countries.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40EBF6-1D00-6D4B-93A4-E8FAA0FE7C77}"/>
              </a:ext>
            </a:extLst>
          </p:cNvPr>
          <p:cNvSpPr/>
          <p:nvPr/>
        </p:nvSpPr>
        <p:spPr>
          <a:xfrm>
            <a:off x="202753" y="2589485"/>
            <a:ext cx="1863114" cy="1015663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902030302020204" pitchFamily="66" charset="0"/>
              </a:rPr>
              <a:t>Demographic Transition over time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62E419-980E-2D4B-9CBC-C1EC71F85595}"/>
              </a:ext>
            </a:extLst>
          </p:cNvPr>
          <p:cNvSpPr/>
          <p:nvPr/>
        </p:nvSpPr>
        <p:spPr>
          <a:xfrm>
            <a:off x="202753" y="6068370"/>
            <a:ext cx="1863114" cy="707886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902030302020204" pitchFamily="66" charset="0"/>
              </a:rPr>
              <a:t>Natural Increase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7555D06-F1F3-8B45-AE48-10148E6B9EAE}"/>
              </a:ext>
            </a:extLst>
          </p:cNvPr>
          <p:cNvSpPr/>
          <p:nvPr/>
        </p:nvSpPr>
        <p:spPr>
          <a:xfrm>
            <a:off x="202753" y="3766983"/>
            <a:ext cx="1863114" cy="400110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902030302020204" pitchFamily="66" charset="0"/>
              </a:rPr>
              <a:t>Fertility Rate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4FAC88-83BB-FD4C-9655-55575943F7C0}"/>
              </a:ext>
            </a:extLst>
          </p:cNvPr>
          <p:cNvSpPr/>
          <p:nvPr/>
        </p:nvSpPr>
        <p:spPr>
          <a:xfrm>
            <a:off x="202753" y="4328928"/>
            <a:ext cx="1863114" cy="707886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902030302020204" pitchFamily="66" charset="0"/>
              </a:rPr>
              <a:t>Life Expectancy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B3C011-50AC-F44B-BA37-2DF3EBF90E99}"/>
              </a:ext>
            </a:extLst>
          </p:cNvPr>
          <p:cNvSpPr/>
          <p:nvPr/>
        </p:nvSpPr>
        <p:spPr>
          <a:xfrm>
            <a:off x="202753" y="5198649"/>
            <a:ext cx="1863114" cy="707886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902030302020204" pitchFamily="66" charset="0"/>
              </a:rPr>
              <a:t>Population Structure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E22C7AF-94A4-1C4C-9871-E9B455AD2871}"/>
              </a:ext>
            </a:extLst>
          </p:cNvPr>
          <p:cNvSpPr/>
          <p:nvPr/>
        </p:nvSpPr>
        <p:spPr>
          <a:xfrm>
            <a:off x="202753" y="1745978"/>
            <a:ext cx="1863114" cy="707886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902030302020204" pitchFamily="66" charset="0"/>
              </a:rPr>
              <a:t>Dependency ratios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9C30961-D4C1-5344-B440-319721BCEECF}"/>
              </a:ext>
            </a:extLst>
          </p:cNvPr>
          <p:cNvSpPr/>
          <p:nvPr/>
        </p:nvSpPr>
        <p:spPr>
          <a:xfrm>
            <a:off x="202754" y="1158400"/>
            <a:ext cx="1863114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Factor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EFB468-2B06-2540-BD7A-C74A82F77833}"/>
              </a:ext>
            </a:extLst>
          </p:cNvPr>
          <p:cNvSpPr/>
          <p:nvPr/>
        </p:nvSpPr>
        <p:spPr>
          <a:xfrm>
            <a:off x="2612578" y="1152707"/>
            <a:ext cx="3203593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AO1 Defined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5012C08-359E-0240-B7A1-8455D00E2594}"/>
              </a:ext>
            </a:extLst>
          </p:cNvPr>
          <p:cNvSpPr/>
          <p:nvPr/>
        </p:nvSpPr>
        <p:spPr>
          <a:xfrm>
            <a:off x="6376484" y="1152707"/>
            <a:ext cx="5610719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Example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F3F0155-4378-A443-917E-B81D6BEAD648}"/>
              </a:ext>
            </a:extLst>
          </p:cNvPr>
          <p:cNvCxnSpPr/>
          <p:nvPr/>
        </p:nvCxnSpPr>
        <p:spPr>
          <a:xfrm>
            <a:off x="202753" y="1607767"/>
            <a:ext cx="117844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9EED1C3-55C9-B54F-96AA-2A5FC39850A6}"/>
              </a:ext>
            </a:extLst>
          </p:cNvPr>
          <p:cNvCxnSpPr/>
          <p:nvPr/>
        </p:nvCxnSpPr>
        <p:spPr>
          <a:xfrm>
            <a:off x="202753" y="2515472"/>
            <a:ext cx="117844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4CB2ACA-C080-F84B-B0AC-BD89DE9C0D7B}"/>
              </a:ext>
            </a:extLst>
          </p:cNvPr>
          <p:cNvCxnSpPr/>
          <p:nvPr/>
        </p:nvCxnSpPr>
        <p:spPr>
          <a:xfrm>
            <a:off x="202753" y="3676665"/>
            <a:ext cx="117844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1D3D370-8B2B-1B43-BE7E-C30D4DC6426E}"/>
              </a:ext>
            </a:extLst>
          </p:cNvPr>
          <p:cNvCxnSpPr/>
          <p:nvPr/>
        </p:nvCxnSpPr>
        <p:spPr>
          <a:xfrm>
            <a:off x="202753" y="4245560"/>
            <a:ext cx="117844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B8B5976-D869-D249-B3EF-0C67E3A2BFF8}"/>
              </a:ext>
            </a:extLst>
          </p:cNvPr>
          <p:cNvCxnSpPr/>
          <p:nvPr/>
        </p:nvCxnSpPr>
        <p:spPr>
          <a:xfrm>
            <a:off x="202753" y="5114550"/>
            <a:ext cx="117844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FA194FD-201E-DB4F-8D1B-9A590B026986}"/>
              </a:ext>
            </a:extLst>
          </p:cNvPr>
          <p:cNvCxnSpPr/>
          <p:nvPr/>
        </p:nvCxnSpPr>
        <p:spPr>
          <a:xfrm>
            <a:off x="202753" y="5993420"/>
            <a:ext cx="117844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2DB57C7-8781-6C43-BFB5-6BD455038CE3}"/>
              </a:ext>
            </a:extLst>
          </p:cNvPr>
          <p:cNvCxnSpPr>
            <a:cxnSpLocks/>
          </p:cNvCxnSpPr>
          <p:nvPr/>
        </p:nvCxnSpPr>
        <p:spPr>
          <a:xfrm>
            <a:off x="6094982" y="1152707"/>
            <a:ext cx="0" cy="5524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420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35C99A4-F890-734E-8016-B4DC1FA91C34}"/>
              </a:ext>
            </a:extLst>
          </p:cNvPr>
          <p:cNvCxnSpPr>
            <a:cxnSpLocks/>
          </p:cNvCxnSpPr>
          <p:nvPr/>
        </p:nvCxnSpPr>
        <p:spPr>
          <a:xfrm>
            <a:off x="6074995" y="0"/>
            <a:ext cx="21005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89E3D17-8588-F547-873B-8A04B6586899}"/>
              </a:ext>
            </a:extLst>
          </p:cNvPr>
          <p:cNvCxnSpPr>
            <a:cxnSpLocks/>
          </p:cNvCxnSpPr>
          <p:nvPr/>
        </p:nvCxnSpPr>
        <p:spPr>
          <a:xfrm>
            <a:off x="0" y="1375347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D83602E-4AE9-5749-A91D-481F9ABEB45C}"/>
              </a:ext>
            </a:extLst>
          </p:cNvPr>
          <p:cNvCxnSpPr>
            <a:cxnSpLocks/>
          </p:cNvCxnSpPr>
          <p:nvPr/>
        </p:nvCxnSpPr>
        <p:spPr>
          <a:xfrm>
            <a:off x="2759910" y="703288"/>
            <a:ext cx="0" cy="6154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5FCACA55-7D53-8E49-844C-3A39BC686E6D}"/>
              </a:ext>
            </a:extLst>
          </p:cNvPr>
          <p:cNvSpPr/>
          <p:nvPr/>
        </p:nvSpPr>
        <p:spPr>
          <a:xfrm>
            <a:off x="6590556" y="880672"/>
            <a:ext cx="2265355" cy="369332"/>
          </a:xfrm>
          <a:prstGeom prst="rect">
            <a:avLst/>
          </a:prstGeom>
          <a:ln w="28575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FR High (Niger)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72CFD12-0877-3A4F-A763-9AF22BB31B93}"/>
              </a:ext>
            </a:extLst>
          </p:cNvPr>
          <p:cNvSpPr/>
          <p:nvPr/>
        </p:nvSpPr>
        <p:spPr>
          <a:xfrm>
            <a:off x="9721241" y="883747"/>
            <a:ext cx="2265355" cy="369332"/>
          </a:xfrm>
          <a:prstGeom prst="rect">
            <a:avLst/>
          </a:prstGeom>
          <a:ln w="28575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FR Low (Germany)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52421C-831A-1641-948C-527799CE2C80}"/>
              </a:ext>
            </a:extLst>
          </p:cNvPr>
          <p:cNvSpPr/>
          <p:nvPr/>
        </p:nvSpPr>
        <p:spPr>
          <a:xfrm>
            <a:off x="3169492" y="874577"/>
            <a:ext cx="2776068" cy="369332"/>
          </a:xfrm>
          <a:prstGeom prst="rect">
            <a:avLst/>
          </a:prstGeom>
          <a:ln w="28575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LE Low (Afghanistan)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D1A6916-014D-6E4E-B7E8-946623F6AE1D}"/>
              </a:ext>
            </a:extLst>
          </p:cNvPr>
          <p:cNvSpPr/>
          <p:nvPr/>
        </p:nvSpPr>
        <p:spPr>
          <a:xfrm>
            <a:off x="289764" y="883747"/>
            <a:ext cx="2265355" cy="369332"/>
          </a:xfrm>
          <a:prstGeom prst="rect">
            <a:avLst/>
          </a:prstGeom>
          <a:ln w="28575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LE High (Japan)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9516BDF-6CE1-0644-8302-A19932CCB4D8}"/>
              </a:ext>
            </a:extLst>
          </p:cNvPr>
          <p:cNvSpPr/>
          <p:nvPr/>
        </p:nvSpPr>
        <p:spPr>
          <a:xfrm>
            <a:off x="202754" y="180459"/>
            <a:ext cx="5708848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Life Expectancy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E7673F3-5FE8-B74A-A599-050D5CB0BAD5}"/>
              </a:ext>
            </a:extLst>
          </p:cNvPr>
          <p:cNvSpPr/>
          <p:nvPr/>
        </p:nvSpPr>
        <p:spPr>
          <a:xfrm>
            <a:off x="6259392" y="180459"/>
            <a:ext cx="5790217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Fertility </a:t>
            </a:r>
            <a:r>
              <a:rPr lang="en-GB" b="1" u="sng" dirty="0" err="1">
                <a:latin typeface="Comic Sans MS" panose="030F0702030302020204" pitchFamily="66" charset="0"/>
              </a:rPr>
              <a:t>Raate</a:t>
            </a:r>
            <a:r>
              <a:rPr lang="en-GB" b="1" u="sng" dirty="0">
                <a:latin typeface="Comic Sans MS" panose="030F0702030302020204" pitchFamily="66" charset="0"/>
              </a:rPr>
              <a:t> 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7707137-413E-BE47-A257-86114A2C3442}"/>
              </a:ext>
            </a:extLst>
          </p:cNvPr>
          <p:cNvCxnSpPr>
            <a:cxnSpLocks/>
          </p:cNvCxnSpPr>
          <p:nvPr/>
        </p:nvCxnSpPr>
        <p:spPr>
          <a:xfrm>
            <a:off x="-21005" y="703288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0316E35-7E03-3A41-A83F-2C835C8E2042}"/>
              </a:ext>
            </a:extLst>
          </p:cNvPr>
          <p:cNvCxnSpPr>
            <a:cxnSpLocks/>
          </p:cNvCxnSpPr>
          <p:nvPr/>
        </p:nvCxnSpPr>
        <p:spPr>
          <a:xfrm>
            <a:off x="9226685" y="703288"/>
            <a:ext cx="0" cy="6154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709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192</Words>
  <Application>Microsoft Macintosh PowerPoint</Application>
  <PresentationFormat>Widescreen</PresentationFormat>
  <Paragraphs>47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Roberts</dc:creator>
  <cp:lastModifiedBy>Martin Roberts</cp:lastModifiedBy>
  <cp:revision>4</cp:revision>
  <dcterms:created xsi:type="dcterms:W3CDTF">2019-10-15T16:23:13Z</dcterms:created>
  <dcterms:modified xsi:type="dcterms:W3CDTF">2019-10-15T17:11:56Z</dcterms:modified>
</cp:coreProperties>
</file>