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62" r:id="rId3"/>
    <p:sldId id="292" r:id="rId4"/>
    <p:sldId id="293" r:id="rId5"/>
    <p:sldId id="284" r:id="rId6"/>
    <p:sldId id="285" r:id="rId7"/>
    <p:sldId id="276" r:id="rId8"/>
    <p:sldId id="277" r:id="rId9"/>
    <p:sldId id="278" r:id="rId10"/>
    <p:sldId id="279" r:id="rId11"/>
    <p:sldId id="280" r:id="rId12"/>
    <p:sldId id="281" r:id="rId13"/>
    <p:sldId id="282" r:id="rId14"/>
    <p:sldId id="283" r:id="rId15"/>
    <p:sldId id="260" r:id="rId16"/>
    <p:sldId id="261" r:id="rId17"/>
    <p:sldId id="286" r:id="rId18"/>
    <p:sldId id="287" r:id="rId19"/>
    <p:sldId id="288" r:id="rId20"/>
    <p:sldId id="289" r:id="rId21"/>
    <p:sldId id="264" r:id="rId22"/>
    <p:sldId id="275" r:id="rId23"/>
    <p:sldId id="274" r:id="rId24"/>
  </p:sldIdLst>
  <p:sldSz cx="12192000" cy="6858000"/>
  <p:notesSz cx="6881813" cy="100155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CF07909-BB45-4C15-A037-B1230C78E890}">
          <p14:sldIdLst>
            <p14:sldId id="257"/>
            <p14:sldId id="262"/>
            <p14:sldId id="292"/>
            <p14:sldId id="293"/>
            <p14:sldId id="284"/>
            <p14:sldId id="285"/>
            <p14:sldId id="276"/>
            <p14:sldId id="277"/>
            <p14:sldId id="278"/>
            <p14:sldId id="279"/>
            <p14:sldId id="280"/>
            <p14:sldId id="281"/>
            <p14:sldId id="282"/>
            <p14:sldId id="283"/>
            <p14:sldId id="260"/>
            <p14:sldId id="261"/>
            <p14:sldId id="286"/>
            <p14:sldId id="287"/>
            <p14:sldId id="288"/>
            <p14:sldId id="289"/>
            <p14:sldId id="264"/>
          </p14:sldIdLst>
        </p14:section>
        <p14:section name="Worksheets" id="{C24ABC38-040D-4B5D-9132-787F59DA8384}">
          <p14:sldIdLst>
            <p14:sldId id="275"/>
            <p14:sldId id="274"/>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FF"/>
    <a:srgbClr val="A4A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showGuides="1">
      <p:cViewPr varScale="1">
        <p:scale>
          <a:sx n="89" d="100"/>
          <a:sy n="89" d="100"/>
        </p:scale>
        <p:origin x="187" y="67"/>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CA7A7-5E50-48B8-96FC-71C5C1483328}" type="doc">
      <dgm:prSet loTypeId="urn:microsoft.com/office/officeart/2005/8/layout/cycle4" loCatId="matrix" qsTypeId="urn:microsoft.com/office/officeart/2005/8/quickstyle/simple1" qsCatId="simple" csTypeId="urn:microsoft.com/office/officeart/2005/8/colors/accent1_1" csCatId="accent1" phldr="1"/>
      <dgm:spPr/>
      <dgm:t>
        <a:bodyPr/>
        <a:lstStyle/>
        <a:p>
          <a:endParaRPr lang="en-US"/>
        </a:p>
      </dgm:t>
    </dgm:pt>
    <dgm:pt modelId="{AFE03B30-6796-4915-BCD5-B631294C58D2}">
      <dgm:prSet phldrT="[Text]" phldr="1"/>
      <dgm:spPr>
        <a:ln>
          <a:solidFill>
            <a:schemeClr val="tx1"/>
          </a:solidFill>
        </a:ln>
      </dgm:spPr>
      <dgm:t>
        <a:bodyPr/>
        <a:lstStyle/>
        <a:p>
          <a:endParaRPr lang="en-US"/>
        </a:p>
      </dgm:t>
    </dgm:pt>
    <dgm:pt modelId="{BC35D230-B8F4-47FC-8FEA-44FC72B013BB}" type="parTrans" cxnId="{94E3521B-1987-46E2-8C91-C7C673D4FF3B}">
      <dgm:prSet/>
      <dgm:spPr/>
      <dgm:t>
        <a:bodyPr/>
        <a:lstStyle/>
        <a:p>
          <a:endParaRPr lang="en-US"/>
        </a:p>
      </dgm:t>
    </dgm:pt>
    <dgm:pt modelId="{CAF2FBE7-D805-48D7-8CA8-FD2A794D71CF}" type="sibTrans" cxnId="{94E3521B-1987-46E2-8C91-C7C673D4FF3B}">
      <dgm:prSet/>
      <dgm:spPr/>
      <dgm:t>
        <a:bodyPr/>
        <a:lstStyle/>
        <a:p>
          <a:endParaRPr lang="en-US"/>
        </a:p>
      </dgm:t>
    </dgm:pt>
    <dgm:pt modelId="{CDA11EFF-1E7F-42A6-9AF0-9CA36BE107C5}">
      <dgm:prSet phldrT="[Text]" phldr="1"/>
      <dgm:spPr>
        <a:solidFill>
          <a:schemeClr val="bg1">
            <a:alpha val="90000"/>
          </a:schemeClr>
        </a:solidFill>
        <a:ln>
          <a:solidFill>
            <a:schemeClr val="tx1"/>
          </a:solidFill>
        </a:ln>
      </dgm:spPr>
      <dgm:t>
        <a:bodyPr/>
        <a:lstStyle/>
        <a:p>
          <a:endParaRPr lang="en-US"/>
        </a:p>
      </dgm:t>
    </dgm:pt>
    <dgm:pt modelId="{C02E6236-A045-4F0A-BB81-5159453AD8F3}" type="parTrans" cxnId="{FDF77611-37FD-401F-AE82-39E7D0F6D9AB}">
      <dgm:prSet/>
      <dgm:spPr/>
      <dgm:t>
        <a:bodyPr/>
        <a:lstStyle/>
        <a:p>
          <a:endParaRPr lang="en-US"/>
        </a:p>
      </dgm:t>
    </dgm:pt>
    <dgm:pt modelId="{29E45D1A-E50F-4551-8E09-35632E0D3113}" type="sibTrans" cxnId="{FDF77611-37FD-401F-AE82-39E7D0F6D9AB}">
      <dgm:prSet/>
      <dgm:spPr/>
      <dgm:t>
        <a:bodyPr/>
        <a:lstStyle/>
        <a:p>
          <a:endParaRPr lang="en-US"/>
        </a:p>
      </dgm:t>
    </dgm:pt>
    <dgm:pt modelId="{52FF7762-324F-4576-971D-64AA6B5B76F4}">
      <dgm:prSet phldrT="[Text]" phldr="1"/>
      <dgm:spPr>
        <a:ln>
          <a:solidFill>
            <a:schemeClr val="tx1"/>
          </a:solidFill>
        </a:ln>
      </dgm:spPr>
      <dgm:t>
        <a:bodyPr/>
        <a:lstStyle/>
        <a:p>
          <a:endParaRPr lang="en-US"/>
        </a:p>
      </dgm:t>
    </dgm:pt>
    <dgm:pt modelId="{12F3F7BB-6D0F-4DD8-BB23-39F028C2FC3E}" type="parTrans" cxnId="{0AF84B84-DECC-47F4-A214-3F4E8214276E}">
      <dgm:prSet/>
      <dgm:spPr/>
      <dgm:t>
        <a:bodyPr/>
        <a:lstStyle/>
        <a:p>
          <a:endParaRPr lang="en-US"/>
        </a:p>
      </dgm:t>
    </dgm:pt>
    <dgm:pt modelId="{58C23D1C-30A3-44EE-AB91-898150834630}" type="sibTrans" cxnId="{0AF84B84-DECC-47F4-A214-3F4E8214276E}">
      <dgm:prSet/>
      <dgm:spPr/>
      <dgm:t>
        <a:bodyPr/>
        <a:lstStyle/>
        <a:p>
          <a:endParaRPr lang="en-US"/>
        </a:p>
      </dgm:t>
    </dgm:pt>
    <dgm:pt modelId="{287E2ED5-0B5E-4F22-9138-46ADC5A37CD7}">
      <dgm:prSet phldrT="[Text]" phldr="1"/>
      <dgm:spPr>
        <a:solidFill>
          <a:schemeClr val="bg1"/>
        </a:solidFill>
        <a:ln>
          <a:solidFill>
            <a:schemeClr val="tx1"/>
          </a:solidFill>
        </a:ln>
      </dgm:spPr>
      <dgm:t>
        <a:bodyPr/>
        <a:lstStyle/>
        <a:p>
          <a:endParaRPr lang="en-US" dirty="0"/>
        </a:p>
      </dgm:t>
    </dgm:pt>
    <dgm:pt modelId="{7FD254FD-F849-4C30-812D-6820BCBDFD1D}" type="parTrans" cxnId="{ACCA5601-4777-4E7D-B62C-79D3F0E0DBCB}">
      <dgm:prSet/>
      <dgm:spPr/>
      <dgm:t>
        <a:bodyPr/>
        <a:lstStyle/>
        <a:p>
          <a:endParaRPr lang="en-US"/>
        </a:p>
      </dgm:t>
    </dgm:pt>
    <dgm:pt modelId="{A8F3733C-7E18-467C-BB72-D4FFD4D5E6A8}" type="sibTrans" cxnId="{ACCA5601-4777-4E7D-B62C-79D3F0E0DBCB}">
      <dgm:prSet/>
      <dgm:spPr/>
      <dgm:t>
        <a:bodyPr/>
        <a:lstStyle/>
        <a:p>
          <a:endParaRPr lang="en-US"/>
        </a:p>
      </dgm:t>
    </dgm:pt>
    <dgm:pt modelId="{559BCF95-E7E2-406C-ADA8-C56E9503AC7A}">
      <dgm:prSet phldrT="[Text]" phldr="1"/>
      <dgm:spPr>
        <a:ln>
          <a:solidFill>
            <a:schemeClr val="tx1"/>
          </a:solidFill>
        </a:ln>
      </dgm:spPr>
      <dgm:t>
        <a:bodyPr/>
        <a:lstStyle/>
        <a:p>
          <a:endParaRPr lang="en-US" dirty="0"/>
        </a:p>
      </dgm:t>
    </dgm:pt>
    <dgm:pt modelId="{8AAAE29C-50DF-41D2-B34E-11055DC4831A}" type="parTrans" cxnId="{6965B863-FA33-418C-BB66-4660010E4FBC}">
      <dgm:prSet/>
      <dgm:spPr/>
      <dgm:t>
        <a:bodyPr/>
        <a:lstStyle/>
        <a:p>
          <a:endParaRPr lang="en-US"/>
        </a:p>
      </dgm:t>
    </dgm:pt>
    <dgm:pt modelId="{8403E91C-2BAF-4546-836D-1A27DDAE5D5D}" type="sibTrans" cxnId="{6965B863-FA33-418C-BB66-4660010E4FBC}">
      <dgm:prSet/>
      <dgm:spPr/>
      <dgm:t>
        <a:bodyPr/>
        <a:lstStyle/>
        <a:p>
          <a:endParaRPr lang="en-US"/>
        </a:p>
      </dgm:t>
    </dgm:pt>
    <dgm:pt modelId="{98C7A9F5-3BC9-41E1-A1B5-76E8104CD0C7}">
      <dgm:prSet phldrT="[Text]" phldr="1"/>
      <dgm:spPr>
        <a:solidFill>
          <a:schemeClr val="bg1">
            <a:alpha val="90000"/>
          </a:schemeClr>
        </a:solidFill>
        <a:ln>
          <a:solidFill>
            <a:schemeClr val="tx1"/>
          </a:solidFill>
        </a:ln>
      </dgm:spPr>
      <dgm:t>
        <a:bodyPr/>
        <a:lstStyle/>
        <a:p>
          <a:endParaRPr lang="en-US"/>
        </a:p>
      </dgm:t>
    </dgm:pt>
    <dgm:pt modelId="{262DAC8E-E1BF-4E3F-909E-45887300F287}" type="parTrans" cxnId="{5247FA2C-28F2-4936-9E95-19E936659E43}">
      <dgm:prSet/>
      <dgm:spPr/>
      <dgm:t>
        <a:bodyPr/>
        <a:lstStyle/>
        <a:p>
          <a:endParaRPr lang="en-US"/>
        </a:p>
      </dgm:t>
    </dgm:pt>
    <dgm:pt modelId="{6BCF2397-5549-4EC5-8DFC-F24B4B4AE43B}" type="sibTrans" cxnId="{5247FA2C-28F2-4936-9E95-19E936659E43}">
      <dgm:prSet/>
      <dgm:spPr/>
      <dgm:t>
        <a:bodyPr/>
        <a:lstStyle/>
        <a:p>
          <a:endParaRPr lang="en-US"/>
        </a:p>
      </dgm:t>
    </dgm:pt>
    <dgm:pt modelId="{EA1ECA94-AA66-43D1-B02B-D26141300DED}">
      <dgm:prSet phldrT="[Text]" phldr="1"/>
      <dgm:spPr>
        <a:ln>
          <a:solidFill>
            <a:schemeClr val="tx1"/>
          </a:solidFill>
        </a:ln>
      </dgm:spPr>
      <dgm:t>
        <a:bodyPr/>
        <a:lstStyle/>
        <a:p>
          <a:endParaRPr lang="en-US" dirty="0"/>
        </a:p>
      </dgm:t>
    </dgm:pt>
    <dgm:pt modelId="{9D675253-E3A2-43B5-9DCE-35BD679083F5}" type="parTrans" cxnId="{5BA4B1E0-980A-494C-A964-23A423DF3468}">
      <dgm:prSet/>
      <dgm:spPr/>
      <dgm:t>
        <a:bodyPr/>
        <a:lstStyle/>
        <a:p>
          <a:endParaRPr lang="en-US"/>
        </a:p>
      </dgm:t>
    </dgm:pt>
    <dgm:pt modelId="{D5291CCB-E6B1-4F22-983A-26D15010D2C5}" type="sibTrans" cxnId="{5BA4B1E0-980A-494C-A964-23A423DF3468}">
      <dgm:prSet/>
      <dgm:spPr/>
      <dgm:t>
        <a:bodyPr/>
        <a:lstStyle/>
        <a:p>
          <a:endParaRPr lang="en-US"/>
        </a:p>
      </dgm:t>
    </dgm:pt>
    <dgm:pt modelId="{2A4CF525-DE0C-463C-A36D-5D49D32DE23F}">
      <dgm:prSet phldrT="[Text]" phldr="1"/>
      <dgm:spPr>
        <a:solidFill>
          <a:schemeClr val="bg1">
            <a:alpha val="90000"/>
          </a:schemeClr>
        </a:solidFill>
        <a:ln>
          <a:solidFill>
            <a:schemeClr val="tx1"/>
          </a:solidFill>
        </a:ln>
      </dgm:spPr>
      <dgm:t>
        <a:bodyPr/>
        <a:lstStyle/>
        <a:p>
          <a:endParaRPr lang="en-US"/>
        </a:p>
      </dgm:t>
    </dgm:pt>
    <dgm:pt modelId="{A94C2D39-8611-4B4F-8C00-1BB35065800B}" type="parTrans" cxnId="{16A75015-B2BC-4168-9A75-ECD73DE3F3ED}">
      <dgm:prSet/>
      <dgm:spPr/>
      <dgm:t>
        <a:bodyPr/>
        <a:lstStyle/>
        <a:p>
          <a:endParaRPr lang="en-US"/>
        </a:p>
      </dgm:t>
    </dgm:pt>
    <dgm:pt modelId="{75B76187-2A7B-44FF-91C7-ACA875FC8237}" type="sibTrans" cxnId="{16A75015-B2BC-4168-9A75-ECD73DE3F3ED}">
      <dgm:prSet/>
      <dgm:spPr/>
      <dgm:t>
        <a:bodyPr/>
        <a:lstStyle/>
        <a:p>
          <a:endParaRPr lang="en-US"/>
        </a:p>
      </dgm:t>
    </dgm:pt>
    <dgm:pt modelId="{0262F09B-1233-4627-87DD-A3941CDB2E2D}" type="pres">
      <dgm:prSet presAssocID="{E86CA7A7-5E50-48B8-96FC-71C5C1483328}" presName="cycleMatrixDiagram" presStyleCnt="0">
        <dgm:presLayoutVars>
          <dgm:chMax val="1"/>
          <dgm:dir/>
          <dgm:animLvl val="lvl"/>
          <dgm:resizeHandles val="exact"/>
        </dgm:presLayoutVars>
      </dgm:prSet>
      <dgm:spPr/>
    </dgm:pt>
    <dgm:pt modelId="{1098E5E5-0A09-40A6-84FD-68DA7ABCF832}" type="pres">
      <dgm:prSet presAssocID="{E86CA7A7-5E50-48B8-96FC-71C5C1483328}" presName="children" presStyleCnt="0"/>
      <dgm:spPr/>
    </dgm:pt>
    <dgm:pt modelId="{79997E33-C0C2-4221-9674-C3EB1699C9FC}" type="pres">
      <dgm:prSet presAssocID="{E86CA7A7-5E50-48B8-96FC-71C5C1483328}" presName="child1group" presStyleCnt="0"/>
      <dgm:spPr/>
    </dgm:pt>
    <dgm:pt modelId="{744FCD03-B30F-48A9-8075-0103114BFB79}" type="pres">
      <dgm:prSet presAssocID="{E86CA7A7-5E50-48B8-96FC-71C5C1483328}" presName="child1" presStyleLbl="bgAcc1" presStyleIdx="0" presStyleCnt="4" custScaleX="156645" custLinFactNeighborX="-96307" custLinFactNeighborY="4363"/>
      <dgm:spPr/>
    </dgm:pt>
    <dgm:pt modelId="{B0983C42-AB0C-4D4C-B479-53A7E9D1A139}" type="pres">
      <dgm:prSet presAssocID="{E86CA7A7-5E50-48B8-96FC-71C5C1483328}" presName="child1Text" presStyleLbl="bgAcc1" presStyleIdx="0" presStyleCnt="4">
        <dgm:presLayoutVars>
          <dgm:bulletEnabled val="1"/>
        </dgm:presLayoutVars>
      </dgm:prSet>
      <dgm:spPr/>
    </dgm:pt>
    <dgm:pt modelId="{C1058B0A-6880-4C23-916B-9567062D9972}" type="pres">
      <dgm:prSet presAssocID="{E86CA7A7-5E50-48B8-96FC-71C5C1483328}" presName="child2group" presStyleCnt="0"/>
      <dgm:spPr/>
    </dgm:pt>
    <dgm:pt modelId="{85A95994-00B6-4B35-A294-B3EFE7174CBC}" type="pres">
      <dgm:prSet presAssocID="{E86CA7A7-5E50-48B8-96FC-71C5C1483328}" presName="child2" presStyleLbl="bgAcc1" presStyleIdx="1" presStyleCnt="4" custScaleX="154677" custLinFactNeighborX="90998" custLinFactNeighborY="3818"/>
      <dgm:spPr/>
    </dgm:pt>
    <dgm:pt modelId="{749D1014-F64C-4834-A1B7-F7FC8D50843F}" type="pres">
      <dgm:prSet presAssocID="{E86CA7A7-5E50-48B8-96FC-71C5C1483328}" presName="child2Text" presStyleLbl="bgAcc1" presStyleIdx="1" presStyleCnt="4">
        <dgm:presLayoutVars>
          <dgm:bulletEnabled val="1"/>
        </dgm:presLayoutVars>
      </dgm:prSet>
      <dgm:spPr/>
    </dgm:pt>
    <dgm:pt modelId="{0F4B4FC8-0ECB-4E63-8CF1-4842B622E264}" type="pres">
      <dgm:prSet presAssocID="{E86CA7A7-5E50-48B8-96FC-71C5C1483328}" presName="child3group" presStyleCnt="0"/>
      <dgm:spPr/>
    </dgm:pt>
    <dgm:pt modelId="{A07BBEB8-5182-4136-B48A-C7BBCA160F18}" type="pres">
      <dgm:prSet presAssocID="{E86CA7A7-5E50-48B8-96FC-71C5C1483328}" presName="child3" presStyleLbl="bgAcc1" presStyleIdx="2" presStyleCnt="4" custScaleX="152108" custLinFactNeighborX="90430" custLinFactNeighborY="-6544"/>
      <dgm:spPr/>
    </dgm:pt>
    <dgm:pt modelId="{5CCB749E-B6E2-49B9-A63D-A13383D0D375}" type="pres">
      <dgm:prSet presAssocID="{E86CA7A7-5E50-48B8-96FC-71C5C1483328}" presName="child3Text" presStyleLbl="bgAcc1" presStyleIdx="2" presStyleCnt="4">
        <dgm:presLayoutVars>
          <dgm:bulletEnabled val="1"/>
        </dgm:presLayoutVars>
      </dgm:prSet>
      <dgm:spPr/>
    </dgm:pt>
    <dgm:pt modelId="{7AA0B3BF-57E7-4F20-B9F9-26C8C4C15333}" type="pres">
      <dgm:prSet presAssocID="{E86CA7A7-5E50-48B8-96FC-71C5C1483328}" presName="child4group" presStyleCnt="0"/>
      <dgm:spPr/>
    </dgm:pt>
    <dgm:pt modelId="{2C9C9756-E6F6-4EAF-8306-4BDE768A614D}" type="pres">
      <dgm:prSet presAssocID="{E86CA7A7-5E50-48B8-96FC-71C5C1483328}" presName="child4" presStyleLbl="bgAcc1" presStyleIdx="3" presStyleCnt="4" custScaleX="155665" custLinFactNeighborX="-96797" custLinFactNeighborY="-1636"/>
      <dgm:spPr/>
    </dgm:pt>
    <dgm:pt modelId="{E59A44C2-57CB-4300-9351-57DF26B17092}" type="pres">
      <dgm:prSet presAssocID="{E86CA7A7-5E50-48B8-96FC-71C5C1483328}" presName="child4Text" presStyleLbl="bgAcc1" presStyleIdx="3" presStyleCnt="4">
        <dgm:presLayoutVars>
          <dgm:bulletEnabled val="1"/>
        </dgm:presLayoutVars>
      </dgm:prSet>
      <dgm:spPr/>
    </dgm:pt>
    <dgm:pt modelId="{398DA3FE-F559-4574-9609-1F555613CC47}" type="pres">
      <dgm:prSet presAssocID="{E86CA7A7-5E50-48B8-96FC-71C5C1483328}" presName="childPlaceholder" presStyleCnt="0"/>
      <dgm:spPr/>
    </dgm:pt>
    <dgm:pt modelId="{11FB5B43-207E-4606-81CB-057911393AFF}" type="pres">
      <dgm:prSet presAssocID="{E86CA7A7-5E50-48B8-96FC-71C5C1483328}" presName="circle" presStyleCnt="0"/>
      <dgm:spPr/>
    </dgm:pt>
    <dgm:pt modelId="{3D24D29E-3829-4D51-A7A2-14D323456A41}" type="pres">
      <dgm:prSet presAssocID="{E86CA7A7-5E50-48B8-96FC-71C5C1483328}" presName="quadrant1" presStyleLbl="node1" presStyleIdx="0" presStyleCnt="4">
        <dgm:presLayoutVars>
          <dgm:chMax val="1"/>
          <dgm:bulletEnabled val="1"/>
        </dgm:presLayoutVars>
      </dgm:prSet>
      <dgm:spPr/>
    </dgm:pt>
    <dgm:pt modelId="{9BD7B7A0-6A73-4BAE-BB8D-D26461ABA931}" type="pres">
      <dgm:prSet presAssocID="{E86CA7A7-5E50-48B8-96FC-71C5C1483328}" presName="quadrant2" presStyleLbl="node1" presStyleIdx="1" presStyleCnt="4">
        <dgm:presLayoutVars>
          <dgm:chMax val="1"/>
          <dgm:bulletEnabled val="1"/>
        </dgm:presLayoutVars>
      </dgm:prSet>
      <dgm:spPr/>
    </dgm:pt>
    <dgm:pt modelId="{D3324661-2D9B-47E7-A704-FD557B504CC6}" type="pres">
      <dgm:prSet presAssocID="{E86CA7A7-5E50-48B8-96FC-71C5C1483328}" presName="quadrant3" presStyleLbl="node1" presStyleIdx="2" presStyleCnt="4">
        <dgm:presLayoutVars>
          <dgm:chMax val="1"/>
          <dgm:bulletEnabled val="1"/>
        </dgm:presLayoutVars>
      </dgm:prSet>
      <dgm:spPr/>
    </dgm:pt>
    <dgm:pt modelId="{11466CD9-50D8-4611-94A0-187E7449981A}" type="pres">
      <dgm:prSet presAssocID="{E86CA7A7-5E50-48B8-96FC-71C5C1483328}" presName="quadrant4" presStyleLbl="node1" presStyleIdx="3" presStyleCnt="4">
        <dgm:presLayoutVars>
          <dgm:chMax val="1"/>
          <dgm:bulletEnabled val="1"/>
        </dgm:presLayoutVars>
      </dgm:prSet>
      <dgm:spPr/>
    </dgm:pt>
    <dgm:pt modelId="{7F02A638-3A1C-4FD6-8466-3B76CBCEAC64}" type="pres">
      <dgm:prSet presAssocID="{E86CA7A7-5E50-48B8-96FC-71C5C1483328}" presName="quadrantPlaceholder" presStyleCnt="0"/>
      <dgm:spPr/>
    </dgm:pt>
    <dgm:pt modelId="{F96955CC-7FA6-4377-AEEB-1D2652E5E8EF}" type="pres">
      <dgm:prSet presAssocID="{E86CA7A7-5E50-48B8-96FC-71C5C1483328}" presName="center1" presStyleLbl="fgShp" presStyleIdx="0" presStyleCnt="2"/>
      <dgm:spPr/>
    </dgm:pt>
    <dgm:pt modelId="{3F5B3695-E773-4DCB-A568-95B5A2BDDFAD}" type="pres">
      <dgm:prSet presAssocID="{E86CA7A7-5E50-48B8-96FC-71C5C1483328}" presName="center2" presStyleLbl="fgShp" presStyleIdx="1" presStyleCnt="2"/>
      <dgm:spPr/>
    </dgm:pt>
  </dgm:ptLst>
  <dgm:cxnLst>
    <dgm:cxn modelId="{C7D64BC7-A8D6-455B-B1E1-413B795D8504}" type="presOf" srcId="{CDA11EFF-1E7F-42A6-9AF0-9CA36BE107C5}" destId="{B0983C42-AB0C-4D4C-B479-53A7E9D1A139}" srcOrd="1" destOrd="0" presId="urn:microsoft.com/office/officeart/2005/8/layout/cycle4"/>
    <dgm:cxn modelId="{94F0871B-A38F-4C5E-8625-B7C22F16B47E}" type="presOf" srcId="{EA1ECA94-AA66-43D1-B02B-D26141300DED}" destId="{11466CD9-50D8-4611-94A0-187E7449981A}" srcOrd="0" destOrd="0" presId="urn:microsoft.com/office/officeart/2005/8/layout/cycle4"/>
    <dgm:cxn modelId="{678E67A9-17C6-438F-9E48-B3D5E9613CDB}" type="presOf" srcId="{559BCF95-E7E2-406C-ADA8-C56E9503AC7A}" destId="{D3324661-2D9B-47E7-A704-FD557B504CC6}" srcOrd="0" destOrd="0" presId="urn:microsoft.com/office/officeart/2005/8/layout/cycle4"/>
    <dgm:cxn modelId="{16A75015-B2BC-4168-9A75-ECD73DE3F3ED}" srcId="{EA1ECA94-AA66-43D1-B02B-D26141300DED}" destId="{2A4CF525-DE0C-463C-A36D-5D49D32DE23F}" srcOrd="0" destOrd="0" parTransId="{A94C2D39-8611-4B4F-8C00-1BB35065800B}" sibTransId="{75B76187-2A7B-44FF-91C7-ACA875FC8237}"/>
    <dgm:cxn modelId="{055215C4-43D5-409D-8F56-B07F631E08C6}" type="presOf" srcId="{AFE03B30-6796-4915-BCD5-B631294C58D2}" destId="{3D24D29E-3829-4D51-A7A2-14D323456A41}" srcOrd="0" destOrd="0" presId="urn:microsoft.com/office/officeart/2005/8/layout/cycle4"/>
    <dgm:cxn modelId="{5BA4B1E0-980A-494C-A964-23A423DF3468}" srcId="{E86CA7A7-5E50-48B8-96FC-71C5C1483328}" destId="{EA1ECA94-AA66-43D1-B02B-D26141300DED}" srcOrd="3" destOrd="0" parTransId="{9D675253-E3A2-43B5-9DCE-35BD679083F5}" sibTransId="{D5291CCB-E6B1-4F22-983A-26D15010D2C5}"/>
    <dgm:cxn modelId="{94E3521B-1987-46E2-8C91-C7C673D4FF3B}" srcId="{E86CA7A7-5E50-48B8-96FC-71C5C1483328}" destId="{AFE03B30-6796-4915-BCD5-B631294C58D2}" srcOrd="0" destOrd="0" parTransId="{BC35D230-B8F4-47FC-8FEA-44FC72B013BB}" sibTransId="{CAF2FBE7-D805-48D7-8CA8-FD2A794D71CF}"/>
    <dgm:cxn modelId="{891BFA81-B45C-48D6-BFC5-619D7071E719}" type="presOf" srcId="{2A4CF525-DE0C-463C-A36D-5D49D32DE23F}" destId="{E59A44C2-57CB-4300-9351-57DF26B17092}" srcOrd="1" destOrd="0" presId="urn:microsoft.com/office/officeart/2005/8/layout/cycle4"/>
    <dgm:cxn modelId="{D9890463-0EDF-422F-8BC8-EA6A951F4692}" type="presOf" srcId="{98C7A9F5-3BC9-41E1-A1B5-76E8104CD0C7}" destId="{A07BBEB8-5182-4136-B48A-C7BBCA160F18}" srcOrd="0" destOrd="0" presId="urn:microsoft.com/office/officeart/2005/8/layout/cycle4"/>
    <dgm:cxn modelId="{0E48BD34-C2B5-47A7-95CD-8FDCC78F064C}" type="presOf" srcId="{287E2ED5-0B5E-4F22-9138-46ADC5A37CD7}" destId="{749D1014-F64C-4834-A1B7-F7FC8D50843F}" srcOrd="1" destOrd="0" presId="urn:microsoft.com/office/officeart/2005/8/layout/cycle4"/>
    <dgm:cxn modelId="{6965B863-FA33-418C-BB66-4660010E4FBC}" srcId="{E86CA7A7-5E50-48B8-96FC-71C5C1483328}" destId="{559BCF95-E7E2-406C-ADA8-C56E9503AC7A}" srcOrd="2" destOrd="0" parTransId="{8AAAE29C-50DF-41D2-B34E-11055DC4831A}" sibTransId="{8403E91C-2BAF-4546-836D-1A27DDAE5D5D}"/>
    <dgm:cxn modelId="{63690EA8-66CA-4F56-AF75-8D4FCAC1D62A}" type="presOf" srcId="{CDA11EFF-1E7F-42A6-9AF0-9CA36BE107C5}" destId="{744FCD03-B30F-48A9-8075-0103114BFB79}" srcOrd="0" destOrd="0" presId="urn:microsoft.com/office/officeart/2005/8/layout/cycle4"/>
    <dgm:cxn modelId="{B70449CB-BB25-470D-99C1-6CF7088E6E1F}" type="presOf" srcId="{98C7A9F5-3BC9-41E1-A1B5-76E8104CD0C7}" destId="{5CCB749E-B6E2-49B9-A63D-A13383D0D375}" srcOrd="1" destOrd="0" presId="urn:microsoft.com/office/officeart/2005/8/layout/cycle4"/>
    <dgm:cxn modelId="{5247FA2C-28F2-4936-9E95-19E936659E43}" srcId="{559BCF95-E7E2-406C-ADA8-C56E9503AC7A}" destId="{98C7A9F5-3BC9-41E1-A1B5-76E8104CD0C7}" srcOrd="0" destOrd="0" parTransId="{262DAC8E-E1BF-4E3F-909E-45887300F287}" sibTransId="{6BCF2397-5549-4EC5-8DFC-F24B4B4AE43B}"/>
    <dgm:cxn modelId="{3F2644DC-8847-42F7-9FF5-1E28E7B2F982}" type="presOf" srcId="{52FF7762-324F-4576-971D-64AA6B5B76F4}" destId="{9BD7B7A0-6A73-4BAE-BB8D-D26461ABA931}" srcOrd="0" destOrd="0" presId="urn:microsoft.com/office/officeart/2005/8/layout/cycle4"/>
    <dgm:cxn modelId="{0AF84B84-DECC-47F4-A214-3F4E8214276E}" srcId="{E86CA7A7-5E50-48B8-96FC-71C5C1483328}" destId="{52FF7762-324F-4576-971D-64AA6B5B76F4}" srcOrd="1" destOrd="0" parTransId="{12F3F7BB-6D0F-4DD8-BB23-39F028C2FC3E}" sibTransId="{58C23D1C-30A3-44EE-AB91-898150834630}"/>
    <dgm:cxn modelId="{FDF77611-37FD-401F-AE82-39E7D0F6D9AB}" srcId="{AFE03B30-6796-4915-BCD5-B631294C58D2}" destId="{CDA11EFF-1E7F-42A6-9AF0-9CA36BE107C5}" srcOrd="0" destOrd="0" parTransId="{C02E6236-A045-4F0A-BB81-5159453AD8F3}" sibTransId="{29E45D1A-E50F-4551-8E09-35632E0D3113}"/>
    <dgm:cxn modelId="{ECE7F03C-E298-4D90-8782-33E8DBC56E62}" type="presOf" srcId="{287E2ED5-0B5E-4F22-9138-46ADC5A37CD7}" destId="{85A95994-00B6-4B35-A294-B3EFE7174CBC}" srcOrd="0" destOrd="0" presId="urn:microsoft.com/office/officeart/2005/8/layout/cycle4"/>
    <dgm:cxn modelId="{ACCA5601-4777-4E7D-B62C-79D3F0E0DBCB}" srcId="{52FF7762-324F-4576-971D-64AA6B5B76F4}" destId="{287E2ED5-0B5E-4F22-9138-46ADC5A37CD7}" srcOrd="0" destOrd="0" parTransId="{7FD254FD-F849-4C30-812D-6820BCBDFD1D}" sibTransId="{A8F3733C-7E18-467C-BB72-D4FFD4D5E6A8}"/>
    <dgm:cxn modelId="{978A4665-057D-4113-B2A7-3CB41ED6DB2E}" type="presOf" srcId="{E86CA7A7-5E50-48B8-96FC-71C5C1483328}" destId="{0262F09B-1233-4627-87DD-A3941CDB2E2D}" srcOrd="0" destOrd="0" presId="urn:microsoft.com/office/officeart/2005/8/layout/cycle4"/>
    <dgm:cxn modelId="{1BC001DB-1AB9-40E7-B475-ABA5A4F1AA29}" type="presOf" srcId="{2A4CF525-DE0C-463C-A36D-5D49D32DE23F}" destId="{2C9C9756-E6F6-4EAF-8306-4BDE768A614D}" srcOrd="0" destOrd="0" presId="urn:microsoft.com/office/officeart/2005/8/layout/cycle4"/>
    <dgm:cxn modelId="{71DBA318-7290-4351-AA8D-6F046DB38128}" type="presParOf" srcId="{0262F09B-1233-4627-87DD-A3941CDB2E2D}" destId="{1098E5E5-0A09-40A6-84FD-68DA7ABCF832}" srcOrd="0" destOrd="0" presId="urn:microsoft.com/office/officeart/2005/8/layout/cycle4"/>
    <dgm:cxn modelId="{EFD3AABB-F756-4817-8FB1-1C72128F9B37}" type="presParOf" srcId="{1098E5E5-0A09-40A6-84FD-68DA7ABCF832}" destId="{79997E33-C0C2-4221-9674-C3EB1699C9FC}" srcOrd="0" destOrd="0" presId="urn:microsoft.com/office/officeart/2005/8/layout/cycle4"/>
    <dgm:cxn modelId="{3402E3F4-7345-4850-B229-566BBF546C7A}" type="presParOf" srcId="{79997E33-C0C2-4221-9674-C3EB1699C9FC}" destId="{744FCD03-B30F-48A9-8075-0103114BFB79}" srcOrd="0" destOrd="0" presId="urn:microsoft.com/office/officeart/2005/8/layout/cycle4"/>
    <dgm:cxn modelId="{BD55E72D-CF10-4939-9A7C-8DA65A5D844A}" type="presParOf" srcId="{79997E33-C0C2-4221-9674-C3EB1699C9FC}" destId="{B0983C42-AB0C-4D4C-B479-53A7E9D1A139}" srcOrd="1" destOrd="0" presId="urn:microsoft.com/office/officeart/2005/8/layout/cycle4"/>
    <dgm:cxn modelId="{19B24852-9E43-4134-9833-C8F8DD3017FE}" type="presParOf" srcId="{1098E5E5-0A09-40A6-84FD-68DA7ABCF832}" destId="{C1058B0A-6880-4C23-916B-9567062D9972}" srcOrd="1" destOrd="0" presId="urn:microsoft.com/office/officeart/2005/8/layout/cycle4"/>
    <dgm:cxn modelId="{3A224A7D-5F61-420D-B561-BC2D2452423D}" type="presParOf" srcId="{C1058B0A-6880-4C23-916B-9567062D9972}" destId="{85A95994-00B6-4B35-A294-B3EFE7174CBC}" srcOrd="0" destOrd="0" presId="urn:microsoft.com/office/officeart/2005/8/layout/cycle4"/>
    <dgm:cxn modelId="{36E6ED5E-C1F2-428C-B4FD-3A91F39DAD7C}" type="presParOf" srcId="{C1058B0A-6880-4C23-916B-9567062D9972}" destId="{749D1014-F64C-4834-A1B7-F7FC8D50843F}" srcOrd="1" destOrd="0" presId="urn:microsoft.com/office/officeart/2005/8/layout/cycle4"/>
    <dgm:cxn modelId="{DDC51F15-129F-446D-97C8-951F36811D0B}" type="presParOf" srcId="{1098E5E5-0A09-40A6-84FD-68DA7ABCF832}" destId="{0F4B4FC8-0ECB-4E63-8CF1-4842B622E264}" srcOrd="2" destOrd="0" presId="urn:microsoft.com/office/officeart/2005/8/layout/cycle4"/>
    <dgm:cxn modelId="{67C83C0E-A4EE-4438-BFC2-569818F89569}" type="presParOf" srcId="{0F4B4FC8-0ECB-4E63-8CF1-4842B622E264}" destId="{A07BBEB8-5182-4136-B48A-C7BBCA160F18}" srcOrd="0" destOrd="0" presId="urn:microsoft.com/office/officeart/2005/8/layout/cycle4"/>
    <dgm:cxn modelId="{888F66A3-3621-49CF-82A3-3E915E86CD2A}" type="presParOf" srcId="{0F4B4FC8-0ECB-4E63-8CF1-4842B622E264}" destId="{5CCB749E-B6E2-49B9-A63D-A13383D0D375}" srcOrd="1" destOrd="0" presId="urn:microsoft.com/office/officeart/2005/8/layout/cycle4"/>
    <dgm:cxn modelId="{70D4EFB6-4896-46F8-ACD2-C8E81517EF33}" type="presParOf" srcId="{1098E5E5-0A09-40A6-84FD-68DA7ABCF832}" destId="{7AA0B3BF-57E7-4F20-B9F9-26C8C4C15333}" srcOrd="3" destOrd="0" presId="urn:microsoft.com/office/officeart/2005/8/layout/cycle4"/>
    <dgm:cxn modelId="{8D9BA287-057E-4D48-86C1-95C84C4DC662}" type="presParOf" srcId="{7AA0B3BF-57E7-4F20-B9F9-26C8C4C15333}" destId="{2C9C9756-E6F6-4EAF-8306-4BDE768A614D}" srcOrd="0" destOrd="0" presId="urn:microsoft.com/office/officeart/2005/8/layout/cycle4"/>
    <dgm:cxn modelId="{69DF72AD-A926-4904-A65B-3EE2B58623CF}" type="presParOf" srcId="{7AA0B3BF-57E7-4F20-B9F9-26C8C4C15333}" destId="{E59A44C2-57CB-4300-9351-57DF26B17092}" srcOrd="1" destOrd="0" presId="urn:microsoft.com/office/officeart/2005/8/layout/cycle4"/>
    <dgm:cxn modelId="{359DD48F-7426-45A6-A2F4-0C993C3C7AF5}" type="presParOf" srcId="{1098E5E5-0A09-40A6-84FD-68DA7ABCF832}" destId="{398DA3FE-F559-4574-9609-1F555613CC47}" srcOrd="4" destOrd="0" presId="urn:microsoft.com/office/officeart/2005/8/layout/cycle4"/>
    <dgm:cxn modelId="{87B0C428-AD74-48F4-8B49-F73AC18B868C}" type="presParOf" srcId="{0262F09B-1233-4627-87DD-A3941CDB2E2D}" destId="{11FB5B43-207E-4606-81CB-057911393AFF}" srcOrd="1" destOrd="0" presId="urn:microsoft.com/office/officeart/2005/8/layout/cycle4"/>
    <dgm:cxn modelId="{EA60E2CE-D9AE-486C-87EA-5A4260667369}" type="presParOf" srcId="{11FB5B43-207E-4606-81CB-057911393AFF}" destId="{3D24D29E-3829-4D51-A7A2-14D323456A41}" srcOrd="0" destOrd="0" presId="urn:microsoft.com/office/officeart/2005/8/layout/cycle4"/>
    <dgm:cxn modelId="{9A76D77B-E7B5-492E-A850-ABD84B687B27}" type="presParOf" srcId="{11FB5B43-207E-4606-81CB-057911393AFF}" destId="{9BD7B7A0-6A73-4BAE-BB8D-D26461ABA931}" srcOrd="1" destOrd="0" presId="urn:microsoft.com/office/officeart/2005/8/layout/cycle4"/>
    <dgm:cxn modelId="{4AD9924A-29BF-49FA-802C-FFC5A8D112F5}" type="presParOf" srcId="{11FB5B43-207E-4606-81CB-057911393AFF}" destId="{D3324661-2D9B-47E7-A704-FD557B504CC6}" srcOrd="2" destOrd="0" presId="urn:microsoft.com/office/officeart/2005/8/layout/cycle4"/>
    <dgm:cxn modelId="{13526352-1473-4CEA-B40F-197DFC8D5791}" type="presParOf" srcId="{11FB5B43-207E-4606-81CB-057911393AFF}" destId="{11466CD9-50D8-4611-94A0-187E7449981A}" srcOrd="3" destOrd="0" presId="urn:microsoft.com/office/officeart/2005/8/layout/cycle4"/>
    <dgm:cxn modelId="{C403DFE9-B915-42D5-9F53-C9775D6115B8}" type="presParOf" srcId="{11FB5B43-207E-4606-81CB-057911393AFF}" destId="{7F02A638-3A1C-4FD6-8466-3B76CBCEAC64}" srcOrd="4" destOrd="0" presId="urn:microsoft.com/office/officeart/2005/8/layout/cycle4"/>
    <dgm:cxn modelId="{14E8BC76-5466-4BFC-B383-C3772F7E45DC}" type="presParOf" srcId="{0262F09B-1233-4627-87DD-A3941CDB2E2D}" destId="{F96955CC-7FA6-4377-AEEB-1D2652E5E8EF}" srcOrd="2" destOrd="0" presId="urn:microsoft.com/office/officeart/2005/8/layout/cycle4"/>
    <dgm:cxn modelId="{05449FA7-D8E6-4F8A-989C-FFE6E9AF1B9A}" type="presParOf" srcId="{0262F09B-1233-4627-87DD-A3941CDB2E2D}" destId="{3F5B3695-E773-4DCB-A568-95B5A2BDDFAD}"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BBEB8-5182-4136-B48A-C7BBCA160F18}">
      <dsp:nvSpPr>
        <dsp:cNvPr id="0" name=""/>
        <dsp:cNvSpPr/>
      </dsp:nvSpPr>
      <dsp:spPr>
        <a:xfrm>
          <a:off x="8375279" y="3168346"/>
          <a:ext cx="3612328" cy="1538360"/>
        </a:xfrm>
        <a:prstGeom prst="roundRect">
          <a:avLst>
            <a:gd name="adj" fmla="val 10000"/>
          </a:avLst>
        </a:prstGeom>
        <a:solidFill>
          <a:schemeClr val="bg1">
            <a:alpha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285750" lvl="1" indent="-285750" algn="l" defTabSz="2000250">
            <a:lnSpc>
              <a:spcPct val="90000"/>
            </a:lnSpc>
            <a:spcBef>
              <a:spcPct val="0"/>
            </a:spcBef>
            <a:spcAft>
              <a:spcPct val="15000"/>
            </a:spcAft>
            <a:buChar char="•"/>
          </a:pPr>
          <a:endParaRPr lang="en-US" sz="4500" kern="1200"/>
        </a:p>
      </dsp:txBody>
      <dsp:txXfrm>
        <a:off x="9492770" y="3586729"/>
        <a:ext cx="2461044" cy="1086184"/>
      </dsp:txXfrm>
    </dsp:sp>
    <dsp:sp modelId="{2C9C9756-E6F6-4EAF-8306-4BDE768A614D}">
      <dsp:nvSpPr>
        <dsp:cNvPr id="0" name=""/>
        <dsp:cNvSpPr/>
      </dsp:nvSpPr>
      <dsp:spPr>
        <a:xfrm>
          <a:off x="11945" y="3243849"/>
          <a:ext cx="3696802" cy="1538360"/>
        </a:xfrm>
        <a:prstGeom prst="roundRect">
          <a:avLst>
            <a:gd name="adj" fmla="val 10000"/>
          </a:avLst>
        </a:prstGeom>
        <a:solidFill>
          <a:schemeClr val="bg1">
            <a:alpha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285750" lvl="1" indent="-285750" algn="l" defTabSz="2000250">
            <a:lnSpc>
              <a:spcPct val="90000"/>
            </a:lnSpc>
            <a:spcBef>
              <a:spcPct val="0"/>
            </a:spcBef>
            <a:spcAft>
              <a:spcPct val="15000"/>
            </a:spcAft>
            <a:buChar char="•"/>
          </a:pPr>
          <a:endParaRPr lang="en-US" sz="4500" kern="1200"/>
        </a:p>
      </dsp:txBody>
      <dsp:txXfrm>
        <a:off x="45738" y="3662232"/>
        <a:ext cx="2520175" cy="1086184"/>
      </dsp:txXfrm>
    </dsp:sp>
    <dsp:sp modelId="{85A95994-00B6-4B35-A294-B3EFE7174CBC}">
      <dsp:nvSpPr>
        <dsp:cNvPr id="0" name=""/>
        <dsp:cNvSpPr/>
      </dsp:nvSpPr>
      <dsp:spPr>
        <a:xfrm>
          <a:off x="8358263" y="58734"/>
          <a:ext cx="3673338" cy="1538360"/>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285750" lvl="1" indent="-285750" algn="l" defTabSz="2000250">
            <a:lnSpc>
              <a:spcPct val="90000"/>
            </a:lnSpc>
            <a:spcBef>
              <a:spcPct val="0"/>
            </a:spcBef>
            <a:spcAft>
              <a:spcPct val="15000"/>
            </a:spcAft>
            <a:buChar char="•"/>
          </a:pPr>
          <a:endParaRPr lang="en-US" sz="4500" kern="1200"/>
        </a:p>
      </dsp:txBody>
      <dsp:txXfrm>
        <a:off x="9494058" y="92527"/>
        <a:ext cx="2503751" cy="1086184"/>
      </dsp:txXfrm>
    </dsp:sp>
    <dsp:sp modelId="{744FCD03-B30F-48A9-8075-0103114BFB79}">
      <dsp:nvSpPr>
        <dsp:cNvPr id="0" name=""/>
        <dsp:cNvSpPr/>
      </dsp:nvSpPr>
      <dsp:spPr>
        <a:xfrm>
          <a:off x="11945" y="67118"/>
          <a:ext cx="3720075" cy="1538360"/>
        </a:xfrm>
        <a:prstGeom prst="roundRect">
          <a:avLst>
            <a:gd name="adj" fmla="val 10000"/>
          </a:avLst>
        </a:prstGeom>
        <a:solidFill>
          <a:schemeClr val="bg1">
            <a:alpha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285750" lvl="1" indent="-285750" algn="l" defTabSz="2000250">
            <a:lnSpc>
              <a:spcPct val="90000"/>
            </a:lnSpc>
            <a:spcBef>
              <a:spcPct val="0"/>
            </a:spcBef>
            <a:spcAft>
              <a:spcPct val="15000"/>
            </a:spcAft>
            <a:buChar char="•"/>
          </a:pPr>
          <a:endParaRPr lang="en-US" sz="4500" kern="1200"/>
        </a:p>
      </dsp:txBody>
      <dsp:txXfrm>
        <a:off x="45738" y="100911"/>
        <a:ext cx="2536466" cy="1086184"/>
      </dsp:txXfrm>
    </dsp:sp>
    <dsp:sp modelId="{3D24D29E-3829-4D51-A7A2-14D323456A41}">
      <dsp:nvSpPr>
        <dsp:cNvPr id="0" name=""/>
        <dsp:cNvSpPr/>
      </dsp:nvSpPr>
      <dsp:spPr>
        <a:xfrm>
          <a:off x="3955145" y="274020"/>
          <a:ext cx="2081594" cy="2081594"/>
        </a:xfrm>
        <a:prstGeom prst="pieWedg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4564830" y="883705"/>
        <a:ext cx="1471909" cy="1471909"/>
      </dsp:txXfrm>
    </dsp:sp>
    <dsp:sp modelId="{9BD7B7A0-6A73-4BAE-BB8D-D26461ABA931}">
      <dsp:nvSpPr>
        <dsp:cNvPr id="0" name=""/>
        <dsp:cNvSpPr/>
      </dsp:nvSpPr>
      <dsp:spPr>
        <a:xfrm rot="5400000">
          <a:off x="6132887" y="274020"/>
          <a:ext cx="2081594" cy="2081594"/>
        </a:xfrm>
        <a:prstGeom prst="pieWedg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rot="-5400000">
        <a:off x="6132887" y="883705"/>
        <a:ext cx="1471909" cy="1471909"/>
      </dsp:txXfrm>
    </dsp:sp>
    <dsp:sp modelId="{D3324661-2D9B-47E7-A704-FD557B504CC6}">
      <dsp:nvSpPr>
        <dsp:cNvPr id="0" name=""/>
        <dsp:cNvSpPr/>
      </dsp:nvSpPr>
      <dsp:spPr>
        <a:xfrm rot="10800000">
          <a:off x="6132887" y="2451762"/>
          <a:ext cx="2081594" cy="2081594"/>
        </a:xfrm>
        <a:prstGeom prst="pieWedg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rot="10800000">
        <a:off x="6132887" y="2451762"/>
        <a:ext cx="1471909" cy="1471909"/>
      </dsp:txXfrm>
    </dsp:sp>
    <dsp:sp modelId="{11466CD9-50D8-4611-94A0-187E7449981A}">
      <dsp:nvSpPr>
        <dsp:cNvPr id="0" name=""/>
        <dsp:cNvSpPr/>
      </dsp:nvSpPr>
      <dsp:spPr>
        <a:xfrm rot="16200000">
          <a:off x="3955145" y="2451762"/>
          <a:ext cx="2081594" cy="2081594"/>
        </a:xfrm>
        <a:prstGeom prst="pieWedg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rot="5400000">
        <a:off x="4564830" y="2451762"/>
        <a:ext cx="1471909" cy="1471909"/>
      </dsp:txXfrm>
    </dsp:sp>
    <dsp:sp modelId="{F96955CC-7FA6-4377-AEEB-1D2652E5E8EF}">
      <dsp:nvSpPr>
        <dsp:cNvPr id="0" name=""/>
        <dsp:cNvSpPr/>
      </dsp:nvSpPr>
      <dsp:spPr>
        <a:xfrm>
          <a:off x="5725462" y="1971024"/>
          <a:ext cx="718703" cy="62495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5B3695-E773-4DCB-A568-95B5A2BDDFAD}">
      <dsp:nvSpPr>
        <dsp:cNvPr id="0" name=""/>
        <dsp:cNvSpPr/>
      </dsp:nvSpPr>
      <dsp:spPr>
        <a:xfrm rot="10800000">
          <a:off x="5725462" y="2211393"/>
          <a:ext cx="718703" cy="62495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2516"/>
          </a:xfrm>
          <a:prstGeom prst="rect">
            <a:avLst/>
          </a:prstGeom>
        </p:spPr>
        <p:txBody>
          <a:bodyPr vert="horz" lIns="96551" tIns="48276" rIns="96551" bIns="48276" rtlCol="0"/>
          <a:lstStyle>
            <a:lvl1pPr algn="l">
              <a:defRPr sz="1300"/>
            </a:lvl1pPr>
          </a:lstStyle>
          <a:p>
            <a:endParaRPr lang="en-GB"/>
          </a:p>
        </p:txBody>
      </p:sp>
      <p:sp>
        <p:nvSpPr>
          <p:cNvPr id="3" name="Date Placeholder 2"/>
          <p:cNvSpPr>
            <a:spLocks noGrp="1"/>
          </p:cNvSpPr>
          <p:nvPr>
            <p:ph type="dt" idx="1"/>
          </p:nvPr>
        </p:nvSpPr>
        <p:spPr>
          <a:xfrm>
            <a:off x="3898102" y="0"/>
            <a:ext cx="2982119" cy="502516"/>
          </a:xfrm>
          <a:prstGeom prst="rect">
            <a:avLst/>
          </a:prstGeom>
        </p:spPr>
        <p:txBody>
          <a:bodyPr vert="horz" lIns="96551" tIns="48276" rIns="96551" bIns="48276" rtlCol="0"/>
          <a:lstStyle>
            <a:lvl1pPr algn="r">
              <a:defRPr sz="1300"/>
            </a:lvl1pPr>
          </a:lstStyle>
          <a:p>
            <a:fld id="{8EAEA9F4-E0ED-4336-AE78-E7A06C1B44B8}" type="datetimeFigureOut">
              <a:rPr lang="en-GB" smtClean="0"/>
              <a:t>11/11/2016</a:t>
            </a:fld>
            <a:endParaRPr lang="en-GB"/>
          </a:p>
        </p:txBody>
      </p:sp>
      <p:sp>
        <p:nvSpPr>
          <p:cNvPr id="4" name="Slide Image Placeholder 3"/>
          <p:cNvSpPr>
            <a:spLocks noGrp="1" noRot="1" noChangeAspect="1"/>
          </p:cNvSpPr>
          <p:nvPr>
            <p:ph type="sldImg" idx="2"/>
          </p:nvPr>
        </p:nvSpPr>
        <p:spPr>
          <a:xfrm>
            <a:off x="438150" y="1252538"/>
            <a:ext cx="6007100" cy="3379787"/>
          </a:xfrm>
          <a:prstGeom prst="rect">
            <a:avLst/>
          </a:prstGeom>
          <a:noFill/>
          <a:ln w="12700">
            <a:solidFill>
              <a:prstClr val="black"/>
            </a:solidFill>
          </a:ln>
        </p:spPr>
        <p:txBody>
          <a:bodyPr vert="horz" lIns="96551" tIns="48276" rIns="96551" bIns="48276" rtlCol="0" anchor="ctr"/>
          <a:lstStyle/>
          <a:p>
            <a:endParaRPr lang="en-GB"/>
          </a:p>
        </p:txBody>
      </p:sp>
      <p:sp>
        <p:nvSpPr>
          <p:cNvPr id="5" name="Notes Placeholder 4"/>
          <p:cNvSpPr>
            <a:spLocks noGrp="1"/>
          </p:cNvSpPr>
          <p:nvPr>
            <p:ph type="body" sz="quarter" idx="3"/>
          </p:nvPr>
        </p:nvSpPr>
        <p:spPr>
          <a:xfrm>
            <a:off x="688182" y="4819978"/>
            <a:ext cx="5505450" cy="3943618"/>
          </a:xfrm>
          <a:prstGeom prst="rect">
            <a:avLst/>
          </a:prstGeom>
        </p:spPr>
        <p:txBody>
          <a:bodyPr vert="horz" lIns="96551" tIns="48276" rIns="96551" bIns="4827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3023"/>
            <a:ext cx="2982119" cy="502515"/>
          </a:xfrm>
          <a:prstGeom prst="rect">
            <a:avLst/>
          </a:prstGeom>
        </p:spPr>
        <p:txBody>
          <a:bodyPr vert="horz" lIns="96551" tIns="48276" rIns="96551" bIns="48276" rtlCol="0" anchor="b"/>
          <a:lstStyle>
            <a:lvl1pPr algn="l">
              <a:defRPr sz="1300"/>
            </a:lvl1pPr>
          </a:lstStyle>
          <a:p>
            <a:endParaRPr lang="en-GB"/>
          </a:p>
        </p:txBody>
      </p:sp>
      <p:sp>
        <p:nvSpPr>
          <p:cNvPr id="7" name="Slide Number Placeholder 6"/>
          <p:cNvSpPr>
            <a:spLocks noGrp="1"/>
          </p:cNvSpPr>
          <p:nvPr>
            <p:ph type="sldNum" sz="quarter" idx="5"/>
          </p:nvPr>
        </p:nvSpPr>
        <p:spPr>
          <a:xfrm>
            <a:off x="3898102" y="9513023"/>
            <a:ext cx="2982119" cy="502515"/>
          </a:xfrm>
          <a:prstGeom prst="rect">
            <a:avLst/>
          </a:prstGeom>
        </p:spPr>
        <p:txBody>
          <a:bodyPr vert="horz" lIns="96551" tIns="48276" rIns="96551" bIns="48276" rtlCol="0" anchor="b"/>
          <a:lstStyle>
            <a:lvl1pPr algn="r">
              <a:defRPr sz="1300"/>
            </a:lvl1pPr>
          </a:lstStyle>
          <a:p>
            <a:fld id="{398A260D-1829-482A-8C89-1682D4BF42BB}" type="slidenum">
              <a:rPr lang="en-GB" smtClean="0"/>
              <a:t>‹#›</a:t>
            </a:fld>
            <a:endParaRPr lang="en-GB"/>
          </a:p>
        </p:txBody>
      </p:sp>
    </p:spTree>
    <p:extLst>
      <p:ext uri="{BB962C8B-B14F-4D97-AF65-F5344CB8AC3E}">
        <p14:creationId xmlns:p14="http://schemas.microsoft.com/office/powerpoint/2010/main" val="3671561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ea typeface="ＭＳ Ｐゴシック" panose="020B0600070205080204" pitchFamily="34" charset="-128"/>
            </a:endParaRPr>
          </a:p>
        </p:txBody>
      </p:sp>
      <p:sp>
        <p:nvSpPr>
          <p:cNvPr id="24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1pPr>
            <a:lvl2pPr marL="784481" indent="-301723"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2pPr>
            <a:lvl3pPr marL="1206894" indent="-241379"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3pPr>
            <a:lvl4pPr marL="1689651" indent="-241379"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4pPr>
            <a:lvl5pPr marL="2172409" indent="-241379"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5pPr>
            <a:lvl6pPr marL="2655166"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6pPr>
            <a:lvl7pPr marL="3137924"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7pPr>
            <a:lvl8pPr marL="3620681"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8pPr>
            <a:lvl9pPr marL="4103439"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1C1C73AC-D130-4650-B84D-FFAA904535B5}" type="slidenum">
              <a:rPr lang="en-GB" altLang="en-US"/>
              <a:pPr eaLnBrk="1" hangingPunct="1">
                <a:spcBef>
                  <a:spcPct val="0"/>
                </a:spcBef>
              </a:pPr>
              <a:t>1</a:t>
            </a:fld>
            <a:endParaRPr lang="en-GB" altLang="en-US"/>
          </a:p>
        </p:txBody>
      </p:sp>
    </p:spTree>
    <p:extLst>
      <p:ext uri="{BB962C8B-B14F-4D97-AF65-F5344CB8AC3E}">
        <p14:creationId xmlns:p14="http://schemas.microsoft.com/office/powerpoint/2010/main" val="418665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ea typeface="ＭＳ Ｐゴシック" panose="020B0600070205080204" pitchFamily="34" charset="-128"/>
            </a:endParaRPr>
          </a:p>
        </p:txBody>
      </p:sp>
      <p:sp>
        <p:nvSpPr>
          <p:cNvPr id="250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1pPr>
            <a:lvl2pPr marL="784481" indent="-301723"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2pPr>
            <a:lvl3pPr marL="1206894" indent="-241379"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3pPr>
            <a:lvl4pPr marL="1689651" indent="-241379"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4pPr>
            <a:lvl5pPr marL="2172409" indent="-241379"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5pPr>
            <a:lvl6pPr marL="2655166"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6pPr>
            <a:lvl7pPr marL="3137924"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7pPr>
            <a:lvl8pPr marL="3620681"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8pPr>
            <a:lvl9pPr marL="4103439"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008024E-8AA6-4A95-AAF2-039A52DD6CB9}" type="slidenum">
              <a:rPr lang="en-GB" altLang="en-US"/>
              <a:pPr eaLnBrk="1" hangingPunct="1">
                <a:spcBef>
                  <a:spcPct val="0"/>
                </a:spcBef>
              </a:pPr>
              <a:t>19</a:t>
            </a:fld>
            <a:endParaRPr lang="en-GB" altLang="en-US"/>
          </a:p>
        </p:txBody>
      </p:sp>
    </p:spTree>
    <p:extLst>
      <p:ext uri="{BB962C8B-B14F-4D97-AF65-F5344CB8AC3E}">
        <p14:creationId xmlns:p14="http://schemas.microsoft.com/office/powerpoint/2010/main" val="1707937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ea typeface="ＭＳ Ｐゴシック" panose="020B0600070205080204" pitchFamily="34" charset="-128"/>
            </a:endParaRPr>
          </a:p>
        </p:txBody>
      </p:sp>
      <p:sp>
        <p:nvSpPr>
          <p:cNvPr id="251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1pPr>
            <a:lvl2pPr marL="784481" indent="-301723"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2pPr>
            <a:lvl3pPr marL="1206894" indent="-241379"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3pPr>
            <a:lvl4pPr marL="1689651" indent="-241379"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4pPr>
            <a:lvl5pPr marL="2172409" indent="-241379" eaLnBrk="0" hangingPunct="0">
              <a:spcBef>
                <a:spcPct val="30000"/>
              </a:spcBef>
              <a:defRPr sz="1300">
                <a:solidFill>
                  <a:schemeClr val="tx1"/>
                </a:solidFill>
                <a:latin typeface="Calibri" panose="020F0502020204030204" pitchFamily="34" charset="0"/>
                <a:ea typeface="ＭＳ Ｐゴシック" panose="020B0600070205080204" pitchFamily="34" charset="-128"/>
              </a:defRPr>
            </a:lvl5pPr>
            <a:lvl6pPr marL="2655166"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6pPr>
            <a:lvl7pPr marL="3137924"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7pPr>
            <a:lvl8pPr marL="3620681"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8pPr>
            <a:lvl9pPr marL="4103439" indent="-241379"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6EB1E849-3E8E-4F59-9612-812B65CCB346}" type="slidenum">
              <a:rPr lang="en-GB" altLang="en-US"/>
              <a:pPr eaLnBrk="1" hangingPunct="1">
                <a:spcBef>
                  <a:spcPct val="0"/>
                </a:spcBef>
              </a:pPr>
              <a:t>20</a:t>
            </a:fld>
            <a:endParaRPr lang="en-GB" altLang="en-US"/>
          </a:p>
        </p:txBody>
      </p:sp>
    </p:spTree>
    <p:extLst>
      <p:ext uri="{BB962C8B-B14F-4D97-AF65-F5344CB8AC3E}">
        <p14:creationId xmlns:p14="http://schemas.microsoft.com/office/powerpoint/2010/main" val="2169003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48C5A84-2130-4D33-BF56-B20B58C6637A}"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29E31D-64B6-458B-81FF-379B4908DA3B}" type="slidenum">
              <a:rPr lang="en-GB" smtClean="0"/>
              <a:t>‹#›</a:t>
            </a:fld>
            <a:endParaRPr lang="en-GB"/>
          </a:p>
        </p:txBody>
      </p:sp>
    </p:spTree>
    <p:extLst>
      <p:ext uri="{BB962C8B-B14F-4D97-AF65-F5344CB8AC3E}">
        <p14:creationId xmlns:p14="http://schemas.microsoft.com/office/powerpoint/2010/main" val="4244261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8C5A84-2130-4D33-BF56-B20B58C6637A}"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29E31D-64B6-458B-81FF-379B4908DA3B}" type="slidenum">
              <a:rPr lang="en-GB" smtClean="0"/>
              <a:t>‹#›</a:t>
            </a:fld>
            <a:endParaRPr lang="en-GB"/>
          </a:p>
        </p:txBody>
      </p:sp>
    </p:spTree>
    <p:extLst>
      <p:ext uri="{BB962C8B-B14F-4D97-AF65-F5344CB8AC3E}">
        <p14:creationId xmlns:p14="http://schemas.microsoft.com/office/powerpoint/2010/main" val="33484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8C5A84-2130-4D33-BF56-B20B58C6637A}"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29E31D-64B6-458B-81FF-379B4908DA3B}" type="slidenum">
              <a:rPr lang="en-GB" smtClean="0"/>
              <a:t>‹#›</a:t>
            </a:fld>
            <a:endParaRPr lang="en-GB"/>
          </a:p>
        </p:txBody>
      </p:sp>
    </p:spTree>
    <p:extLst>
      <p:ext uri="{BB962C8B-B14F-4D97-AF65-F5344CB8AC3E}">
        <p14:creationId xmlns:p14="http://schemas.microsoft.com/office/powerpoint/2010/main" val="47068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8C5A84-2130-4D33-BF56-B20B58C6637A}"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29E31D-64B6-458B-81FF-379B4908DA3B}" type="slidenum">
              <a:rPr lang="en-GB" smtClean="0"/>
              <a:t>‹#›</a:t>
            </a:fld>
            <a:endParaRPr lang="en-GB"/>
          </a:p>
        </p:txBody>
      </p:sp>
    </p:spTree>
    <p:extLst>
      <p:ext uri="{BB962C8B-B14F-4D97-AF65-F5344CB8AC3E}">
        <p14:creationId xmlns:p14="http://schemas.microsoft.com/office/powerpoint/2010/main" val="386460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8C5A84-2130-4D33-BF56-B20B58C6637A}"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29E31D-64B6-458B-81FF-379B4908DA3B}" type="slidenum">
              <a:rPr lang="en-GB" smtClean="0"/>
              <a:t>‹#›</a:t>
            </a:fld>
            <a:endParaRPr lang="en-GB"/>
          </a:p>
        </p:txBody>
      </p:sp>
    </p:spTree>
    <p:extLst>
      <p:ext uri="{BB962C8B-B14F-4D97-AF65-F5344CB8AC3E}">
        <p14:creationId xmlns:p14="http://schemas.microsoft.com/office/powerpoint/2010/main" val="225334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48C5A84-2130-4D33-BF56-B20B58C6637A}" type="datetimeFigureOut">
              <a:rPr lang="en-GB" smtClean="0"/>
              <a:t>11/11/2016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29E31D-64B6-458B-81FF-379B4908DA3B}" type="slidenum">
              <a:rPr lang="en-GB" smtClean="0"/>
              <a:t>‹#›</a:t>
            </a:fld>
            <a:endParaRPr lang="en-GB"/>
          </a:p>
        </p:txBody>
      </p:sp>
    </p:spTree>
    <p:extLst>
      <p:ext uri="{BB962C8B-B14F-4D97-AF65-F5344CB8AC3E}">
        <p14:creationId xmlns:p14="http://schemas.microsoft.com/office/powerpoint/2010/main" val="2937478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48C5A84-2130-4D33-BF56-B20B58C6637A}" type="datetimeFigureOut">
              <a:rPr lang="en-GB" smtClean="0"/>
              <a:t>11/11/2016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29E31D-64B6-458B-81FF-379B4908DA3B}" type="slidenum">
              <a:rPr lang="en-GB" smtClean="0"/>
              <a:t>‹#›</a:t>
            </a:fld>
            <a:endParaRPr lang="en-GB"/>
          </a:p>
        </p:txBody>
      </p:sp>
    </p:spTree>
    <p:extLst>
      <p:ext uri="{BB962C8B-B14F-4D97-AF65-F5344CB8AC3E}">
        <p14:creationId xmlns:p14="http://schemas.microsoft.com/office/powerpoint/2010/main" val="3734844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48C5A84-2130-4D33-BF56-B20B58C6637A}" type="datetimeFigureOut">
              <a:rPr lang="en-GB" smtClean="0"/>
              <a:t>11/11/2016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29E31D-64B6-458B-81FF-379B4908DA3B}" type="slidenum">
              <a:rPr lang="en-GB" smtClean="0"/>
              <a:t>‹#›</a:t>
            </a:fld>
            <a:endParaRPr lang="en-GB"/>
          </a:p>
        </p:txBody>
      </p:sp>
    </p:spTree>
    <p:extLst>
      <p:ext uri="{BB962C8B-B14F-4D97-AF65-F5344CB8AC3E}">
        <p14:creationId xmlns:p14="http://schemas.microsoft.com/office/powerpoint/2010/main" val="134735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C5A84-2130-4D33-BF56-B20B58C6637A}" type="datetimeFigureOut">
              <a:rPr lang="en-GB" smtClean="0"/>
              <a:t>11/11/2016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29E31D-64B6-458B-81FF-379B4908DA3B}" type="slidenum">
              <a:rPr lang="en-GB" smtClean="0"/>
              <a:t>‹#›</a:t>
            </a:fld>
            <a:endParaRPr lang="en-GB"/>
          </a:p>
        </p:txBody>
      </p:sp>
    </p:spTree>
    <p:extLst>
      <p:ext uri="{BB962C8B-B14F-4D97-AF65-F5344CB8AC3E}">
        <p14:creationId xmlns:p14="http://schemas.microsoft.com/office/powerpoint/2010/main" val="1873874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8C5A84-2130-4D33-BF56-B20B58C6637A}" type="datetimeFigureOut">
              <a:rPr lang="en-GB" smtClean="0"/>
              <a:t>11/11/2016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29E31D-64B6-458B-81FF-379B4908DA3B}" type="slidenum">
              <a:rPr lang="en-GB" smtClean="0"/>
              <a:t>‹#›</a:t>
            </a:fld>
            <a:endParaRPr lang="en-GB"/>
          </a:p>
        </p:txBody>
      </p:sp>
    </p:spTree>
    <p:extLst>
      <p:ext uri="{BB962C8B-B14F-4D97-AF65-F5344CB8AC3E}">
        <p14:creationId xmlns:p14="http://schemas.microsoft.com/office/powerpoint/2010/main" val="231534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8C5A84-2130-4D33-BF56-B20B58C6637A}" type="datetimeFigureOut">
              <a:rPr lang="en-GB" smtClean="0"/>
              <a:t>11/11/2016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29E31D-64B6-458B-81FF-379B4908DA3B}" type="slidenum">
              <a:rPr lang="en-GB" smtClean="0"/>
              <a:t>‹#›</a:t>
            </a:fld>
            <a:endParaRPr lang="en-GB"/>
          </a:p>
        </p:txBody>
      </p:sp>
    </p:spTree>
    <p:extLst>
      <p:ext uri="{BB962C8B-B14F-4D97-AF65-F5344CB8AC3E}">
        <p14:creationId xmlns:p14="http://schemas.microsoft.com/office/powerpoint/2010/main" val="78441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C5A84-2130-4D33-BF56-B20B58C6637A}" type="datetimeFigureOut">
              <a:rPr lang="en-GB" smtClean="0"/>
              <a:t>11/11/2016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9E31D-64B6-458B-81FF-379B4908DA3B}" type="slidenum">
              <a:rPr lang="en-GB" smtClean="0"/>
              <a:t>‹#›</a:t>
            </a:fld>
            <a:endParaRPr lang="en-GB"/>
          </a:p>
        </p:txBody>
      </p:sp>
    </p:spTree>
    <p:extLst>
      <p:ext uri="{BB962C8B-B14F-4D97-AF65-F5344CB8AC3E}">
        <p14:creationId xmlns:p14="http://schemas.microsoft.com/office/powerpoint/2010/main" val="569436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jaS2YD57grI"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NIaz61zpLf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hippowater.org/multimedia.php" TargetMode="Externa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RB2ND8qkqTc"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186904" y="119365"/>
            <a:ext cx="11915955" cy="488646"/>
          </a:xfrm>
          <a:solidFill>
            <a:schemeClr val="bg1"/>
          </a:solidFill>
          <a:ln w="28575">
            <a:solidFill>
              <a:srgbClr val="FF0000"/>
            </a:solidFill>
          </a:ln>
        </p:spPr>
        <p:txBody>
          <a:bodyPr>
            <a:normAutofit/>
          </a:bodyPr>
          <a:lstStyle/>
          <a:p>
            <a:pPr algn="ctr" eaLnBrk="1" hangingPunct="1"/>
            <a:r>
              <a:rPr lang="en-US" altLang="en-US" sz="2400" b="1" u="sng" dirty="0">
                <a:latin typeface="Comic Sans MS" panose="030F0702030302020204" pitchFamily="66" charset="0"/>
                <a:ea typeface="ＭＳ Ｐゴシック" panose="020B0600070205080204" pitchFamily="34" charset="-128"/>
              </a:rPr>
              <a:t>Environmental sustainability</a:t>
            </a:r>
          </a:p>
        </p:txBody>
      </p:sp>
      <p:sp>
        <p:nvSpPr>
          <p:cNvPr id="149507" name="Rectangle 3"/>
          <p:cNvSpPr>
            <a:spLocks noGrp="1"/>
          </p:cNvSpPr>
          <p:nvPr>
            <p:ph type="body" idx="1"/>
          </p:nvPr>
        </p:nvSpPr>
        <p:spPr>
          <a:xfrm>
            <a:off x="186905" y="691938"/>
            <a:ext cx="11915955" cy="750497"/>
          </a:xfrm>
          <a:ln w="28575">
            <a:solidFill>
              <a:srgbClr val="FFC000"/>
            </a:solidFill>
          </a:ln>
        </p:spPr>
        <p:txBody>
          <a:bodyPr>
            <a:normAutofit/>
          </a:bodyPr>
          <a:lstStyle/>
          <a:p>
            <a:pPr eaLnBrk="1" hangingPunct="1">
              <a:lnSpc>
                <a:spcPct val="90000"/>
              </a:lnSpc>
              <a:buFont typeface="Arial" panose="020B0604020202020204" pitchFamily="34" charset="0"/>
              <a:buNone/>
            </a:pPr>
            <a:r>
              <a:rPr lang="en-US" altLang="en-US" sz="2400" u="sng" dirty="0">
                <a:latin typeface="Comic Sans MS" panose="030F0702030302020204" pitchFamily="66" charset="0"/>
                <a:ea typeface="ＭＳ Ｐゴシック" panose="020B0600070205080204" pitchFamily="34" charset="-128"/>
              </a:rPr>
              <a:t>Learning Objective</a:t>
            </a:r>
            <a:r>
              <a:rPr lang="en-US" altLang="en-US" sz="2400" dirty="0">
                <a:latin typeface="Comic Sans MS" panose="030F0702030302020204" pitchFamily="66" charset="0"/>
                <a:ea typeface="ＭＳ Ｐゴシック" panose="020B0600070205080204" pitchFamily="34" charset="-128"/>
              </a:rPr>
              <a:t>: To understand the concept of environmental sustainability and evaluate a national strategy. </a:t>
            </a:r>
          </a:p>
        </p:txBody>
      </p:sp>
      <p:sp>
        <p:nvSpPr>
          <p:cNvPr id="2" name="TextBox 1"/>
          <p:cNvSpPr txBox="1">
            <a:spLocks noChangeArrowheads="1"/>
          </p:cNvSpPr>
          <p:nvPr/>
        </p:nvSpPr>
        <p:spPr bwMode="auto">
          <a:xfrm>
            <a:off x="186905" y="2109537"/>
            <a:ext cx="11915955" cy="1938992"/>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dirty="0">
                <a:latin typeface="Comic Sans MS" panose="030F0702030302020204" pitchFamily="66" charset="0"/>
              </a:rPr>
              <a:t>‘…meeting the needs of the present without compromising the ability of future generations to meet their needs. This encompasses keeping population densities below the carrying capacity of a region, facilitating priorities for the use of non-renewable resources, and keeping environmental impact below the level required to allow affected systems to recover and continue to evolve’ UN </a:t>
            </a:r>
          </a:p>
        </p:txBody>
      </p:sp>
      <p:sp>
        <p:nvSpPr>
          <p:cNvPr id="6" name="Rectangle 3"/>
          <p:cNvSpPr txBox="1">
            <a:spLocks/>
          </p:cNvSpPr>
          <p:nvPr/>
        </p:nvSpPr>
        <p:spPr>
          <a:xfrm>
            <a:off x="186905" y="1526363"/>
            <a:ext cx="11915955" cy="405954"/>
          </a:xfrm>
          <a:prstGeom prst="rect">
            <a:avLst/>
          </a:prstGeom>
          <a:ln w="28575">
            <a:solidFill>
              <a:srgbClr val="00FF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altLang="en-US" sz="2400" u="sng" dirty="0">
                <a:latin typeface="Comic Sans MS" panose="030F0702030302020204" pitchFamily="66" charset="0"/>
                <a:ea typeface="ＭＳ Ｐゴシック" panose="020B0600070205080204" pitchFamily="34" charset="-128"/>
              </a:rPr>
              <a:t>STARTER</a:t>
            </a:r>
            <a:r>
              <a:rPr lang="en-US" altLang="en-US" sz="2400" dirty="0">
                <a:latin typeface="Comic Sans MS" panose="030F0702030302020204" pitchFamily="66" charset="0"/>
                <a:ea typeface="ＭＳ Ｐゴシック" panose="020B0600070205080204" pitchFamily="34" charset="-128"/>
              </a:rPr>
              <a:t>: Define the term sustainability. (A01 Define) </a:t>
            </a:r>
          </a:p>
        </p:txBody>
      </p:sp>
    </p:spTree>
    <p:extLst>
      <p:ext uri="{BB962C8B-B14F-4D97-AF65-F5344CB8AC3E}">
        <p14:creationId xmlns:p14="http://schemas.microsoft.com/office/powerpoint/2010/main" val="175745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6904" y="219119"/>
            <a:ext cx="9978192" cy="6419762"/>
          </a:xfrm>
          <a:prstGeom prst="rect">
            <a:avLst/>
          </a:prstGeom>
          <a:ln w="28575">
            <a:solidFill>
              <a:srgbClr val="7030A0"/>
            </a:solidFill>
          </a:ln>
        </p:spPr>
      </p:pic>
      <p:sp>
        <p:nvSpPr>
          <p:cNvPr id="2" name="Action Button: Movie 1">
            <a:hlinkClick r:id="rId3" highlightClick="1"/>
          </p:cNvPr>
          <p:cNvSpPr/>
          <p:nvPr/>
        </p:nvSpPr>
        <p:spPr>
          <a:xfrm>
            <a:off x="165455" y="63502"/>
            <a:ext cx="448056" cy="311233"/>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0840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7287" y="79568"/>
            <a:ext cx="11914503" cy="483803"/>
          </a:xfrm>
          <a:prstGeom prst="rect">
            <a:avLst/>
          </a:prstGeom>
          <a:solidFill>
            <a:schemeClr val="bg1"/>
          </a:solidFill>
          <a:ln w="28575">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2000" u="sng" dirty="0">
                <a:latin typeface="Comic Sans MS" panose="030F0702030302020204" pitchFamily="66" charset="0"/>
                <a:ea typeface="ＭＳ Ｐゴシック" pitchFamily="34" charset="-128"/>
              </a:rPr>
              <a:t>Sustainable Nation/Cities</a:t>
            </a:r>
          </a:p>
        </p:txBody>
      </p:sp>
      <p:sp>
        <p:nvSpPr>
          <p:cNvPr id="2" name="Rectangle 1"/>
          <p:cNvSpPr/>
          <p:nvPr/>
        </p:nvSpPr>
        <p:spPr>
          <a:xfrm>
            <a:off x="137287" y="738341"/>
            <a:ext cx="5742305" cy="5355312"/>
          </a:xfrm>
          <a:prstGeom prst="rect">
            <a:avLst/>
          </a:prstGeom>
          <a:ln w="28575">
            <a:solidFill>
              <a:srgbClr val="7030A0"/>
            </a:solidFill>
          </a:ln>
        </p:spPr>
        <p:txBody>
          <a:bodyPr wrap="square">
            <a:spAutoFit/>
          </a:bodyPr>
          <a:lstStyle/>
          <a:p>
            <a:r>
              <a:rPr lang="en-GB" b="1" u="sng" dirty="0">
                <a:latin typeface="Comic Sans MS" panose="030F0702030302020204" pitchFamily="66" charset="0"/>
              </a:rPr>
              <a:t>Sustainable Development</a:t>
            </a:r>
            <a:r>
              <a:rPr lang="en-GB" dirty="0">
                <a:latin typeface="Comic Sans MS" panose="030F0702030302020204" pitchFamily="66" charset="0"/>
              </a:rPr>
              <a:t>: Meeting the needs of today's population without compromising the needs of future generations. Today sustainable development is usually considered to include environmental, social and economic sustainability (see definitions below). If development includes social, economic and environmental aspects then it is considered to be sustainable development.</a:t>
            </a:r>
          </a:p>
          <a:p>
            <a:endParaRPr lang="en-GB" dirty="0">
              <a:latin typeface="Comic Sans MS" panose="030F0702030302020204" pitchFamily="66" charset="0"/>
            </a:endParaRPr>
          </a:p>
          <a:p>
            <a:r>
              <a:rPr lang="en-GB" b="1" u="sng" dirty="0">
                <a:latin typeface="Comic Sans MS" panose="030F0702030302020204" pitchFamily="66" charset="0"/>
              </a:rPr>
              <a:t>Stewardship: </a:t>
            </a:r>
            <a:r>
              <a:rPr lang="en-GB" dirty="0">
                <a:latin typeface="Comic Sans MS" panose="030F0702030302020204" pitchFamily="66" charset="0"/>
              </a:rPr>
              <a:t>The act of overseeing the protection of something e.g. rainforests.</a:t>
            </a:r>
          </a:p>
          <a:p>
            <a:endParaRPr lang="en-GB" b="1" u="sng" dirty="0">
              <a:latin typeface="Comic Sans MS" panose="030F0702030302020204" pitchFamily="66" charset="0"/>
            </a:endParaRPr>
          </a:p>
          <a:p>
            <a:r>
              <a:rPr lang="en-GB" b="1" u="sng" dirty="0">
                <a:latin typeface="Comic Sans MS" panose="030F0702030302020204" pitchFamily="66" charset="0"/>
              </a:rPr>
              <a:t>Conservation</a:t>
            </a:r>
            <a:r>
              <a:rPr lang="en-GB" dirty="0">
                <a:latin typeface="Comic Sans MS" panose="030F0702030302020204" pitchFamily="66" charset="0"/>
              </a:rPr>
              <a:t>: The act of preserving and protecting something.</a:t>
            </a:r>
          </a:p>
          <a:p>
            <a:endParaRPr lang="en-GB" dirty="0">
              <a:latin typeface="Comic Sans MS" panose="030F0702030302020204" pitchFamily="66" charset="0"/>
            </a:endParaRPr>
          </a:p>
          <a:p>
            <a:r>
              <a:rPr lang="en-GB" b="1" u="sng" dirty="0">
                <a:latin typeface="Comic Sans MS" panose="030F0702030302020204" pitchFamily="66" charset="0"/>
              </a:rPr>
              <a:t>Environment</a:t>
            </a:r>
            <a:r>
              <a:rPr lang="en-GB" dirty="0">
                <a:latin typeface="Comic Sans MS" panose="030F0702030302020204" pitchFamily="66" charset="0"/>
              </a:rPr>
              <a:t>: The things that surround you. In Geography when we talk about the environment we normally mean the natural things that surround you e.g. trees, rivers, mountains and lakes.</a:t>
            </a:r>
          </a:p>
        </p:txBody>
      </p:sp>
      <p:pic>
        <p:nvPicPr>
          <p:cNvPr id="3" name="Picture 2"/>
          <p:cNvPicPr>
            <a:picLocks noChangeAspect="1"/>
          </p:cNvPicPr>
          <p:nvPr/>
        </p:nvPicPr>
        <p:blipFill>
          <a:blip r:embed="rId2"/>
          <a:stretch>
            <a:fillRect/>
          </a:stretch>
        </p:blipFill>
        <p:spPr>
          <a:xfrm>
            <a:off x="6094537" y="2063705"/>
            <a:ext cx="5957251" cy="3763327"/>
          </a:xfrm>
          <a:prstGeom prst="rect">
            <a:avLst/>
          </a:prstGeom>
          <a:ln w="28575">
            <a:solidFill>
              <a:srgbClr val="7030A0"/>
            </a:solidFill>
          </a:ln>
        </p:spPr>
      </p:pic>
      <p:sp>
        <p:nvSpPr>
          <p:cNvPr id="9" name="Rectangle 8"/>
          <p:cNvSpPr/>
          <p:nvPr/>
        </p:nvSpPr>
        <p:spPr>
          <a:xfrm>
            <a:off x="6025162" y="759540"/>
            <a:ext cx="6026626" cy="1200329"/>
          </a:xfrm>
          <a:prstGeom prst="rect">
            <a:avLst/>
          </a:prstGeom>
          <a:ln w="28575">
            <a:solidFill>
              <a:srgbClr val="00FF00"/>
            </a:solidFill>
          </a:ln>
        </p:spPr>
        <p:txBody>
          <a:bodyPr wrap="square">
            <a:spAutoFit/>
          </a:bodyPr>
          <a:lstStyle/>
          <a:p>
            <a:r>
              <a:rPr lang="en-GB" u="sng" dirty="0">
                <a:latin typeface="Comic Sans MS" panose="030F0702030302020204" pitchFamily="66" charset="0"/>
              </a:rPr>
              <a:t>Demo</a:t>
            </a:r>
            <a:r>
              <a:rPr lang="en-GB" dirty="0">
                <a:latin typeface="Comic Sans MS" panose="030F0702030302020204" pitchFamily="66" charset="0"/>
              </a:rPr>
              <a:t>: </a:t>
            </a:r>
          </a:p>
          <a:p>
            <a:r>
              <a:rPr lang="en-GB" dirty="0">
                <a:latin typeface="Comic Sans MS" panose="030F0702030302020204" pitchFamily="66" charset="0"/>
              </a:rPr>
              <a:t>Make sure to get the key language (definitions) down in your notes.</a:t>
            </a:r>
          </a:p>
          <a:p>
            <a:r>
              <a:rPr lang="en-GB" dirty="0">
                <a:latin typeface="Comic Sans MS" panose="030F0702030302020204" pitchFamily="66" charset="0"/>
              </a:rPr>
              <a:t>What does this mean and how might this be achieved?</a:t>
            </a:r>
          </a:p>
        </p:txBody>
      </p:sp>
    </p:spTree>
    <p:extLst>
      <p:ext uri="{BB962C8B-B14F-4D97-AF65-F5344CB8AC3E}">
        <p14:creationId xmlns:p14="http://schemas.microsoft.com/office/powerpoint/2010/main" val="503368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80952548"/>
              </p:ext>
            </p:extLst>
          </p:nvPr>
        </p:nvGraphicFramePr>
        <p:xfrm>
          <a:off x="539856" y="1109196"/>
          <a:ext cx="11281143" cy="4855080"/>
        </p:xfrm>
        <a:graphic>
          <a:graphicData uri="http://schemas.openxmlformats.org/drawingml/2006/table">
            <a:tbl>
              <a:tblPr>
                <a:tableStyleId>{5940675A-B579-460E-94D1-54222C63F5DA}</a:tableStyleId>
              </a:tblPr>
              <a:tblGrid>
                <a:gridCol w="3760381">
                  <a:extLst>
                    <a:ext uri="{9D8B030D-6E8A-4147-A177-3AD203B41FA5}">
                      <a16:colId xmlns:a16="http://schemas.microsoft.com/office/drawing/2014/main" val="20000"/>
                    </a:ext>
                  </a:extLst>
                </a:gridCol>
                <a:gridCol w="3760381">
                  <a:extLst>
                    <a:ext uri="{9D8B030D-6E8A-4147-A177-3AD203B41FA5}">
                      <a16:colId xmlns:a16="http://schemas.microsoft.com/office/drawing/2014/main" val="20001"/>
                    </a:ext>
                  </a:extLst>
                </a:gridCol>
                <a:gridCol w="3760381">
                  <a:extLst>
                    <a:ext uri="{9D8B030D-6E8A-4147-A177-3AD203B41FA5}">
                      <a16:colId xmlns:a16="http://schemas.microsoft.com/office/drawing/2014/main" val="20002"/>
                    </a:ext>
                  </a:extLst>
                </a:gridCol>
              </a:tblGrid>
              <a:tr h="258119">
                <a:tc>
                  <a:txBody>
                    <a:bodyPr/>
                    <a:lstStyle/>
                    <a:p>
                      <a:pPr algn="ctr" fontAlgn="t"/>
                      <a:r>
                        <a:rPr lang="en-GB" sz="1400" dirty="0">
                          <a:effectLst/>
                          <a:latin typeface="Comic Sans MS" panose="030F0702030302020204" pitchFamily="66" charset="0"/>
                        </a:rPr>
                        <a:t>Environmental Sustainability</a:t>
                      </a:r>
                      <a:endParaRPr lang="en-GB" sz="1400" b="1" dirty="0">
                        <a:effectLst/>
                        <a:latin typeface="Comic Sans MS" panose="030F0702030302020204" pitchFamily="66" charset="0"/>
                      </a:endParaRPr>
                    </a:p>
                  </a:txBody>
                  <a:tcPr marL="53720" marR="53720" marT="26860" marB="26860"/>
                </a:tc>
                <a:tc>
                  <a:txBody>
                    <a:bodyPr/>
                    <a:lstStyle/>
                    <a:p>
                      <a:pPr algn="ctr" fontAlgn="t"/>
                      <a:r>
                        <a:rPr lang="en-GB" sz="1400" dirty="0">
                          <a:effectLst/>
                          <a:latin typeface="Comic Sans MS" panose="030F0702030302020204" pitchFamily="66" charset="0"/>
                        </a:rPr>
                        <a:t>Economic Sustainability</a:t>
                      </a:r>
                      <a:endParaRPr lang="en-GB" sz="1400" b="1" dirty="0">
                        <a:effectLst/>
                        <a:latin typeface="Comic Sans MS" panose="030F0702030302020204" pitchFamily="66" charset="0"/>
                      </a:endParaRPr>
                    </a:p>
                  </a:txBody>
                  <a:tcPr marL="53720" marR="53720" marT="26860" marB="26860"/>
                </a:tc>
                <a:tc>
                  <a:txBody>
                    <a:bodyPr/>
                    <a:lstStyle/>
                    <a:p>
                      <a:pPr algn="ctr" fontAlgn="t"/>
                      <a:r>
                        <a:rPr lang="en-GB" sz="1400">
                          <a:effectLst/>
                          <a:latin typeface="Comic Sans MS" panose="030F0702030302020204" pitchFamily="66" charset="0"/>
                        </a:rPr>
                        <a:t>Social Sustainability</a:t>
                      </a:r>
                      <a:endParaRPr lang="en-GB" sz="1400" b="1">
                        <a:effectLst/>
                        <a:latin typeface="Comic Sans MS" panose="030F0702030302020204" pitchFamily="66" charset="0"/>
                      </a:endParaRPr>
                    </a:p>
                  </a:txBody>
                  <a:tcPr marL="53720" marR="53720" marT="26860" marB="26860"/>
                </a:tc>
                <a:extLst>
                  <a:ext uri="{0D108BD9-81ED-4DB2-BD59-A6C34878D82A}">
                    <a16:rowId xmlns:a16="http://schemas.microsoft.com/office/drawing/2014/main" val="10000"/>
                  </a:ext>
                </a:extLst>
              </a:tr>
              <a:tr h="1452689">
                <a:tc>
                  <a:txBody>
                    <a:bodyPr/>
                    <a:lstStyle/>
                    <a:p>
                      <a:pPr algn="l" fontAlgn="t"/>
                      <a:r>
                        <a:rPr lang="en-GB" sz="1400" b="1" u="sng" dirty="0">
                          <a:effectLst/>
                          <a:latin typeface="Comic Sans MS" panose="030F0702030302020204" pitchFamily="66" charset="0"/>
                        </a:rPr>
                        <a:t>Definition</a:t>
                      </a:r>
                      <a:r>
                        <a:rPr lang="en-GB" sz="1400" dirty="0">
                          <a:effectLst/>
                          <a:latin typeface="Comic Sans MS" panose="030F0702030302020204" pitchFamily="66" charset="0"/>
                        </a:rPr>
                        <a:t>: Improvements in the standard of living that do not cause long-term damage to the environment that impact future generations.</a:t>
                      </a:r>
                      <a:br>
                        <a:rPr lang="en-GB" sz="1400" dirty="0">
                          <a:effectLst/>
                          <a:latin typeface="Comic Sans MS" panose="030F0702030302020204" pitchFamily="66" charset="0"/>
                        </a:rPr>
                      </a:br>
                      <a:endParaRPr lang="en-GB" sz="1400" dirty="0">
                        <a:effectLst/>
                        <a:latin typeface="Comic Sans MS" panose="030F0702030302020204" pitchFamily="66" charset="0"/>
                      </a:endParaRPr>
                    </a:p>
                  </a:txBody>
                  <a:tcPr marL="53720" marR="53720" marT="26860" marB="26860"/>
                </a:tc>
                <a:tc>
                  <a:txBody>
                    <a:bodyPr/>
                    <a:lstStyle/>
                    <a:p>
                      <a:pPr fontAlgn="t"/>
                      <a:r>
                        <a:rPr lang="en-GB" sz="1400" b="1" u="sng" dirty="0">
                          <a:effectLst/>
                          <a:latin typeface="Comic Sans MS" panose="030F0702030302020204" pitchFamily="66" charset="0"/>
                        </a:rPr>
                        <a:t>Definition</a:t>
                      </a:r>
                      <a:r>
                        <a:rPr lang="en-GB" sz="1400" dirty="0">
                          <a:effectLst/>
                          <a:latin typeface="Comic Sans MS" panose="030F0702030302020204" pitchFamily="66" charset="0"/>
                        </a:rPr>
                        <a:t>: Development that includes everyone, where everyone has the right of economic improvement. The development should be long-term and devoid of corruption and burdening debt.</a:t>
                      </a:r>
                      <a:br>
                        <a:rPr lang="en-GB" sz="1400" dirty="0">
                          <a:effectLst/>
                          <a:latin typeface="Comic Sans MS" panose="030F0702030302020204" pitchFamily="66" charset="0"/>
                        </a:rPr>
                      </a:br>
                      <a:endParaRPr lang="en-GB" sz="1400" dirty="0">
                        <a:effectLst/>
                        <a:latin typeface="Comic Sans MS" panose="030F0702030302020204" pitchFamily="66" charset="0"/>
                      </a:endParaRPr>
                    </a:p>
                  </a:txBody>
                  <a:tcPr marL="53720" marR="53720" marT="26860" marB="26860"/>
                </a:tc>
                <a:tc>
                  <a:txBody>
                    <a:bodyPr/>
                    <a:lstStyle/>
                    <a:p>
                      <a:pPr fontAlgn="t"/>
                      <a:r>
                        <a:rPr lang="en-GB" sz="1400" b="1" u="sng" dirty="0">
                          <a:effectLst/>
                          <a:latin typeface="Comic Sans MS" panose="030F0702030302020204" pitchFamily="66" charset="0"/>
                        </a:rPr>
                        <a:t>Definition</a:t>
                      </a:r>
                      <a:r>
                        <a:rPr lang="en-GB" sz="1400" dirty="0">
                          <a:effectLst/>
                          <a:latin typeface="Comic Sans MS" panose="030F0702030302020204" pitchFamily="66" charset="0"/>
                        </a:rPr>
                        <a:t>: Development that is inclusive and ensures an improvement in the standard of living for all. It should incorporate everyone and ensure equal access to healthcare, education, resources, etc. while respecting individual cultures.</a:t>
                      </a:r>
                      <a:br>
                        <a:rPr lang="en-GB" sz="1400" dirty="0">
                          <a:effectLst/>
                          <a:latin typeface="Comic Sans MS" panose="030F0702030302020204" pitchFamily="66" charset="0"/>
                        </a:rPr>
                      </a:br>
                      <a:endParaRPr lang="en-GB" sz="1400" dirty="0">
                        <a:effectLst/>
                        <a:latin typeface="Comic Sans MS" panose="030F0702030302020204" pitchFamily="66" charset="0"/>
                      </a:endParaRPr>
                    </a:p>
                  </a:txBody>
                  <a:tcPr marL="53720" marR="53720" marT="26860" marB="26860"/>
                </a:tc>
                <a:extLst>
                  <a:ext uri="{0D108BD9-81ED-4DB2-BD59-A6C34878D82A}">
                    <a16:rowId xmlns:a16="http://schemas.microsoft.com/office/drawing/2014/main" val="10001"/>
                  </a:ext>
                </a:extLst>
              </a:tr>
              <a:tr h="2543712">
                <a:tc>
                  <a:txBody>
                    <a:bodyPr/>
                    <a:lstStyle/>
                    <a:p>
                      <a:pPr fontAlgn="t">
                        <a:buFont typeface="Arial" panose="020B0604020202020204" pitchFamily="34" charset="0"/>
                        <a:buChar char="•"/>
                      </a:pPr>
                      <a:r>
                        <a:rPr lang="en-GB" sz="1400" dirty="0">
                          <a:effectLst/>
                          <a:latin typeface="Comic Sans MS" panose="030F0702030302020204" pitchFamily="66" charset="0"/>
                        </a:rPr>
                        <a:t>What does it include:</a:t>
                      </a:r>
                      <a:br>
                        <a:rPr lang="en-GB" sz="1400" dirty="0">
                          <a:effectLst/>
                          <a:latin typeface="Comic Sans MS" panose="030F0702030302020204" pitchFamily="66" charset="0"/>
                        </a:rPr>
                      </a:br>
                      <a:br>
                        <a:rPr lang="en-GB" sz="1400" dirty="0">
                          <a:effectLst/>
                          <a:latin typeface="Comic Sans MS" panose="030F0702030302020204" pitchFamily="66" charset="0"/>
                        </a:rPr>
                      </a:br>
                      <a:r>
                        <a:rPr lang="en-GB" sz="1400" dirty="0">
                          <a:effectLst/>
                          <a:latin typeface="Comic Sans MS" panose="030F0702030302020204" pitchFamily="66" charset="0"/>
                        </a:rPr>
                        <a:t>Protecting biodiversity</a:t>
                      </a:r>
                    </a:p>
                    <a:p>
                      <a:pPr fontAlgn="t">
                        <a:buFont typeface="Arial" panose="020B0604020202020204" pitchFamily="34" charset="0"/>
                        <a:buChar char="•"/>
                      </a:pPr>
                      <a:r>
                        <a:rPr lang="en-GB" sz="1400" dirty="0">
                          <a:effectLst/>
                          <a:latin typeface="Comic Sans MS" panose="030F0702030302020204" pitchFamily="66" charset="0"/>
                        </a:rPr>
                        <a:t>Stopping human caused climate change</a:t>
                      </a:r>
                    </a:p>
                    <a:p>
                      <a:pPr fontAlgn="t">
                        <a:buFont typeface="Arial" panose="020B0604020202020204" pitchFamily="34" charset="0"/>
                        <a:buChar char="•"/>
                      </a:pPr>
                      <a:r>
                        <a:rPr lang="en-GB" sz="1400" dirty="0">
                          <a:effectLst/>
                          <a:latin typeface="Comic Sans MS" panose="030F0702030302020204" pitchFamily="66" charset="0"/>
                        </a:rPr>
                        <a:t>Elimination of acid rain</a:t>
                      </a:r>
                    </a:p>
                    <a:p>
                      <a:pPr fontAlgn="t">
                        <a:buFont typeface="Arial" panose="020B0604020202020204" pitchFamily="34" charset="0"/>
                        <a:buChar char="•"/>
                      </a:pPr>
                      <a:r>
                        <a:rPr lang="en-GB" sz="1400" dirty="0">
                          <a:effectLst/>
                          <a:latin typeface="Comic Sans MS" panose="030F0702030302020204" pitchFamily="66" charset="0"/>
                        </a:rPr>
                        <a:t>Elimination of damage to ozone layer</a:t>
                      </a:r>
                    </a:p>
                    <a:p>
                      <a:pPr fontAlgn="t">
                        <a:buFont typeface="Arial" panose="020B0604020202020204" pitchFamily="34" charset="0"/>
                        <a:buChar char="•"/>
                      </a:pPr>
                      <a:r>
                        <a:rPr lang="en-GB" sz="1400" dirty="0">
                          <a:effectLst/>
                          <a:latin typeface="Comic Sans MS" panose="030F0702030302020204" pitchFamily="66" charset="0"/>
                        </a:rPr>
                        <a:t>Reduction of pollution (air, water, noise, etc.)</a:t>
                      </a:r>
                    </a:p>
                    <a:p>
                      <a:pPr fontAlgn="t">
                        <a:buFont typeface="Arial" panose="020B0604020202020204" pitchFamily="34" charset="0"/>
                        <a:buChar char="•"/>
                      </a:pPr>
                      <a:r>
                        <a:rPr lang="en-GB" sz="1400" dirty="0">
                          <a:effectLst/>
                          <a:latin typeface="Comic Sans MS" panose="030F0702030302020204" pitchFamily="66" charset="0"/>
                        </a:rPr>
                        <a:t>Management of resources e.g. fish, water</a:t>
                      </a:r>
                    </a:p>
                  </a:txBody>
                  <a:tcPr marL="53720" marR="53720" marT="26860" marB="26860"/>
                </a:tc>
                <a:tc>
                  <a:txBody>
                    <a:bodyPr/>
                    <a:lstStyle/>
                    <a:p>
                      <a:pPr fontAlgn="t">
                        <a:buFont typeface="Arial" panose="020B0604020202020204" pitchFamily="34" charset="0"/>
                        <a:buChar char="•"/>
                      </a:pPr>
                      <a:r>
                        <a:rPr lang="en-GB" sz="1400" dirty="0">
                          <a:effectLst/>
                          <a:latin typeface="Comic Sans MS" panose="030F0702030302020204" pitchFamily="66" charset="0"/>
                        </a:rPr>
                        <a:t>What does it include:</a:t>
                      </a:r>
                      <a:br>
                        <a:rPr lang="en-GB" sz="1400" dirty="0">
                          <a:effectLst/>
                          <a:latin typeface="Comic Sans MS" panose="030F0702030302020204" pitchFamily="66" charset="0"/>
                        </a:rPr>
                      </a:br>
                      <a:br>
                        <a:rPr lang="en-GB" sz="1400" dirty="0">
                          <a:effectLst/>
                          <a:latin typeface="Comic Sans MS" panose="030F0702030302020204" pitchFamily="66" charset="0"/>
                        </a:rPr>
                      </a:br>
                      <a:r>
                        <a:rPr lang="en-GB" sz="1400" dirty="0">
                          <a:effectLst/>
                          <a:latin typeface="Comic Sans MS" panose="030F0702030302020204" pitchFamily="66" charset="0"/>
                        </a:rPr>
                        <a:t>Access to finance</a:t>
                      </a:r>
                    </a:p>
                    <a:p>
                      <a:pPr fontAlgn="t">
                        <a:buFont typeface="Arial" panose="020B0604020202020204" pitchFamily="34" charset="0"/>
                        <a:buChar char="•"/>
                      </a:pPr>
                      <a:r>
                        <a:rPr lang="en-GB" sz="1400" dirty="0">
                          <a:effectLst/>
                          <a:latin typeface="Comic Sans MS" panose="030F0702030302020204" pitchFamily="66" charset="0"/>
                        </a:rPr>
                        <a:t>No corruption (kleptocratic governments)</a:t>
                      </a:r>
                    </a:p>
                    <a:p>
                      <a:pPr fontAlgn="t">
                        <a:buFont typeface="Arial" panose="020B0604020202020204" pitchFamily="34" charset="0"/>
                        <a:buChar char="•"/>
                      </a:pPr>
                      <a:r>
                        <a:rPr lang="en-GB" sz="1400" dirty="0">
                          <a:effectLst/>
                          <a:latin typeface="Comic Sans MS" panose="030F0702030302020204" pitchFamily="66" charset="0"/>
                        </a:rPr>
                        <a:t>No absolute poverty</a:t>
                      </a:r>
                    </a:p>
                    <a:p>
                      <a:pPr fontAlgn="t">
                        <a:buFont typeface="Arial" panose="020B0604020202020204" pitchFamily="34" charset="0"/>
                        <a:buChar char="•"/>
                      </a:pPr>
                      <a:r>
                        <a:rPr lang="en-GB" sz="1400" dirty="0">
                          <a:effectLst/>
                          <a:latin typeface="Comic Sans MS" panose="030F0702030302020204" pitchFamily="66" charset="0"/>
                        </a:rPr>
                        <a:t>No extortion</a:t>
                      </a:r>
                    </a:p>
                    <a:p>
                      <a:pPr fontAlgn="t">
                        <a:buFont typeface="Arial" panose="020B0604020202020204" pitchFamily="34" charset="0"/>
                        <a:buChar char="•"/>
                      </a:pPr>
                      <a:r>
                        <a:rPr lang="en-GB" sz="1400" dirty="0">
                          <a:effectLst/>
                          <a:latin typeface="Comic Sans MS" panose="030F0702030302020204" pitchFamily="66" charset="0"/>
                        </a:rPr>
                        <a:t>No nepotism</a:t>
                      </a:r>
                    </a:p>
                    <a:p>
                      <a:pPr fontAlgn="t">
                        <a:buFont typeface="Arial" panose="020B0604020202020204" pitchFamily="34" charset="0"/>
                        <a:buChar char="•"/>
                      </a:pPr>
                      <a:r>
                        <a:rPr lang="en-GB" sz="1400" dirty="0">
                          <a:effectLst/>
                          <a:latin typeface="Comic Sans MS" panose="030F0702030302020204" pitchFamily="66" charset="0"/>
                        </a:rPr>
                        <a:t>Debt removal?</a:t>
                      </a:r>
                    </a:p>
                  </a:txBody>
                  <a:tcPr marL="53720" marR="53720" marT="26860" marB="26860"/>
                </a:tc>
                <a:tc>
                  <a:txBody>
                    <a:bodyPr/>
                    <a:lstStyle/>
                    <a:p>
                      <a:pPr fontAlgn="t">
                        <a:buFont typeface="Arial" panose="020B0604020202020204" pitchFamily="34" charset="0"/>
                        <a:buChar char="•"/>
                      </a:pPr>
                      <a:r>
                        <a:rPr lang="en-GB" sz="1400" dirty="0">
                          <a:effectLst/>
                          <a:latin typeface="Comic Sans MS" panose="030F0702030302020204" pitchFamily="66" charset="0"/>
                        </a:rPr>
                        <a:t>,What does it include:</a:t>
                      </a:r>
                      <a:br>
                        <a:rPr lang="en-GB" sz="1400" dirty="0">
                          <a:effectLst/>
                          <a:latin typeface="Comic Sans MS" panose="030F0702030302020204" pitchFamily="66" charset="0"/>
                        </a:rPr>
                      </a:br>
                      <a:br>
                        <a:rPr lang="en-GB" sz="1400" dirty="0">
                          <a:effectLst/>
                          <a:latin typeface="Comic Sans MS" panose="030F0702030302020204" pitchFamily="66" charset="0"/>
                        </a:rPr>
                      </a:br>
                      <a:r>
                        <a:rPr lang="en-GB" sz="1400" dirty="0">
                          <a:effectLst/>
                          <a:latin typeface="Comic Sans MS" panose="030F0702030302020204" pitchFamily="66" charset="0"/>
                        </a:rPr>
                        <a:t>Freedom of speech</a:t>
                      </a:r>
                    </a:p>
                    <a:p>
                      <a:pPr fontAlgn="t">
                        <a:buFont typeface="Arial" panose="020B0604020202020204" pitchFamily="34" charset="0"/>
                        <a:buChar char="•"/>
                      </a:pPr>
                      <a:r>
                        <a:rPr lang="en-GB" sz="1400" dirty="0">
                          <a:effectLst/>
                          <a:latin typeface="Comic Sans MS" panose="030F0702030302020204" pitchFamily="66" charset="0"/>
                        </a:rPr>
                        <a:t>Health and safety at work</a:t>
                      </a:r>
                    </a:p>
                    <a:p>
                      <a:pPr fontAlgn="t">
                        <a:buFont typeface="Arial" panose="020B0604020202020204" pitchFamily="34" charset="0"/>
                        <a:buChar char="•"/>
                      </a:pPr>
                      <a:r>
                        <a:rPr lang="en-GB" sz="1400" dirty="0">
                          <a:effectLst/>
                          <a:latin typeface="Comic Sans MS" panose="030F0702030302020204" pitchFamily="66" charset="0"/>
                        </a:rPr>
                        <a:t>Access to clean water and sanitation</a:t>
                      </a:r>
                    </a:p>
                    <a:p>
                      <a:pPr fontAlgn="t">
                        <a:buFont typeface="Arial" panose="020B0604020202020204" pitchFamily="34" charset="0"/>
                        <a:buChar char="•"/>
                      </a:pPr>
                      <a:r>
                        <a:rPr lang="en-GB" sz="1400" dirty="0">
                          <a:effectLst/>
                          <a:latin typeface="Comic Sans MS" panose="030F0702030302020204" pitchFamily="66" charset="0"/>
                        </a:rPr>
                        <a:t>Access to needs i.e. water, food, shelter, clothing</a:t>
                      </a:r>
                    </a:p>
                    <a:p>
                      <a:pPr fontAlgn="t">
                        <a:buFont typeface="Arial" panose="020B0604020202020204" pitchFamily="34" charset="0"/>
                        <a:buChar char="•"/>
                      </a:pPr>
                      <a:r>
                        <a:rPr lang="en-GB" sz="1400" dirty="0">
                          <a:effectLst/>
                          <a:latin typeface="Comic Sans MS" panose="030F0702030302020204" pitchFamily="66" charset="0"/>
                        </a:rPr>
                        <a:t>Access to education</a:t>
                      </a:r>
                    </a:p>
                    <a:p>
                      <a:pPr fontAlgn="t">
                        <a:buFont typeface="Arial" panose="020B0604020202020204" pitchFamily="34" charset="0"/>
                        <a:buChar char="•"/>
                      </a:pPr>
                      <a:r>
                        <a:rPr lang="en-GB" sz="1400" dirty="0">
                          <a:effectLst/>
                          <a:latin typeface="Comic Sans MS" panose="030F0702030302020204" pitchFamily="66" charset="0"/>
                        </a:rPr>
                        <a:t>Access to health care</a:t>
                      </a:r>
                    </a:p>
                    <a:p>
                      <a:pPr fontAlgn="t">
                        <a:buFont typeface="Arial" panose="020B0604020202020204" pitchFamily="34" charset="0"/>
                        <a:buChar char="•"/>
                      </a:pPr>
                      <a:r>
                        <a:rPr lang="en-GB" sz="1400" dirty="0">
                          <a:effectLst/>
                          <a:latin typeface="Comic Sans MS" panose="030F0702030302020204" pitchFamily="66" charset="0"/>
                        </a:rPr>
                        <a:t>Equality between sexes, religions, etc.</a:t>
                      </a:r>
                    </a:p>
                    <a:p>
                      <a:pPr fontAlgn="t">
                        <a:buFont typeface="Arial" panose="020B0604020202020204" pitchFamily="34" charset="0"/>
                        <a:buChar char="•"/>
                      </a:pPr>
                      <a:r>
                        <a:rPr lang="en-GB" sz="1400" dirty="0">
                          <a:effectLst/>
                          <a:latin typeface="Comic Sans MS" panose="030F0702030302020204" pitchFamily="66" charset="0"/>
                        </a:rPr>
                        <a:t>Right to vote</a:t>
                      </a:r>
                    </a:p>
                    <a:p>
                      <a:pPr fontAlgn="t">
                        <a:buFont typeface="Arial" panose="020B0604020202020204" pitchFamily="34" charset="0"/>
                        <a:buChar char="•"/>
                      </a:pPr>
                      <a:r>
                        <a:rPr lang="en-GB" sz="1400" dirty="0">
                          <a:effectLst/>
                          <a:latin typeface="Comic Sans MS" panose="030F0702030302020204" pitchFamily="66" charset="0"/>
                        </a:rPr>
                        <a:t>Access to justice</a:t>
                      </a:r>
                    </a:p>
                    <a:p>
                      <a:pPr fontAlgn="t">
                        <a:buFont typeface="Arial" panose="020B0604020202020204" pitchFamily="34" charset="0"/>
                        <a:buChar char="•"/>
                      </a:pPr>
                      <a:r>
                        <a:rPr lang="en-GB" sz="1400" dirty="0">
                          <a:effectLst/>
                          <a:latin typeface="Comic Sans MS" panose="030F0702030302020204" pitchFamily="66" charset="0"/>
                        </a:rPr>
                        <a:t>Safety - no threat from crime</a:t>
                      </a:r>
                    </a:p>
                    <a:p>
                      <a:pPr fontAlgn="t">
                        <a:buFont typeface="Arial" panose="020B0604020202020204" pitchFamily="34" charset="0"/>
                        <a:buChar char="•"/>
                      </a:pPr>
                      <a:r>
                        <a:rPr lang="en-GB" sz="1400" dirty="0">
                          <a:effectLst/>
                          <a:latin typeface="Comic Sans MS" panose="030F0702030302020204" pitchFamily="66" charset="0"/>
                        </a:rPr>
                        <a:t>Respect of cultures</a:t>
                      </a:r>
                    </a:p>
                  </a:txBody>
                  <a:tcPr marL="53720" marR="53720" marT="26860" marB="26860"/>
                </a:tc>
                <a:extLst>
                  <a:ext uri="{0D108BD9-81ED-4DB2-BD59-A6C34878D82A}">
                    <a16:rowId xmlns:a16="http://schemas.microsoft.com/office/drawing/2014/main" val="10002"/>
                  </a:ext>
                </a:extLst>
              </a:tr>
            </a:tbl>
          </a:graphicData>
        </a:graphic>
      </p:graphicFrame>
      <p:sp>
        <p:nvSpPr>
          <p:cNvPr id="5" name="Title 1"/>
          <p:cNvSpPr txBox="1">
            <a:spLocks/>
          </p:cNvSpPr>
          <p:nvPr/>
        </p:nvSpPr>
        <p:spPr>
          <a:xfrm>
            <a:off x="137287" y="79568"/>
            <a:ext cx="11914503" cy="483803"/>
          </a:xfrm>
          <a:prstGeom prst="rect">
            <a:avLst/>
          </a:prstGeom>
          <a:solidFill>
            <a:schemeClr val="bg1"/>
          </a:solidFill>
          <a:ln w="28575">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2000" u="sng" dirty="0">
                <a:latin typeface="Comic Sans MS" panose="030F0702030302020204" pitchFamily="66" charset="0"/>
                <a:ea typeface="ＭＳ Ｐゴシック" pitchFamily="34" charset="-128"/>
              </a:rPr>
              <a:t>Sustainable Cities</a:t>
            </a:r>
          </a:p>
        </p:txBody>
      </p:sp>
    </p:spTree>
    <p:extLst>
      <p:ext uri="{BB962C8B-B14F-4D97-AF65-F5344CB8AC3E}">
        <p14:creationId xmlns:p14="http://schemas.microsoft.com/office/powerpoint/2010/main" val="255642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100" t="4658" r="9991" b="6297"/>
          <a:stretch/>
        </p:blipFill>
        <p:spPr>
          <a:xfrm>
            <a:off x="414068" y="306851"/>
            <a:ext cx="11023954" cy="6390728"/>
          </a:xfrm>
          <a:prstGeom prst="rect">
            <a:avLst/>
          </a:prstGeom>
          <a:ln w="28575">
            <a:solidFill>
              <a:srgbClr val="7030A0"/>
            </a:solidFill>
          </a:ln>
        </p:spPr>
      </p:pic>
    </p:spTree>
    <p:extLst>
      <p:ext uri="{BB962C8B-B14F-4D97-AF65-F5344CB8AC3E}">
        <p14:creationId xmlns:p14="http://schemas.microsoft.com/office/powerpoint/2010/main" val="2393788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623" y="230188"/>
            <a:ext cx="11630829" cy="369332"/>
          </a:xfrm>
          <a:prstGeom prst="rect">
            <a:avLst/>
          </a:prstGeom>
          <a:ln w="28575">
            <a:solidFill>
              <a:srgbClr val="FF0000"/>
            </a:solidFill>
          </a:ln>
        </p:spPr>
        <p:txBody>
          <a:bodyPr wrap="square">
            <a:spAutoFit/>
          </a:bodyPr>
          <a:lstStyle/>
          <a:p>
            <a:pPr algn="ctr"/>
            <a:r>
              <a:rPr lang="en-GB" u="sng" dirty="0">
                <a:latin typeface="Comic Sans MS" panose="030F0702030302020204" pitchFamily="66" charset="0"/>
              </a:rPr>
              <a:t>Masdar United Arab Emirates (UAE)</a:t>
            </a:r>
          </a:p>
        </p:txBody>
      </p:sp>
      <p:sp>
        <p:nvSpPr>
          <p:cNvPr id="5" name="Rectangle 4"/>
          <p:cNvSpPr/>
          <p:nvPr/>
        </p:nvSpPr>
        <p:spPr>
          <a:xfrm>
            <a:off x="343479" y="751396"/>
            <a:ext cx="11630829" cy="369332"/>
          </a:xfrm>
          <a:prstGeom prst="rect">
            <a:avLst/>
          </a:prstGeom>
          <a:ln w="28575">
            <a:solidFill>
              <a:srgbClr val="00FF00"/>
            </a:solidFill>
          </a:ln>
        </p:spPr>
        <p:txBody>
          <a:bodyPr wrap="square">
            <a:spAutoFit/>
          </a:bodyPr>
          <a:lstStyle/>
          <a:p>
            <a:pPr algn="ctr"/>
            <a:r>
              <a:rPr lang="en-GB" u="sng" dirty="0">
                <a:latin typeface="Comic Sans MS" panose="030F0702030302020204" pitchFamily="66" charset="0"/>
              </a:rPr>
              <a:t>Demo</a:t>
            </a:r>
            <a:r>
              <a:rPr lang="en-GB" dirty="0">
                <a:latin typeface="Comic Sans MS" panose="030F0702030302020204" pitchFamily="66" charset="0"/>
              </a:rPr>
              <a:t>: Watch the Video and make notes on how Masdar is creating a sustainable city.   </a:t>
            </a:r>
          </a:p>
        </p:txBody>
      </p:sp>
      <p:sp>
        <p:nvSpPr>
          <p:cNvPr id="6" name="Action Button: Movie 5">
            <a:hlinkClick r:id="rId2" highlightClick="1"/>
          </p:cNvPr>
          <p:cNvSpPr/>
          <p:nvPr/>
        </p:nvSpPr>
        <p:spPr>
          <a:xfrm>
            <a:off x="639741" y="314855"/>
            <a:ext cx="308526" cy="224874"/>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2043347" y="1426465"/>
            <a:ext cx="8368736" cy="5084062"/>
          </a:xfrm>
          <a:prstGeom prst="rect">
            <a:avLst/>
          </a:prstGeom>
          <a:ln w="28575">
            <a:solidFill>
              <a:srgbClr val="7030A0"/>
            </a:solidFill>
          </a:ln>
        </p:spPr>
      </p:pic>
    </p:spTree>
    <p:extLst>
      <p:ext uri="{BB962C8B-B14F-4D97-AF65-F5344CB8AC3E}">
        <p14:creationId xmlns:p14="http://schemas.microsoft.com/office/powerpoint/2010/main" val="1876008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5796" y="782848"/>
            <a:ext cx="8580408" cy="5723626"/>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2623" y="230188"/>
            <a:ext cx="11630829" cy="369332"/>
          </a:xfrm>
          <a:prstGeom prst="rect">
            <a:avLst/>
          </a:prstGeom>
          <a:ln w="28575">
            <a:solidFill>
              <a:srgbClr val="FF0000"/>
            </a:solidFill>
          </a:ln>
        </p:spPr>
        <p:txBody>
          <a:bodyPr wrap="square">
            <a:spAutoFit/>
          </a:bodyPr>
          <a:lstStyle/>
          <a:p>
            <a:pPr algn="ctr"/>
            <a:r>
              <a:rPr lang="en-GB" u="sng" dirty="0">
                <a:latin typeface="Comic Sans MS" panose="030F0702030302020204" pitchFamily="66" charset="0"/>
              </a:rPr>
              <a:t>Ecological Debt </a:t>
            </a:r>
          </a:p>
        </p:txBody>
      </p:sp>
    </p:spTree>
    <p:extLst>
      <p:ext uri="{BB962C8B-B14F-4D97-AF65-F5344CB8AC3E}">
        <p14:creationId xmlns:p14="http://schemas.microsoft.com/office/powerpoint/2010/main" val="3684769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033" y="246027"/>
            <a:ext cx="9015564" cy="6491204"/>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9644333" y="125259"/>
            <a:ext cx="2451546" cy="120032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dirty="0">
                <a:latin typeface="Comic Sans MS" panose="030F0702030302020204" pitchFamily="66" charset="0"/>
              </a:rPr>
              <a:t>Environmental Performance Index 2010</a:t>
            </a:r>
          </a:p>
        </p:txBody>
      </p:sp>
    </p:spTree>
    <p:extLst>
      <p:ext uri="{BB962C8B-B14F-4D97-AF65-F5344CB8AC3E}">
        <p14:creationId xmlns:p14="http://schemas.microsoft.com/office/powerpoint/2010/main" val="2289327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9320" y="4889441"/>
            <a:ext cx="4724522" cy="1470025"/>
          </a:xfrm>
          <a:ln w="28575">
            <a:solidFill>
              <a:srgbClr val="7030A0"/>
            </a:solidFill>
          </a:ln>
        </p:spPr>
        <p:txBody>
          <a:bodyPr>
            <a:noAutofit/>
          </a:bodyPr>
          <a:lstStyle/>
          <a:p>
            <a:pPr algn="l"/>
            <a:endParaRPr lang="en-GB" sz="2000" dirty="0">
              <a:latin typeface="Comic Sans MS" panose="030F0702030302020204" pitchFamily="66" charset="0"/>
            </a:endParaRPr>
          </a:p>
        </p:txBody>
      </p:sp>
      <p:sp>
        <p:nvSpPr>
          <p:cNvPr id="5" name="Title 1"/>
          <p:cNvSpPr txBox="1">
            <a:spLocks/>
          </p:cNvSpPr>
          <p:nvPr/>
        </p:nvSpPr>
        <p:spPr>
          <a:xfrm>
            <a:off x="250166" y="116632"/>
            <a:ext cx="11763676" cy="519446"/>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Management Strategy Namibia</a:t>
            </a:r>
          </a:p>
        </p:txBody>
      </p:sp>
      <p:sp>
        <p:nvSpPr>
          <p:cNvPr id="6" name="Title 1"/>
          <p:cNvSpPr txBox="1">
            <a:spLocks/>
          </p:cNvSpPr>
          <p:nvPr/>
        </p:nvSpPr>
        <p:spPr>
          <a:xfrm>
            <a:off x="7289320" y="4346286"/>
            <a:ext cx="472452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Possible Exam Question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872" y="701354"/>
            <a:ext cx="4953000" cy="347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50166" y="734844"/>
            <a:ext cx="5657412" cy="813297"/>
          </a:xfrm>
          <a:prstGeom prst="rect">
            <a:avLst/>
          </a:prstGeom>
          <a:ln w="28575">
            <a:solidFill>
              <a:srgbClr val="00FF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u="sng" dirty="0">
                <a:latin typeface="Comic Sans MS" panose="030F0702030302020204" pitchFamily="66" charset="0"/>
              </a:rPr>
              <a:t>Demo</a:t>
            </a:r>
            <a:r>
              <a:rPr lang="en-GB" sz="2000" dirty="0">
                <a:latin typeface="Comic Sans MS" panose="030F0702030302020204" pitchFamily="66" charset="0"/>
              </a:rPr>
              <a:t>: Read through your Case study notes and create a case study sheet. </a:t>
            </a:r>
          </a:p>
        </p:txBody>
      </p:sp>
      <p:cxnSp>
        <p:nvCxnSpPr>
          <p:cNvPr id="11" name="Straight Arrow Connector 10"/>
          <p:cNvCxnSpPr/>
          <p:nvPr/>
        </p:nvCxnSpPr>
        <p:spPr>
          <a:xfrm>
            <a:off x="5907578" y="1143814"/>
            <a:ext cx="1080120" cy="0"/>
          </a:xfrm>
          <a:prstGeom prst="straightConnector1">
            <a:avLst/>
          </a:prstGeom>
          <a:ln w="28575">
            <a:solidFill>
              <a:srgbClr val="00FF00"/>
            </a:solidFill>
            <a:tailEnd type="arrow"/>
          </a:ln>
        </p:spPr>
        <p:style>
          <a:lnRef idx="3">
            <a:schemeClr val="accent5"/>
          </a:lnRef>
          <a:fillRef idx="0">
            <a:schemeClr val="accent5"/>
          </a:fillRef>
          <a:effectRef idx="2">
            <a:schemeClr val="accent5"/>
          </a:effectRef>
          <a:fontRef idx="minor">
            <a:schemeClr val="tx1"/>
          </a:fontRef>
        </p:style>
      </p:cxn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506" y="4292550"/>
            <a:ext cx="2160366" cy="1505276"/>
          </a:xfrm>
          <a:prstGeom prst="rect">
            <a:avLst/>
          </a:prstGeom>
          <a:noFill/>
          <a:ln w="28575">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13" name="Title 1"/>
          <p:cNvSpPr txBox="1">
            <a:spLocks/>
          </p:cNvSpPr>
          <p:nvPr/>
        </p:nvSpPr>
        <p:spPr>
          <a:xfrm>
            <a:off x="4974934" y="5896592"/>
            <a:ext cx="2197384" cy="787824"/>
          </a:xfrm>
          <a:prstGeom prst="rect">
            <a:avLst/>
          </a:prstGeom>
          <a:ln w="28575">
            <a:solidFill>
              <a:srgbClr val="00B0F0"/>
            </a:solidFill>
          </a:ln>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a:latin typeface="Comic Sans MS" panose="030F0702030302020204" pitchFamily="66" charset="0"/>
              </a:rPr>
              <a:t>Finished Complete your Evaluation of learning sheet</a:t>
            </a:r>
          </a:p>
        </p:txBody>
      </p:sp>
      <p:pic>
        <p:nvPicPr>
          <p:cNvPr id="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8914" y="1734305"/>
            <a:ext cx="4526026" cy="495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a:spLocks/>
          </p:cNvSpPr>
          <p:nvPr/>
        </p:nvSpPr>
        <p:spPr>
          <a:xfrm>
            <a:off x="4974934" y="3769742"/>
            <a:ext cx="2178938" cy="407079"/>
          </a:xfrm>
          <a:prstGeom prst="rect">
            <a:avLst/>
          </a:prstGeom>
          <a:ln w="28575">
            <a:solidFill>
              <a:srgbClr val="00B0F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Challenge:</a:t>
            </a:r>
          </a:p>
        </p:txBody>
      </p:sp>
    </p:spTree>
    <p:extLst>
      <p:ext uri="{BB962C8B-B14F-4D97-AF65-F5344CB8AC3E}">
        <p14:creationId xmlns:p14="http://schemas.microsoft.com/office/powerpoint/2010/main" val="1343573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2913" y="116632"/>
            <a:ext cx="1180956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a:latin typeface="Comic Sans MS" panose="030F0702030302020204" pitchFamily="66" charset="0"/>
              </a:rPr>
              <a:t>Management Strategy Namibia</a:t>
            </a:r>
            <a:endParaRPr lang="en-GB" sz="2000" u="sng" dirty="0">
              <a:latin typeface="Comic Sans MS" panose="030F0702030302020204" pitchFamily="66"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02470838"/>
              </p:ext>
            </p:extLst>
          </p:nvPr>
        </p:nvGraphicFramePr>
        <p:xfrm>
          <a:off x="232913" y="1585693"/>
          <a:ext cx="11809562" cy="5155675"/>
        </p:xfrm>
        <a:graphic>
          <a:graphicData uri="http://schemas.openxmlformats.org/drawingml/2006/table">
            <a:tbl>
              <a:tblPr firstRow="1" bandRow="1">
                <a:tableStyleId>{5940675A-B579-460E-94D1-54222C63F5DA}</a:tableStyleId>
              </a:tblPr>
              <a:tblGrid>
                <a:gridCol w="5904781">
                  <a:extLst>
                    <a:ext uri="{9D8B030D-6E8A-4147-A177-3AD203B41FA5}">
                      <a16:colId xmlns:a16="http://schemas.microsoft.com/office/drawing/2014/main" val="20000"/>
                    </a:ext>
                  </a:extLst>
                </a:gridCol>
                <a:gridCol w="5904781">
                  <a:extLst>
                    <a:ext uri="{9D8B030D-6E8A-4147-A177-3AD203B41FA5}">
                      <a16:colId xmlns:a16="http://schemas.microsoft.com/office/drawing/2014/main" val="20001"/>
                    </a:ext>
                  </a:extLst>
                </a:gridCol>
              </a:tblGrid>
              <a:tr h="2474725">
                <a:tc>
                  <a:txBody>
                    <a:bodyPr/>
                    <a:lstStyle/>
                    <a:p>
                      <a:r>
                        <a:rPr lang="en-GB" sz="1400" b="0" dirty="0">
                          <a:latin typeface="Comic Sans MS" panose="030F0702030302020204" pitchFamily="66" charset="0"/>
                        </a:rPr>
                        <a:t>[A01] </a:t>
                      </a:r>
                      <a:r>
                        <a:rPr lang="en-US" sz="1400" b="0" dirty="0">
                          <a:latin typeface="Comic Sans MS" panose="030F0702030302020204" pitchFamily="66" charset="0"/>
                        </a:rPr>
                        <a:t>Describe/State</a:t>
                      </a:r>
                      <a:r>
                        <a:rPr lang="en-US" sz="1400" b="0" baseline="0" dirty="0">
                          <a:latin typeface="Comic Sans MS" panose="030F0702030302020204" pitchFamily="66" charset="0"/>
                        </a:rPr>
                        <a:t>/</a:t>
                      </a:r>
                      <a:r>
                        <a:rPr lang="en-US" sz="1400" b="0" dirty="0">
                          <a:latin typeface="Comic Sans MS" panose="030F0702030302020204" pitchFamily="66" charset="0"/>
                        </a:rPr>
                        <a:t>outline/Identify  Estimate/Determine/Define</a:t>
                      </a:r>
                      <a:endParaRPr lang="en-GB" sz="1400" b="0" dirty="0">
                        <a:latin typeface="Comic Sans MS" panose="030F0702030302020204" pitchFamily="66" charset="0"/>
                      </a:endParaRPr>
                    </a:p>
                  </a:txBody>
                  <a:tcPr/>
                </a:tc>
                <a:tc>
                  <a:txBody>
                    <a:bodyPr/>
                    <a:lstStyle/>
                    <a:p>
                      <a:r>
                        <a:rPr lang="en-GB" sz="1400" b="0" dirty="0">
                          <a:latin typeface="Comic Sans MS" panose="030F0702030302020204" pitchFamily="66" charset="0"/>
                        </a:rPr>
                        <a:t>[A02] </a:t>
                      </a:r>
                      <a:r>
                        <a:rPr lang="en-US" sz="1400" b="0" dirty="0">
                          <a:latin typeface="Comic Sans MS" panose="030F0702030302020204" pitchFamily="66" charset="0"/>
                        </a:rPr>
                        <a:t>Distinguish/Explain/Suggest/Classify/</a:t>
                      </a:r>
                      <a:r>
                        <a:rPr lang="en-GB" sz="1400" b="0" dirty="0">
                          <a:latin typeface="Comic Sans MS" panose="030F0702030302020204" pitchFamily="66" charset="0"/>
                        </a:rPr>
                        <a:t>Analyse </a:t>
                      </a:r>
                    </a:p>
                  </a:txBody>
                  <a:tcPr/>
                </a:tc>
                <a:extLst>
                  <a:ext uri="{0D108BD9-81ED-4DB2-BD59-A6C34878D82A}">
                    <a16:rowId xmlns:a16="http://schemas.microsoft.com/office/drawing/2014/main" val="10000"/>
                  </a:ext>
                </a:extLst>
              </a:tr>
              <a:tr h="2680950">
                <a:tc>
                  <a:txBody>
                    <a:bodyPr/>
                    <a:lstStyle/>
                    <a:p>
                      <a:r>
                        <a:rPr lang="en-GB" sz="1400" b="0" dirty="0">
                          <a:latin typeface="Comic Sans MS" panose="030F0702030302020204" pitchFamily="66" charset="0"/>
                        </a:rPr>
                        <a:t>[A03] </a:t>
                      </a:r>
                      <a:r>
                        <a:rPr lang="en-US" sz="1400" b="0" dirty="0">
                          <a:latin typeface="Comic Sans MS" panose="030F0702030302020204" pitchFamily="66" charset="0"/>
                        </a:rPr>
                        <a:t>Compare and contrast/Evaluate/To</a:t>
                      </a:r>
                      <a:r>
                        <a:rPr lang="en-US" sz="1400" b="0" baseline="0" dirty="0">
                          <a:latin typeface="Comic Sans MS" panose="030F0702030302020204" pitchFamily="66" charset="0"/>
                        </a:rPr>
                        <a:t> what extent/</a:t>
                      </a:r>
                      <a:r>
                        <a:rPr lang="en-US" sz="1400" b="0" dirty="0">
                          <a:latin typeface="Comic Sans MS" panose="030F0702030302020204" pitchFamily="66" charset="0"/>
                        </a:rPr>
                        <a:t>Justify</a:t>
                      </a:r>
                      <a:r>
                        <a:rPr lang="en-US" sz="1400" b="0" baseline="0" dirty="0">
                          <a:latin typeface="Comic Sans MS" panose="030F0702030302020204" pitchFamily="66" charset="0"/>
                        </a:rPr>
                        <a:t>/</a:t>
                      </a:r>
                      <a:r>
                        <a:rPr lang="en-US" sz="1400" b="0" dirty="0">
                          <a:latin typeface="Comic Sans MS" panose="030F0702030302020204" pitchFamily="66" charset="0"/>
                        </a:rPr>
                        <a:t>Examine/Contrast/Discuss/Compare</a:t>
                      </a:r>
                      <a:endParaRPr lang="en-GB" sz="1400" b="0" dirty="0">
                        <a:latin typeface="Comic Sans MS" panose="030F0702030302020204" pitchFamily="66" charset="0"/>
                      </a:endParaRPr>
                    </a:p>
                  </a:txBody>
                  <a:tcPr/>
                </a:tc>
                <a:tc>
                  <a:txBody>
                    <a:bodyPr/>
                    <a:lstStyle/>
                    <a:p>
                      <a:r>
                        <a:rPr lang="en-GB" sz="1400" b="0" dirty="0">
                          <a:latin typeface="Comic Sans MS" panose="030F0702030302020204" pitchFamily="66" charset="0"/>
                        </a:rPr>
                        <a:t>[A04] </a:t>
                      </a:r>
                      <a:r>
                        <a:rPr lang="en-US" sz="1400" b="0" dirty="0">
                          <a:latin typeface="Comic Sans MS" panose="030F0702030302020204" pitchFamily="66" charset="0"/>
                        </a:rPr>
                        <a:t>Construct/Draw/Label/Annotate </a:t>
                      </a:r>
                      <a:endParaRPr lang="en-GB" sz="1400" b="0" dirty="0">
                        <a:latin typeface="Comic Sans MS" panose="030F0702030302020204" pitchFamily="66" charset="0"/>
                      </a:endParaRPr>
                    </a:p>
                  </a:txBody>
                  <a:tcPr/>
                </a:tc>
                <a:extLst>
                  <a:ext uri="{0D108BD9-81ED-4DB2-BD59-A6C34878D82A}">
                    <a16:rowId xmlns:a16="http://schemas.microsoft.com/office/drawing/2014/main" val="10001"/>
                  </a:ext>
                </a:extLst>
              </a:tr>
            </a:tbl>
          </a:graphicData>
        </a:graphic>
      </p:graphicFrame>
      <p:sp>
        <p:nvSpPr>
          <p:cNvPr id="8" name="Rectangle 3"/>
          <p:cNvSpPr txBox="1">
            <a:spLocks/>
          </p:cNvSpPr>
          <p:nvPr/>
        </p:nvSpPr>
        <p:spPr>
          <a:xfrm>
            <a:off x="232913" y="691938"/>
            <a:ext cx="11809561" cy="750497"/>
          </a:xfrm>
          <a:prstGeom prst="rect">
            <a:avLst/>
          </a:prstGeom>
          <a:ln w="28575">
            <a:solidFill>
              <a:srgbClr val="FFC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altLang="en-US" sz="2400" u="sng" dirty="0">
                <a:latin typeface="Comic Sans MS" panose="030F0702030302020204" pitchFamily="66" charset="0"/>
                <a:ea typeface="ＭＳ Ｐゴシック" panose="020B0600070205080204" pitchFamily="34" charset="-128"/>
              </a:rPr>
              <a:t>Learning Objective</a:t>
            </a:r>
            <a:r>
              <a:rPr lang="en-US" altLang="en-US" sz="2400" dirty="0">
                <a:latin typeface="Comic Sans MS" panose="030F0702030302020204" pitchFamily="66" charset="0"/>
                <a:ea typeface="ＭＳ Ｐゴシック" panose="020B0600070205080204" pitchFamily="34" charset="-128"/>
              </a:rPr>
              <a:t>: To understand the concept of environmental sustainability and evaluate a </a:t>
            </a:r>
            <a:r>
              <a:rPr lang="en-US" altLang="en-US" sz="2400" b="1" u="sng" dirty="0">
                <a:latin typeface="Comic Sans MS" panose="030F0702030302020204" pitchFamily="66" charset="0"/>
                <a:ea typeface="ＭＳ Ｐゴシック" panose="020B0600070205080204" pitchFamily="34" charset="-128"/>
              </a:rPr>
              <a:t>national strategy</a:t>
            </a:r>
            <a:r>
              <a:rPr lang="en-US" altLang="en-US" sz="2400" dirty="0">
                <a:latin typeface="Comic Sans MS" panose="030F0702030302020204" pitchFamily="66" charset="0"/>
                <a:ea typeface="ＭＳ Ｐゴシック" panose="020B0600070205080204" pitchFamily="34" charset="-128"/>
              </a:rPr>
              <a:t>. </a:t>
            </a:r>
          </a:p>
        </p:txBody>
      </p:sp>
    </p:spTree>
    <p:extLst>
      <p:ext uri="{BB962C8B-B14F-4D97-AF65-F5344CB8AC3E}">
        <p14:creationId xmlns:p14="http://schemas.microsoft.com/office/powerpoint/2010/main" val="3379477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txBox="1">
            <a:spLocks/>
          </p:cNvSpPr>
          <p:nvPr/>
        </p:nvSpPr>
        <p:spPr bwMode="auto">
          <a:xfrm>
            <a:off x="155275" y="171121"/>
            <a:ext cx="11697419" cy="43272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u="sng" dirty="0">
                <a:latin typeface="Comic Sans MS" panose="030F0702030302020204" pitchFamily="66" charset="0"/>
              </a:rPr>
              <a:t>Local environmental sustainability – case study Hippos</a:t>
            </a:r>
          </a:p>
        </p:txBody>
      </p:sp>
      <p:pic>
        <p:nvPicPr>
          <p:cNvPr id="163843" name="Picture 4" descr="hippo-roll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75" y="733304"/>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2" descr="http://hippobrigade.com/wp-content/uploads/2008/06/_42131086_hippo_4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2132" y="3502383"/>
            <a:ext cx="4500562"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rexresearch.com/hippo/irri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740" y="733304"/>
            <a:ext cx="6581954" cy="263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to End 1">
            <a:hlinkClick r:id="rId6" highlightClick="1"/>
          </p:cNvPr>
          <p:cNvSpPr/>
          <p:nvPr/>
        </p:nvSpPr>
        <p:spPr>
          <a:xfrm>
            <a:off x="11257472" y="279303"/>
            <a:ext cx="517584" cy="216364"/>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1357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904" y="732203"/>
            <a:ext cx="8964612" cy="5759450"/>
          </a:xfrm>
          <a:prstGeom prst="rect">
            <a:avLst/>
          </a:prstGeom>
          <a:solidFill>
            <a:schemeClr val="bg1"/>
          </a:solidFill>
          <a:ln w="28575">
            <a:solidFill>
              <a:srgbClr val="7030A0"/>
            </a:solidFill>
            <a:miter lim="800000"/>
            <a:headEnd/>
            <a:tailEnd/>
          </a:ln>
        </p:spPr>
      </p:pic>
      <p:sp>
        <p:nvSpPr>
          <p:cNvPr id="3" name="Rectangle 2"/>
          <p:cNvSpPr txBox="1">
            <a:spLocks/>
          </p:cNvSpPr>
          <p:nvPr/>
        </p:nvSpPr>
        <p:spPr>
          <a:xfrm>
            <a:off x="186904" y="119365"/>
            <a:ext cx="11915955" cy="488646"/>
          </a:xfrm>
          <a:prstGeom prst="rect">
            <a:avLst/>
          </a:prstGeom>
          <a:solidFill>
            <a:schemeClr val="bg1"/>
          </a:solidFill>
          <a:ln w="28575">
            <a:solidFill>
              <a:srgbClr val="FF0000"/>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u="sng" dirty="0">
                <a:latin typeface="Comic Sans MS" panose="030F0702030302020204" pitchFamily="66" charset="0"/>
                <a:ea typeface="ＭＳ Ｐゴシック" panose="020B0600070205080204" pitchFamily="34" charset="-128"/>
              </a:rPr>
              <a:t>Environmental sustainability Index</a:t>
            </a:r>
          </a:p>
        </p:txBody>
      </p:sp>
      <p:pic>
        <p:nvPicPr>
          <p:cNvPr id="2" name="Picture 1"/>
          <p:cNvPicPr>
            <a:picLocks noChangeAspect="1"/>
          </p:cNvPicPr>
          <p:nvPr/>
        </p:nvPicPr>
        <p:blipFill>
          <a:blip r:embed="rId3"/>
          <a:stretch>
            <a:fillRect/>
          </a:stretch>
        </p:blipFill>
        <p:spPr>
          <a:xfrm>
            <a:off x="9233373" y="2564992"/>
            <a:ext cx="2880357" cy="1587260"/>
          </a:xfrm>
          <a:prstGeom prst="rect">
            <a:avLst/>
          </a:prstGeom>
          <a:ln>
            <a:solidFill>
              <a:srgbClr val="00FF00"/>
            </a:solidFill>
          </a:ln>
        </p:spPr>
      </p:pic>
      <p:sp>
        <p:nvSpPr>
          <p:cNvPr id="5" name="TextBox 4"/>
          <p:cNvSpPr txBox="1"/>
          <p:nvPr/>
        </p:nvSpPr>
        <p:spPr>
          <a:xfrm>
            <a:off x="9233373" y="732203"/>
            <a:ext cx="2869486" cy="1015663"/>
          </a:xfrm>
          <a:prstGeom prst="rect">
            <a:avLst/>
          </a:prstGeom>
          <a:noFill/>
          <a:ln w="28575">
            <a:solidFill>
              <a:srgbClr val="00FF00"/>
            </a:solidFill>
          </a:ln>
        </p:spPr>
        <p:txBody>
          <a:bodyPr wrap="square" rtlCol="0">
            <a:spAutoFit/>
          </a:bodyPr>
          <a:lstStyle/>
          <a:p>
            <a:r>
              <a:rPr lang="en-US" sz="2000" b="1" u="sng" dirty="0">
                <a:latin typeface="Comic Sans MS" panose="030F0702030302020204" pitchFamily="66" charset="0"/>
              </a:rPr>
              <a:t>Demo</a:t>
            </a:r>
            <a:r>
              <a:rPr lang="en-US" sz="2000" dirty="0">
                <a:latin typeface="Comic Sans MS" panose="030F0702030302020204" pitchFamily="66" charset="0"/>
              </a:rPr>
              <a:t>: Describe the Global pattern of the ESI in Fig 1. </a:t>
            </a:r>
          </a:p>
        </p:txBody>
      </p:sp>
      <p:sp>
        <p:nvSpPr>
          <p:cNvPr id="4" name="Rectangle 3"/>
          <p:cNvSpPr/>
          <p:nvPr/>
        </p:nvSpPr>
        <p:spPr>
          <a:xfrm>
            <a:off x="290945" y="846190"/>
            <a:ext cx="809837" cy="369332"/>
          </a:xfrm>
          <a:prstGeom prst="rect">
            <a:avLst/>
          </a:prstGeom>
          <a:ln w="28575">
            <a:solidFill>
              <a:srgbClr val="00FF00"/>
            </a:solidFill>
          </a:ln>
        </p:spPr>
        <p:txBody>
          <a:bodyPr wrap="none">
            <a:spAutoFit/>
          </a:bodyPr>
          <a:lstStyle/>
          <a:p>
            <a:r>
              <a:rPr lang="en-US" dirty="0">
                <a:latin typeface="Comic Sans MS" panose="030F0702030302020204" pitchFamily="66" charset="0"/>
              </a:rPr>
              <a:t>Fig 1. </a:t>
            </a:r>
            <a:endParaRPr lang="en-GB" dirty="0"/>
          </a:p>
        </p:txBody>
      </p:sp>
      <p:sp>
        <p:nvSpPr>
          <p:cNvPr id="7" name="Rectangle 2"/>
          <p:cNvSpPr txBox="1">
            <a:spLocks/>
          </p:cNvSpPr>
          <p:nvPr/>
        </p:nvSpPr>
        <p:spPr>
          <a:xfrm>
            <a:off x="9233373" y="1912106"/>
            <a:ext cx="2869486" cy="488646"/>
          </a:xfrm>
          <a:prstGeom prst="rect">
            <a:avLst/>
          </a:prstGeom>
          <a:solidFill>
            <a:schemeClr val="bg1"/>
          </a:solidFill>
          <a:ln w="28575">
            <a:solidFill>
              <a:srgbClr val="FF0000"/>
            </a:solidFill>
          </a:ln>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b="1" u="sng" dirty="0">
                <a:latin typeface="Comic Sans MS" panose="030F0702030302020204" pitchFamily="66" charset="0"/>
                <a:ea typeface="ＭＳ Ｐゴシック" panose="020B0600070205080204" pitchFamily="34" charset="-128"/>
              </a:rPr>
              <a:t>Supporting material </a:t>
            </a:r>
          </a:p>
        </p:txBody>
      </p:sp>
      <p:sp>
        <p:nvSpPr>
          <p:cNvPr id="8" name="Rectangle 2"/>
          <p:cNvSpPr txBox="1">
            <a:spLocks/>
          </p:cNvSpPr>
          <p:nvPr/>
        </p:nvSpPr>
        <p:spPr>
          <a:xfrm>
            <a:off x="8166575" y="5426015"/>
            <a:ext cx="984942" cy="822953"/>
          </a:xfrm>
          <a:prstGeom prst="rect">
            <a:avLst/>
          </a:prstGeom>
          <a:solidFill>
            <a:schemeClr val="bg1"/>
          </a:solidFill>
          <a:ln w="28575">
            <a:solidFill>
              <a:srgbClr val="FF0000"/>
            </a:solidFill>
          </a:ln>
        </p:spPr>
        <p:txBody>
          <a:bodyP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dirty="0">
                <a:latin typeface="Comic Sans MS" panose="030F0702030302020204" pitchFamily="66" charset="0"/>
                <a:ea typeface="ＭＳ Ｐゴシック" panose="020B0600070205080204" pitchFamily="34" charset="-128"/>
              </a:rPr>
              <a:t>Better Environmental sustainability</a:t>
            </a:r>
          </a:p>
        </p:txBody>
      </p:sp>
      <p:sp>
        <p:nvSpPr>
          <p:cNvPr id="9" name="Rectangle 2"/>
          <p:cNvSpPr txBox="1">
            <a:spLocks/>
          </p:cNvSpPr>
          <p:nvPr/>
        </p:nvSpPr>
        <p:spPr>
          <a:xfrm>
            <a:off x="122300" y="5776480"/>
            <a:ext cx="978482" cy="773318"/>
          </a:xfrm>
          <a:prstGeom prst="rect">
            <a:avLst/>
          </a:prstGeom>
          <a:solidFill>
            <a:schemeClr val="bg1"/>
          </a:solidFill>
          <a:ln w="28575">
            <a:solidFill>
              <a:srgbClr val="FF0000"/>
            </a:solidFill>
          </a:ln>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dirty="0">
                <a:latin typeface="Comic Sans MS" panose="030F0702030302020204" pitchFamily="66" charset="0"/>
                <a:ea typeface="ＭＳ Ｐゴシック" panose="020B0600070205080204" pitchFamily="34" charset="-128"/>
              </a:rPr>
              <a:t>Poor</a:t>
            </a:r>
          </a:p>
          <a:p>
            <a:pPr algn="ctr"/>
            <a:r>
              <a:rPr lang="en-US" altLang="en-US" sz="2400" dirty="0">
                <a:latin typeface="Comic Sans MS" panose="030F0702030302020204" pitchFamily="66" charset="0"/>
                <a:ea typeface="ＭＳ Ｐゴシック" panose="020B0600070205080204" pitchFamily="34" charset="-128"/>
              </a:rPr>
              <a:t>Environmental sustainability</a:t>
            </a:r>
          </a:p>
        </p:txBody>
      </p:sp>
      <p:cxnSp>
        <p:nvCxnSpPr>
          <p:cNvPr id="10" name="Straight Arrow Connector 9"/>
          <p:cNvCxnSpPr/>
          <p:nvPr/>
        </p:nvCxnSpPr>
        <p:spPr>
          <a:xfrm>
            <a:off x="1100782" y="5918816"/>
            <a:ext cx="7065792" cy="1615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3" name="Rectangle 2"/>
          <p:cNvSpPr txBox="1">
            <a:spLocks/>
          </p:cNvSpPr>
          <p:nvPr/>
        </p:nvSpPr>
        <p:spPr>
          <a:xfrm>
            <a:off x="9244244" y="4254867"/>
            <a:ext cx="2869486" cy="282628"/>
          </a:xfrm>
          <a:prstGeom prst="rect">
            <a:avLst/>
          </a:prstGeom>
          <a:solidFill>
            <a:schemeClr val="bg1"/>
          </a:solidFill>
          <a:ln w="28575">
            <a:solidFill>
              <a:srgbClr val="00B0F0"/>
            </a:solidFill>
          </a:ln>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b="1" u="sng" dirty="0">
                <a:latin typeface="Comic Sans MS" panose="030F0702030302020204" pitchFamily="66" charset="0"/>
                <a:ea typeface="ＭＳ Ｐゴシック" panose="020B0600070205080204" pitchFamily="34" charset="-128"/>
              </a:rPr>
              <a:t>Evaluation </a:t>
            </a:r>
          </a:p>
        </p:txBody>
      </p:sp>
      <p:sp>
        <p:nvSpPr>
          <p:cNvPr id="14" name="Rectangle 2"/>
          <p:cNvSpPr txBox="1">
            <a:spLocks/>
          </p:cNvSpPr>
          <p:nvPr/>
        </p:nvSpPr>
        <p:spPr>
          <a:xfrm>
            <a:off x="9244244" y="4686749"/>
            <a:ext cx="2869486" cy="1089731"/>
          </a:xfrm>
          <a:prstGeom prst="rect">
            <a:avLst/>
          </a:prstGeom>
          <a:solidFill>
            <a:schemeClr val="bg1"/>
          </a:solidFill>
          <a:ln w="28575">
            <a:solidFill>
              <a:srgbClr val="00B0F0"/>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dirty="0">
                <a:latin typeface="Comic Sans MS" panose="030F0702030302020204" pitchFamily="66" charset="0"/>
                <a:ea typeface="ＭＳ Ｐゴシック" panose="020B0600070205080204" pitchFamily="34" charset="-128"/>
              </a:rPr>
              <a:t>Doesn’t include waste management, wetlands destruction, exposure to heavy metal.</a:t>
            </a:r>
          </a:p>
        </p:txBody>
      </p:sp>
      <p:sp>
        <p:nvSpPr>
          <p:cNvPr id="15" name="Rectangle 14"/>
          <p:cNvSpPr/>
          <p:nvPr/>
        </p:nvSpPr>
        <p:spPr>
          <a:xfrm>
            <a:off x="2363638" y="1378534"/>
            <a:ext cx="4511615" cy="307777"/>
          </a:xfrm>
          <a:prstGeom prst="rect">
            <a:avLst/>
          </a:prstGeom>
          <a:ln w="28575">
            <a:solidFill>
              <a:srgbClr val="00FF00"/>
            </a:solidFill>
          </a:ln>
        </p:spPr>
        <p:txBody>
          <a:bodyPr wrap="square">
            <a:spAutoFit/>
          </a:bodyPr>
          <a:lstStyle/>
          <a:p>
            <a:pPr algn="ctr"/>
            <a:r>
              <a:rPr lang="en-US" sz="1400" dirty="0">
                <a:latin typeface="Comic Sans MS" panose="030F0702030302020204" pitchFamily="66" charset="0"/>
              </a:rPr>
              <a:t>Yale/Columbia University</a:t>
            </a:r>
            <a:endParaRPr lang="en-GB" sz="1400" dirty="0"/>
          </a:p>
        </p:txBody>
      </p:sp>
    </p:spTree>
    <p:extLst>
      <p:ext uri="{BB962C8B-B14F-4D97-AF65-F5344CB8AC3E}">
        <p14:creationId xmlns:p14="http://schemas.microsoft.com/office/powerpoint/2010/main" val="3656161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
          <p:cNvSpPr>
            <a:spLocks noChangeArrowheads="1"/>
          </p:cNvSpPr>
          <p:nvPr/>
        </p:nvSpPr>
        <p:spPr bwMode="auto">
          <a:xfrm>
            <a:off x="72704" y="720875"/>
            <a:ext cx="11779989" cy="1477328"/>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b="1" u="sng" dirty="0">
                <a:latin typeface="Comic Sans MS" panose="030F0702030302020204" pitchFamily="66" charset="0"/>
              </a:rPr>
              <a:t>South Africa: </a:t>
            </a:r>
            <a:r>
              <a:rPr lang="en-GB" altLang="en-US" sz="1800" b="1" u="sng" dirty="0" err="1">
                <a:latin typeface="Comic Sans MS" panose="030F0702030302020204" pitchFamily="66" charset="0"/>
              </a:rPr>
              <a:t>Kgautswane</a:t>
            </a:r>
            <a:endParaRPr lang="en-GB" altLang="en-US" sz="1800" u="sng" dirty="0">
              <a:latin typeface="Comic Sans MS" panose="030F0702030302020204" pitchFamily="66" charset="0"/>
            </a:endParaRPr>
          </a:p>
          <a:p>
            <a:pPr eaLnBrk="1" hangingPunct="1">
              <a:spcBef>
                <a:spcPct val="0"/>
              </a:spcBef>
              <a:buFontTx/>
              <a:buNone/>
            </a:pPr>
            <a:r>
              <a:rPr lang="en-GB" altLang="en-US" sz="1800" dirty="0" err="1">
                <a:latin typeface="Comic Sans MS" panose="030F0702030302020204" pitchFamily="66" charset="0"/>
              </a:rPr>
              <a:t>Kgautswane</a:t>
            </a:r>
            <a:r>
              <a:rPr lang="en-GB" altLang="en-US" sz="1800" dirty="0">
                <a:latin typeface="Comic Sans MS" panose="030F0702030302020204" pitchFamily="66" charset="0"/>
              </a:rPr>
              <a:t>, South Africa. Rural area where 120,000 residents depend on a small number of wells to provide them with water. Not enough and only provide water once or twice a week. Have to spend as much as 7 hours a day collecting water.  Community leaders responsible for organising Hippos who prioritises needs, (old, AIDS).</a:t>
            </a:r>
          </a:p>
        </p:txBody>
      </p:sp>
      <p:pic>
        <p:nvPicPr>
          <p:cNvPr id="164868" name="Picture 3"/>
          <p:cNvPicPr>
            <a:picLocks noChangeAspect="1" noChangeArrowheads="1"/>
          </p:cNvPicPr>
          <p:nvPr/>
        </p:nvPicPr>
        <p:blipFill>
          <a:blip r:embed="rId3">
            <a:extLst>
              <a:ext uri="{28A0092B-C50C-407E-A947-70E740481C1C}">
                <a14:useLocalDpi xmlns:a14="http://schemas.microsoft.com/office/drawing/2010/main" val="0"/>
              </a:ext>
            </a:extLst>
          </a:blip>
          <a:srcRect l="22742" t="6984" r="-53" b="6023"/>
          <a:stretch>
            <a:fillRect/>
          </a:stretch>
        </p:blipFill>
        <p:spPr bwMode="auto">
          <a:xfrm>
            <a:off x="6947013" y="2417483"/>
            <a:ext cx="4944952" cy="409237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4869" name="Rectangle 4"/>
          <p:cNvSpPr>
            <a:spLocks noChangeArrowheads="1"/>
          </p:cNvSpPr>
          <p:nvPr/>
        </p:nvSpPr>
        <p:spPr bwMode="auto">
          <a:xfrm>
            <a:off x="155275" y="2413181"/>
            <a:ext cx="2968771"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b="1" dirty="0">
                <a:latin typeface="Comic Sans MS" panose="030F0702030302020204" pitchFamily="66" charset="0"/>
              </a:rPr>
              <a:t>Problem:</a:t>
            </a:r>
          </a:p>
          <a:p>
            <a:pPr eaLnBrk="1" hangingPunct="1">
              <a:spcBef>
                <a:spcPct val="0"/>
              </a:spcBef>
              <a:buFontTx/>
              <a:buNone/>
            </a:pPr>
            <a:endParaRPr lang="en-GB" altLang="en-US" sz="1800" b="1" dirty="0">
              <a:latin typeface="Comic Sans MS" panose="030F0702030302020204" pitchFamily="66" charset="0"/>
            </a:endParaRPr>
          </a:p>
          <a:p>
            <a:pPr eaLnBrk="1" hangingPunct="1">
              <a:spcBef>
                <a:spcPct val="0"/>
              </a:spcBef>
              <a:buFontTx/>
              <a:buNone/>
            </a:pPr>
            <a:r>
              <a:rPr lang="en-GB" altLang="en-US" sz="1800" dirty="0">
                <a:latin typeface="Comic Sans MS" panose="030F0702030302020204" pitchFamily="66" charset="0"/>
              </a:rPr>
              <a:t>Keeps children out of school</a:t>
            </a:r>
          </a:p>
          <a:p>
            <a:pPr eaLnBrk="1" hangingPunct="1">
              <a:spcBef>
                <a:spcPct val="0"/>
              </a:spcBef>
              <a:buFontTx/>
              <a:buNone/>
            </a:pPr>
            <a:r>
              <a:rPr lang="en-GB" altLang="en-US" sz="1800" dirty="0">
                <a:latin typeface="Comic Sans MS" panose="030F0702030302020204" pitchFamily="66" charset="0"/>
              </a:rPr>
              <a:t>Health problems – 20l – spine / childbirth</a:t>
            </a:r>
          </a:p>
          <a:p>
            <a:pPr eaLnBrk="1" hangingPunct="1">
              <a:spcBef>
                <a:spcPct val="0"/>
              </a:spcBef>
              <a:buFontTx/>
              <a:buNone/>
            </a:pPr>
            <a:r>
              <a:rPr lang="en-GB" altLang="en-US" sz="1800" dirty="0">
                <a:latin typeface="Comic Sans MS" panose="030F0702030302020204" pitchFamily="66" charset="0"/>
              </a:rPr>
              <a:t>Landmines</a:t>
            </a:r>
          </a:p>
          <a:p>
            <a:pPr eaLnBrk="1" hangingPunct="1">
              <a:spcBef>
                <a:spcPct val="0"/>
              </a:spcBef>
              <a:buFontTx/>
              <a:buNone/>
            </a:pPr>
            <a:r>
              <a:rPr lang="en-GB" altLang="en-US" sz="1800" dirty="0">
                <a:latin typeface="Comic Sans MS" panose="030F0702030302020204" pitchFamily="66" charset="0"/>
              </a:rPr>
              <a:t>Need a secure water source for economic growth and poverty reduction</a:t>
            </a:r>
          </a:p>
          <a:p>
            <a:pPr eaLnBrk="1" hangingPunct="1">
              <a:spcBef>
                <a:spcPct val="0"/>
              </a:spcBef>
              <a:buFontTx/>
              <a:buNone/>
            </a:pPr>
            <a:endParaRPr lang="en-GB" altLang="en-US" sz="1800" dirty="0">
              <a:latin typeface="Comic Sans MS" panose="030F0702030302020204" pitchFamily="66" charset="0"/>
            </a:endParaRPr>
          </a:p>
          <a:p>
            <a:pPr eaLnBrk="1" hangingPunct="1">
              <a:spcBef>
                <a:spcPct val="0"/>
              </a:spcBef>
              <a:buFontTx/>
              <a:buNone/>
            </a:pPr>
            <a:endParaRPr lang="en-GB" altLang="en-US" sz="1800" dirty="0">
              <a:latin typeface="Arial" panose="020B0604020202020204" pitchFamily="34" charset="0"/>
            </a:endParaRPr>
          </a:p>
        </p:txBody>
      </p:sp>
      <p:sp>
        <p:nvSpPr>
          <p:cNvPr id="164870" name="Rectangle 5"/>
          <p:cNvSpPr>
            <a:spLocks noChangeArrowheads="1"/>
          </p:cNvSpPr>
          <p:nvPr/>
        </p:nvSpPr>
        <p:spPr bwMode="auto">
          <a:xfrm>
            <a:off x="3336704" y="2413181"/>
            <a:ext cx="262599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b="1" dirty="0">
                <a:latin typeface="Comic Sans MS" panose="030F0702030302020204" pitchFamily="66" charset="0"/>
              </a:rPr>
              <a:t>Solution:</a:t>
            </a:r>
          </a:p>
          <a:p>
            <a:pPr eaLnBrk="1" hangingPunct="1">
              <a:spcBef>
                <a:spcPct val="0"/>
              </a:spcBef>
              <a:buFontTx/>
              <a:buNone/>
            </a:pPr>
            <a:endParaRPr lang="en-GB" altLang="en-US" sz="1800" b="1" dirty="0">
              <a:latin typeface="Comic Sans MS" panose="030F0702030302020204" pitchFamily="66" charset="0"/>
            </a:endParaRPr>
          </a:p>
          <a:p>
            <a:pPr eaLnBrk="1" hangingPunct="1">
              <a:spcBef>
                <a:spcPct val="0"/>
              </a:spcBef>
              <a:buFontTx/>
              <a:buNone/>
            </a:pPr>
            <a:r>
              <a:rPr lang="en-GB" altLang="en-US" sz="1800" dirty="0">
                <a:latin typeface="Comic Sans MS" panose="030F0702030302020204" pitchFamily="66" charset="0"/>
              </a:rPr>
              <a:t>Can carry more water</a:t>
            </a:r>
          </a:p>
          <a:p>
            <a:pPr eaLnBrk="1" hangingPunct="1">
              <a:spcBef>
                <a:spcPct val="0"/>
              </a:spcBef>
              <a:buFontTx/>
              <a:buNone/>
            </a:pPr>
            <a:r>
              <a:rPr lang="en-GB" altLang="en-US" sz="1800" dirty="0">
                <a:latin typeface="Comic Sans MS" panose="030F0702030302020204" pitchFamily="66" charset="0"/>
              </a:rPr>
              <a:t>90kg of water now 10kg</a:t>
            </a:r>
          </a:p>
          <a:p>
            <a:pPr eaLnBrk="1" hangingPunct="1">
              <a:spcBef>
                <a:spcPct val="0"/>
              </a:spcBef>
              <a:buFontTx/>
              <a:buNone/>
            </a:pPr>
            <a:r>
              <a:rPr lang="en-GB" altLang="en-US" sz="1800" dirty="0">
                <a:latin typeface="Comic Sans MS" panose="030F0702030302020204" pitchFamily="66" charset="0"/>
              </a:rPr>
              <a:t>Moves over most types of terrain</a:t>
            </a:r>
          </a:p>
          <a:p>
            <a:pPr eaLnBrk="1" hangingPunct="1">
              <a:spcBef>
                <a:spcPct val="0"/>
              </a:spcBef>
              <a:buFontTx/>
              <a:buNone/>
            </a:pPr>
            <a:endParaRPr lang="en-GB" altLang="en-US" sz="1800" dirty="0">
              <a:latin typeface="Comic Sans MS" panose="030F0702030302020204" pitchFamily="66" charset="0"/>
            </a:endParaRPr>
          </a:p>
          <a:p>
            <a:pPr eaLnBrk="1" hangingPunct="1">
              <a:spcBef>
                <a:spcPct val="0"/>
              </a:spcBef>
              <a:buFontTx/>
              <a:buNone/>
            </a:pPr>
            <a:endParaRPr lang="en-GB" altLang="en-US" sz="1800" dirty="0">
              <a:latin typeface="Arial" panose="020B0604020202020204" pitchFamily="34" charset="0"/>
            </a:endParaRPr>
          </a:p>
        </p:txBody>
      </p:sp>
      <p:sp>
        <p:nvSpPr>
          <p:cNvPr id="7" name="Rectangle 2"/>
          <p:cNvSpPr txBox="1">
            <a:spLocks/>
          </p:cNvSpPr>
          <p:nvPr/>
        </p:nvSpPr>
        <p:spPr bwMode="auto">
          <a:xfrm>
            <a:off x="155275" y="171121"/>
            <a:ext cx="11697419" cy="43272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u="sng" dirty="0">
                <a:latin typeface="Comic Sans MS" panose="030F0702030302020204" pitchFamily="66" charset="0"/>
              </a:rPr>
              <a:t>Local environmental sustainability – Case study Hippos</a:t>
            </a:r>
          </a:p>
        </p:txBody>
      </p:sp>
      <p:pic>
        <p:nvPicPr>
          <p:cNvPr id="164867" name="Picture 2" descr="http://www.hippowater.org/images/img-2m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3921" y="3693435"/>
            <a:ext cx="2207418" cy="154047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H="1">
            <a:off x="8022566" y="3700732"/>
            <a:ext cx="854015" cy="2078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022566" y="5233905"/>
            <a:ext cx="3068773" cy="5457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022567" y="5233905"/>
            <a:ext cx="861354" cy="5457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04993" y="2751826"/>
            <a:ext cx="6083664" cy="8628"/>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H="1" flipV="1">
            <a:off x="3226279" y="2413182"/>
            <a:ext cx="10899" cy="4096675"/>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4334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
          <p:cNvPicPr>
            <a:picLocks noChangeAspect="1"/>
          </p:cNvPicPr>
          <p:nvPr/>
        </p:nvPicPr>
        <p:blipFill rotWithShape="1">
          <a:blip r:embed="rId2">
            <a:extLst>
              <a:ext uri="{28A0092B-C50C-407E-A947-70E740481C1C}">
                <a14:useLocalDpi xmlns:a14="http://schemas.microsoft.com/office/drawing/2010/main" val="0"/>
              </a:ext>
            </a:extLst>
          </a:blip>
          <a:srcRect l="5582" t="3816" r="2817" b="8383"/>
          <a:stretch/>
        </p:blipFill>
        <p:spPr bwMode="auto">
          <a:xfrm>
            <a:off x="396815" y="1509623"/>
            <a:ext cx="4830793" cy="442756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6675" name="Picture 3"/>
          <p:cNvPicPr>
            <a:picLocks noChangeAspect="1"/>
          </p:cNvPicPr>
          <p:nvPr/>
        </p:nvPicPr>
        <p:blipFill rotWithShape="1">
          <a:blip r:embed="rId3">
            <a:extLst>
              <a:ext uri="{28A0092B-C50C-407E-A947-70E740481C1C}">
                <a14:useLocalDpi xmlns:a14="http://schemas.microsoft.com/office/drawing/2010/main" val="0"/>
              </a:ext>
            </a:extLst>
          </a:blip>
          <a:srcRect l="2491" t="3916" r="2726" b="17440"/>
          <a:stretch/>
        </p:blipFill>
        <p:spPr bwMode="auto">
          <a:xfrm>
            <a:off x="6001032" y="1955538"/>
            <a:ext cx="5469148" cy="4091580"/>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05974" y="108057"/>
            <a:ext cx="11803357" cy="369332"/>
          </a:xfrm>
          <a:prstGeom prst="rect">
            <a:avLst/>
          </a:prstGeom>
          <a:ln w="28575">
            <a:solidFill>
              <a:srgbClr val="FF0000"/>
            </a:solidFill>
          </a:ln>
        </p:spPr>
        <p:txBody>
          <a:bodyPr wrap="square">
            <a:spAutoFit/>
          </a:bodyPr>
          <a:lstStyle/>
          <a:p>
            <a:pPr algn="ctr"/>
            <a:r>
              <a:rPr lang="en-GB" u="sng" dirty="0">
                <a:latin typeface="Comic Sans MS" panose="030F0702030302020204" pitchFamily="66" charset="0"/>
              </a:rPr>
              <a:t>Revision Questions</a:t>
            </a:r>
          </a:p>
        </p:txBody>
      </p:sp>
      <p:sp>
        <p:nvSpPr>
          <p:cNvPr id="5" name="Rectangle 4"/>
          <p:cNvSpPr/>
          <p:nvPr/>
        </p:nvSpPr>
        <p:spPr>
          <a:xfrm>
            <a:off x="205974" y="569818"/>
            <a:ext cx="11803357" cy="646331"/>
          </a:xfrm>
          <a:prstGeom prst="rect">
            <a:avLst/>
          </a:prstGeom>
          <a:ln w="28575">
            <a:solidFill>
              <a:srgbClr val="00FF00"/>
            </a:solidFill>
          </a:ln>
        </p:spPr>
        <p:txBody>
          <a:bodyPr wrap="square">
            <a:spAutoFit/>
          </a:bodyPr>
          <a:lstStyle/>
          <a:p>
            <a:r>
              <a:rPr lang="en-GB" u="sng" dirty="0">
                <a:latin typeface="Comic Sans MS" panose="030F0702030302020204" pitchFamily="66" charset="0"/>
              </a:rPr>
              <a:t>Demo</a:t>
            </a:r>
            <a:r>
              <a:rPr lang="en-GB" dirty="0">
                <a:latin typeface="Comic Sans MS" panose="030F0702030302020204" pitchFamily="66" charset="0"/>
              </a:rPr>
              <a:t>: Look at Fig.4. Describe the geographical location of (a)state protected areas, (b)conservancies established before 2003 and (c)conservancies established after 2003.  </a:t>
            </a:r>
          </a:p>
        </p:txBody>
      </p:sp>
      <p:sp>
        <p:nvSpPr>
          <p:cNvPr id="2" name="Rectangle 1"/>
          <p:cNvSpPr/>
          <p:nvPr/>
        </p:nvSpPr>
        <p:spPr>
          <a:xfrm>
            <a:off x="396815" y="6047118"/>
            <a:ext cx="4830793" cy="369332"/>
          </a:xfrm>
          <a:prstGeom prst="rect">
            <a:avLst/>
          </a:prstGeom>
          <a:ln w="28575">
            <a:solidFill>
              <a:srgbClr val="7030A0"/>
            </a:solidFill>
          </a:ln>
        </p:spPr>
        <p:txBody>
          <a:bodyPr wrap="square">
            <a:spAutoFit/>
          </a:bodyPr>
          <a:lstStyle/>
          <a:p>
            <a:r>
              <a:rPr lang="en-GB" dirty="0">
                <a:latin typeface="Comic Sans MS" panose="030F0702030302020204" pitchFamily="66" charset="0"/>
              </a:rPr>
              <a:t>Fig.4 Namibia’s community conservancies</a:t>
            </a:r>
            <a:endParaRPr lang="en-GB" dirty="0"/>
          </a:p>
        </p:txBody>
      </p:sp>
      <p:sp>
        <p:nvSpPr>
          <p:cNvPr id="7" name="Rectangle 6"/>
          <p:cNvSpPr/>
          <p:nvPr/>
        </p:nvSpPr>
        <p:spPr>
          <a:xfrm>
            <a:off x="5461882" y="6140176"/>
            <a:ext cx="6547449" cy="646331"/>
          </a:xfrm>
          <a:prstGeom prst="rect">
            <a:avLst/>
          </a:prstGeom>
          <a:ln w="28575">
            <a:solidFill>
              <a:srgbClr val="7030A0"/>
            </a:solidFill>
          </a:ln>
        </p:spPr>
        <p:txBody>
          <a:bodyPr wrap="square">
            <a:spAutoFit/>
          </a:bodyPr>
          <a:lstStyle/>
          <a:p>
            <a:r>
              <a:rPr lang="en-GB" dirty="0">
                <a:latin typeface="Comic Sans MS" panose="030F0702030302020204" pitchFamily="66" charset="0"/>
              </a:rPr>
              <a:t>Fig.7 Income from conservancies and other community based natural resource management in Namibia 1994-2005</a:t>
            </a:r>
            <a:endParaRPr lang="en-GB" dirty="0"/>
          </a:p>
        </p:txBody>
      </p:sp>
      <p:sp>
        <p:nvSpPr>
          <p:cNvPr id="8" name="Rectangle 7"/>
          <p:cNvSpPr/>
          <p:nvPr/>
        </p:nvSpPr>
        <p:spPr>
          <a:xfrm>
            <a:off x="5461882" y="1354648"/>
            <a:ext cx="6547449" cy="369332"/>
          </a:xfrm>
          <a:prstGeom prst="rect">
            <a:avLst/>
          </a:prstGeom>
          <a:ln w="28575">
            <a:solidFill>
              <a:srgbClr val="00B0F0"/>
            </a:solidFill>
          </a:ln>
        </p:spPr>
        <p:txBody>
          <a:bodyPr wrap="square">
            <a:spAutoFit/>
          </a:bodyPr>
          <a:lstStyle/>
          <a:p>
            <a:r>
              <a:rPr lang="en-GB" u="sng" dirty="0">
                <a:latin typeface="Comic Sans MS" panose="030F0702030302020204" pitchFamily="66" charset="0"/>
              </a:rPr>
              <a:t>Challenge</a:t>
            </a:r>
            <a:r>
              <a:rPr lang="en-GB" dirty="0">
                <a:latin typeface="Comic Sans MS" panose="030F0702030302020204" pitchFamily="66" charset="0"/>
              </a:rPr>
              <a:t>: Analyse the data presented in Figure 7. </a:t>
            </a:r>
          </a:p>
        </p:txBody>
      </p:sp>
    </p:spTree>
    <p:extLst>
      <p:ext uri="{BB962C8B-B14F-4D97-AF65-F5344CB8AC3E}">
        <p14:creationId xmlns:p14="http://schemas.microsoft.com/office/powerpoint/2010/main" val="2011816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4"/>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61033" y="246027"/>
            <a:ext cx="9015564" cy="6491204"/>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9644333" y="125259"/>
            <a:ext cx="2451546" cy="120032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dirty="0">
                <a:latin typeface="Comic Sans MS" panose="030F0702030302020204" pitchFamily="66" charset="0"/>
              </a:rPr>
              <a:t>Environmental Performance Index 2010</a:t>
            </a:r>
          </a:p>
        </p:txBody>
      </p:sp>
    </p:spTree>
    <p:extLst>
      <p:ext uri="{BB962C8B-B14F-4D97-AF65-F5344CB8AC3E}">
        <p14:creationId xmlns:p14="http://schemas.microsoft.com/office/powerpoint/2010/main" val="1600773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465282" y="244001"/>
            <a:ext cx="1512168" cy="46166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dirty="0">
                <a:latin typeface="Comic Sans MS" panose="030F0702030302020204" pitchFamily="66" charset="0"/>
              </a:rPr>
              <a:t>Global stewardship </a:t>
            </a:r>
          </a:p>
        </p:txBody>
      </p:sp>
      <p:sp>
        <p:nvSpPr>
          <p:cNvPr id="3" name="Rectangle 1"/>
          <p:cNvSpPr>
            <a:spLocks noChangeArrowheads="1"/>
          </p:cNvSpPr>
          <p:nvPr/>
        </p:nvSpPr>
        <p:spPr bwMode="auto">
          <a:xfrm>
            <a:off x="7087716" y="207708"/>
            <a:ext cx="1836204" cy="46166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dirty="0">
                <a:latin typeface="Comic Sans MS" panose="030F0702030302020204" pitchFamily="66" charset="0"/>
              </a:rPr>
              <a:t>Social and institutional capacity </a:t>
            </a:r>
          </a:p>
        </p:txBody>
      </p:sp>
      <p:sp>
        <p:nvSpPr>
          <p:cNvPr id="4" name="Rectangle 1"/>
          <p:cNvSpPr>
            <a:spLocks noChangeArrowheads="1"/>
          </p:cNvSpPr>
          <p:nvPr/>
        </p:nvSpPr>
        <p:spPr bwMode="auto">
          <a:xfrm>
            <a:off x="5295122" y="207709"/>
            <a:ext cx="1512168" cy="46166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dirty="0">
                <a:latin typeface="Comic Sans MS" panose="030F0702030302020204" pitchFamily="66" charset="0"/>
              </a:rPr>
              <a:t>Reducing Human Vulnerability  </a:t>
            </a:r>
          </a:p>
        </p:txBody>
      </p:sp>
      <p:sp>
        <p:nvSpPr>
          <p:cNvPr id="5" name="Rectangle 1"/>
          <p:cNvSpPr>
            <a:spLocks noChangeArrowheads="1"/>
          </p:cNvSpPr>
          <p:nvPr/>
        </p:nvSpPr>
        <p:spPr bwMode="auto">
          <a:xfrm>
            <a:off x="3154587" y="207709"/>
            <a:ext cx="1800200" cy="46166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dirty="0">
                <a:latin typeface="Comic Sans MS" panose="030F0702030302020204" pitchFamily="66" charset="0"/>
              </a:rPr>
              <a:t>Reducing Environmental Stress</a:t>
            </a:r>
          </a:p>
        </p:txBody>
      </p:sp>
      <p:sp>
        <p:nvSpPr>
          <p:cNvPr id="6" name="Rectangle 1"/>
          <p:cNvSpPr>
            <a:spLocks noChangeArrowheads="1"/>
          </p:cNvSpPr>
          <p:nvPr/>
        </p:nvSpPr>
        <p:spPr bwMode="auto">
          <a:xfrm>
            <a:off x="1274416" y="174457"/>
            <a:ext cx="1512168" cy="46166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dirty="0">
                <a:latin typeface="Comic Sans MS" panose="030F0702030302020204" pitchFamily="66" charset="0"/>
              </a:rPr>
              <a:t>Environmental Systems</a:t>
            </a:r>
          </a:p>
        </p:txBody>
      </p:sp>
      <p:cxnSp>
        <p:nvCxnSpPr>
          <p:cNvPr id="8" name="Straight Connector 7"/>
          <p:cNvCxnSpPr/>
          <p:nvPr/>
        </p:nvCxnSpPr>
        <p:spPr>
          <a:xfrm flipH="1">
            <a:off x="2967487" y="116631"/>
            <a:ext cx="15431" cy="6465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33847" y="179993"/>
            <a:ext cx="32235" cy="6401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975932" y="226422"/>
            <a:ext cx="34949" cy="6355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135215" y="233262"/>
            <a:ext cx="23883" cy="6348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94192" y="233262"/>
            <a:ext cx="7606" cy="6348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392985" y="244001"/>
            <a:ext cx="11136" cy="6337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53700" y="6581955"/>
            <a:ext cx="117421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4937" y="897147"/>
            <a:ext cx="117421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01798" y="3709358"/>
            <a:ext cx="10302323" cy="862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454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p:cNvSpPr>
          <p:nvPr/>
        </p:nvSpPr>
        <p:spPr>
          <a:xfrm>
            <a:off x="138022" y="688709"/>
            <a:ext cx="11915955" cy="855419"/>
          </a:xfrm>
          <a:prstGeom prst="rect">
            <a:avLst/>
          </a:prstGeom>
          <a:solidFill>
            <a:schemeClr val="bg1"/>
          </a:solidFill>
          <a:ln w="28575">
            <a:solidFill>
              <a:srgbClr val="00FF00"/>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u="sng" dirty="0">
                <a:latin typeface="Comic Sans MS" panose="030F0702030302020204" pitchFamily="66" charset="0"/>
                <a:ea typeface="ＭＳ Ｐゴシック" panose="020B0600070205080204" pitchFamily="34" charset="-128"/>
              </a:rPr>
              <a:t>Decision making Exercise</a:t>
            </a:r>
            <a:r>
              <a:rPr lang="en-US" altLang="en-US" sz="2400" dirty="0">
                <a:latin typeface="Comic Sans MS" panose="030F0702030302020204" pitchFamily="66" charset="0"/>
                <a:ea typeface="ＭＳ Ｐゴシック" panose="020B0600070205080204" pitchFamily="34" charset="-128"/>
              </a:rPr>
              <a:t>: What 4 Factors must you take into considering when assessing the sustainability of development schemes. </a:t>
            </a:r>
          </a:p>
        </p:txBody>
      </p:sp>
      <p:sp>
        <p:nvSpPr>
          <p:cNvPr id="3" name="Rectangle 2"/>
          <p:cNvSpPr txBox="1">
            <a:spLocks/>
          </p:cNvSpPr>
          <p:nvPr/>
        </p:nvSpPr>
        <p:spPr>
          <a:xfrm>
            <a:off x="138022" y="102112"/>
            <a:ext cx="11915955" cy="488646"/>
          </a:xfrm>
          <a:prstGeom prst="rect">
            <a:avLst/>
          </a:prstGeom>
          <a:solidFill>
            <a:schemeClr val="bg1"/>
          </a:solidFill>
          <a:ln w="28575">
            <a:solidFill>
              <a:srgbClr val="FF0000"/>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u="sng" dirty="0">
                <a:latin typeface="Comic Sans MS" panose="030F0702030302020204" pitchFamily="66" charset="0"/>
                <a:ea typeface="ＭＳ Ｐゴシック" panose="020B0600070205080204" pitchFamily="34" charset="-128"/>
              </a:rPr>
              <a:t>Development and environmental sustainability</a:t>
            </a:r>
          </a:p>
        </p:txBody>
      </p:sp>
      <p:graphicFrame>
        <p:nvGraphicFramePr>
          <p:cNvPr id="4" name="Diagram 3"/>
          <p:cNvGraphicFramePr/>
          <p:nvPr>
            <p:extLst>
              <p:ext uri="{D42A27DB-BD31-4B8C-83A1-F6EECF244321}">
                <p14:modId xmlns:p14="http://schemas.microsoft.com/office/powerpoint/2010/main" val="2404372672"/>
              </p:ext>
            </p:extLst>
          </p:nvPr>
        </p:nvGraphicFramePr>
        <p:xfrm>
          <a:off x="22372" y="1711354"/>
          <a:ext cx="12169628" cy="4807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2371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186904" y="119365"/>
            <a:ext cx="11915955" cy="488646"/>
          </a:xfrm>
          <a:prstGeom prst="rect">
            <a:avLst/>
          </a:prstGeom>
          <a:solidFill>
            <a:schemeClr val="bg1"/>
          </a:solidFill>
          <a:ln w="28575">
            <a:solidFill>
              <a:srgbClr val="FF0000"/>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u="sng" dirty="0">
                <a:latin typeface="Comic Sans MS" panose="030F0702030302020204" pitchFamily="66" charset="0"/>
                <a:ea typeface="ＭＳ Ｐゴシック" panose="020B0600070205080204" pitchFamily="34" charset="-128"/>
              </a:rPr>
              <a:t>Environmental sustainability Index Rankings</a:t>
            </a:r>
          </a:p>
        </p:txBody>
      </p:sp>
      <p:pic>
        <p:nvPicPr>
          <p:cNvPr id="3" name="Picture 2"/>
          <p:cNvPicPr>
            <a:picLocks noChangeAspect="1"/>
          </p:cNvPicPr>
          <p:nvPr/>
        </p:nvPicPr>
        <p:blipFill rotWithShape="1">
          <a:blip r:embed="rId2"/>
          <a:srcRect l="30981" t="30948" r="23967" b="30723"/>
          <a:stretch/>
        </p:blipFill>
        <p:spPr>
          <a:xfrm>
            <a:off x="6562990" y="717421"/>
            <a:ext cx="5629010" cy="5879456"/>
          </a:xfrm>
          <a:prstGeom prst="rect">
            <a:avLst/>
          </a:prstGeom>
          <a:ln w="28575">
            <a:solidFill>
              <a:srgbClr val="7030A0"/>
            </a:solidFill>
          </a:ln>
        </p:spPr>
      </p:pic>
      <p:pic>
        <p:nvPicPr>
          <p:cNvPr id="4" name="Picture 3"/>
          <p:cNvPicPr>
            <a:picLocks noChangeAspect="1"/>
          </p:cNvPicPr>
          <p:nvPr/>
        </p:nvPicPr>
        <p:blipFill>
          <a:blip r:embed="rId3"/>
          <a:stretch>
            <a:fillRect/>
          </a:stretch>
        </p:blipFill>
        <p:spPr>
          <a:xfrm>
            <a:off x="299155" y="1912690"/>
            <a:ext cx="6062442" cy="3737295"/>
          </a:xfrm>
          <a:prstGeom prst="rect">
            <a:avLst/>
          </a:prstGeom>
          <a:ln w="28575">
            <a:solidFill>
              <a:srgbClr val="7030A0"/>
            </a:solidFill>
          </a:ln>
        </p:spPr>
      </p:pic>
      <p:sp>
        <p:nvSpPr>
          <p:cNvPr id="5" name="Rectangle 2"/>
          <p:cNvSpPr txBox="1">
            <a:spLocks/>
          </p:cNvSpPr>
          <p:nvPr/>
        </p:nvSpPr>
        <p:spPr>
          <a:xfrm>
            <a:off x="186905" y="717421"/>
            <a:ext cx="6213896" cy="733874"/>
          </a:xfrm>
          <a:prstGeom prst="rect">
            <a:avLst/>
          </a:prstGeom>
          <a:solidFill>
            <a:schemeClr val="bg1"/>
          </a:solidFill>
          <a:ln w="28575">
            <a:solidFill>
              <a:srgbClr val="00FF00"/>
            </a:solidFill>
          </a:ln>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u="sng" dirty="0">
                <a:latin typeface="Comic Sans MS" panose="030F0702030302020204" pitchFamily="66" charset="0"/>
                <a:ea typeface="ＭＳ Ｐゴシック" panose="020B0600070205080204" pitchFamily="34" charset="-128"/>
              </a:rPr>
              <a:t>Demo</a:t>
            </a:r>
            <a:r>
              <a:rPr lang="en-US" altLang="en-US" sz="2400" dirty="0">
                <a:latin typeface="Comic Sans MS" panose="030F0702030302020204" pitchFamily="66" charset="0"/>
                <a:ea typeface="ＭＳ Ｐゴシック" panose="020B0600070205080204" pitchFamily="34" charset="-128"/>
              </a:rPr>
              <a:t>: Add the Four Factors used to measure sustainability of development schemes. </a:t>
            </a:r>
          </a:p>
        </p:txBody>
      </p:sp>
      <p:cxnSp>
        <p:nvCxnSpPr>
          <p:cNvPr id="7" name="Straight Connector 6"/>
          <p:cNvCxnSpPr/>
          <p:nvPr/>
        </p:nvCxnSpPr>
        <p:spPr>
          <a:xfrm flipV="1">
            <a:off x="6400800" y="717421"/>
            <a:ext cx="162190" cy="11617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466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720" t="38532" r="20444" b="33561"/>
          <a:stretch/>
        </p:blipFill>
        <p:spPr bwMode="auto">
          <a:xfrm>
            <a:off x="137287" y="2510114"/>
            <a:ext cx="4121622" cy="2096392"/>
          </a:xfrm>
          <a:prstGeom prst="rect">
            <a:avLst/>
          </a:prstGeom>
          <a:noFill/>
          <a:ln w="28575">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50070" y="2467595"/>
            <a:ext cx="3026052" cy="1569660"/>
          </a:xfrm>
          <a:prstGeom prst="rect">
            <a:avLst/>
          </a:prstGeom>
          <a:noFill/>
          <a:ln w="28575">
            <a:solidFill>
              <a:srgbClr val="00FF00"/>
            </a:solidFill>
          </a:ln>
        </p:spPr>
        <p:txBody>
          <a:bodyPr wrap="square" rtlCol="0">
            <a:spAutoFit/>
          </a:bodyPr>
          <a:lstStyle/>
          <a:p>
            <a:r>
              <a:rPr lang="en-US" sz="2400" b="1" u="sng" dirty="0">
                <a:latin typeface="Comic Sans MS" panose="030F0702030302020204" pitchFamily="66" charset="0"/>
              </a:rPr>
              <a:t>Demo</a:t>
            </a:r>
            <a:r>
              <a:rPr lang="en-US" sz="2400" dirty="0">
                <a:latin typeface="Comic Sans MS" panose="030F0702030302020204" pitchFamily="66" charset="0"/>
              </a:rPr>
              <a:t>: Define and explain the terms OUTPUT and INPUT.</a:t>
            </a:r>
          </a:p>
        </p:txBody>
      </p:sp>
      <p:sp>
        <p:nvSpPr>
          <p:cNvPr id="5" name="Title 1"/>
          <p:cNvSpPr txBox="1">
            <a:spLocks/>
          </p:cNvSpPr>
          <p:nvPr/>
        </p:nvSpPr>
        <p:spPr>
          <a:xfrm>
            <a:off x="137287" y="79568"/>
            <a:ext cx="11951968" cy="483803"/>
          </a:xfrm>
          <a:prstGeom prst="rect">
            <a:avLst/>
          </a:prstGeom>
          <a:solidFill>
            <a:schemeClr val="bg1"/>
          </a:solidFill>
          <a:ln w="28575">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2000" u="sng" dirty="0">
                <a:latin typeface="Comic Sans MS" panose="030F0702030302020204" pitchFamily="66" charset="0"/>
                <a:ea typeface="ＭＳ Ｐゴシック" pitchFamily="34" charset="-128"/>
              </a:rPr>
              <a:t>Sustainable Cities</a:t>
            </a:r>
          </a:p>
        </p:txBody>
      </p:sp>
      <p:sp>
        <p:nvSpPr>
          <p:cNvPr id="6" name="Title 1"/>
          <p:cNvSpPr txBox="1">
            <a:spLocks/>
          </p:cNvSpPr>
          <p:nvPr/>
        </p:nvSpPr>
        <p:spPr>
          <a:xfrm>
            <a:off x="137287" y="1529451"/>
            <a:ext cx="11914503" cy="874237"/>
          </a:xfrm>
          <a:prstGeom prst="rect">
            <a:avLst/>
          </a:prstGeom>
          <a:solidFill>
            <a:schemeClr val="bg1"/>
          </a:solidFill>
          <a:ln w="28575">
            <a:solidFill>
              <a:srgbClr val="FFC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2400" u="sng" dirty="0">
                <a:latin typeface="Comic Sans MS" panose="030F0702030302020204" pitchFamily="66" charset="0"/>
                <a:ea typeface="ＭＳ Ｐゴシック" pitchFamily="34" charset="-128"/>
              </a:rPr>
              <a:t>Learning Objective: </a:t>
            </a:r>
            <a:r>
              <a:rPr lang="en-US" sz="2400" dirty="0">
                <a:latin typeface="Comic Sans MS" panose="030F0702030302020204" pitchFamily="66" charset="0"/>
              </a:rPr>
              <a:t>To be able to </a:t>
            </a:r>
            <a:r>
              <a:rPr lang="en-GB" sz="2400" dirty="0">
                <a:latin typeface="Comic Sans MS" panose="030F0702030302020204" pitchFamily="66" charset="0"/>
              </a:rPr>
              <a:t>describe the city as a system</a:t>
            </a:r>
            <a:r>
              <a:rPr lang="en-US" sz="2400" u="sng" dirty="0">
                <a:latin typeface="Comic Sans MS" panose="030F0702030302020204" pitchFamily="66" charset="0"/>
                <a:ea typeface="ＭＳ Ｐゴシック" pitchFamily="34" charset="-128"/>
              </a:rPr>
              <a:t>, most importantly to distinguish between circular and open/linear systems. </a:t>
            </a:r>
            <a:endParaRPr lang="en-GB" sz="2400" dirty="0">
              <a:latin typeface="Comic Sans MS" panose="030F0702030302020204" pitchFamily="66" charset="0"/>
            </a:endParaRPr>
          </a:p>
        </p:txBody>
      </p:sp>
      <p:pic>
        <p:nvPicPr>
          <p:cNvPr id="3" name="Picture 2"/>
          <p:cNvPicPr>
            <a:picLocks noChangeAspect="1"/>
          </p:cNvPicPr>
          <p:nvPr/>
        </p:nvPicPr>
        <p:blipFill>
          <a:blip r:embed="rId3"/>
          <a:stretch>
            <a:fillRect/>
          </a:stretch>
        </p:blipFill>
        <p:spPr>
          <a:xfrm>
            <a:off x="7533295" y="3146845"/>
            <a:ext cx="4555960" cy="3201150"/>
          </a:xfrm>
          <a:prstGeom prst="rect">
            <a:avLst/>
          </a:prstGeom>
          <a:ln w="28575">
            <a:solidFill>
              <a:srgbClr val="7030A0"/>
            </a:solidFill>
          </a:ln>
        </p:spPr>
      </p:pic>
      <p:sp>
        <p:nvSpPr>
          <p:cNvPr id="8" name="TextBox 7"/>
          <p:cNvSpPr txBox="1"/>
          <p:nvPr/>
        </p:nvSpPr>
        <p:spPr>
          <a:xfrm>
            <a:off x="7495830" y="2574072"/>
            <a:ext cx="4555960" cy="400110"/>
          </a:xfrm>
          <a:prstGeom prst="rect">
            <a:avLst/>
          </a:prstGeom>
          <a:noFill/>
          <a:ln w="28575">
            <a:solidFill>
              <a:srgbClr val="7030A0"/>
            </a:solidFill>
          </a:ln>
        </p:spPr>
        <p:txBody>
          <a:bodyPr wrap="square" rtlCol="0">
            <a:spAutoFit/>
          </a:bodyPr>
          <a:lstStyle/>
          <a:p>
            <a:pPr algn="ctr"/>
            <a:r>
              <a:rPr lang="en-US" sz="2000" dirty="0">
                <a:latin typeface="Comic Sans MS" panose="030F0702030302020204" pitchFamily="66" charset="0"/>
              </a:rPr>
              <a:t>Linking your Learning </a:t>
            </a:r>
          </a:p>
        </p:txBody>
      </p:sp>
      <p:pic>
        <p:nvPicPr>
          <p:cNvPr id="7" name="Picture 6"/>
          <p:cNvPicPr>
            <a:picLocks noChangeAspect="1"/>
          </p:cNvPicPr>
          <p:nvPr/>
        </p:nvPicPr>
        <p:blipFill>
          <a:blip r:embed="rId4"/>
          <a:stretch>
            <a:fillRect/>
          </a:stretch>
        </p:blipFill>
        <p:spPr>
          <a:xfrm>
            <a:off x="2943119" y="4747420"/>
            <a:ext cx="3462810" cy="1952782"/>
          </a:xfrm>
          <a:prstGeom prst="rect">
            <a:avLst/>
          </a:prstGeom>
          <a:ln w="28575">
            <a:solidFill>
              <a:srgbClr val="00B0F0"/>
            </a:solidFill>
          </a:ln>
        </p:spPr>
      </p:pic>
      <p:sp>
        <p:nvSpPr>
          <p:cNvPr id="10" name="TextBox 9"/>
          <p:cNvSpPr txBox="1"/>
          <p:nvPr/>
        </p:nvSpPr>
        <p:spPr>
          <a:xfrm>
            <a:off x="137287" y="4723537"/>
            <a:ext cx="2648659" cy="2000548"/>
          </a:xfrm>
          <a:prstGeom prst="rect">
            <a:avLst/>
          </a:prstGeom>
          <a:noFill/>
          <a:ln w="28575">
            <a:solidFill>
              <a:srgbClr val="00B0F0"/>
            </a:solidFill>
          </a:ln>
        </p:spPr>
        <p:txBody>
          <a:bodyPr wrap="square" rtlCol="0">
            <a:spAutoFit/>
          </a:bodyPr>
          <a:lstStyle/>
          <a:p>
            <a:r>
              <a:rPr lang="en-US" sz="2800" b="1" u="sng" dirty="0">
                <a:latin typeface="Comic Sans MS" panose="030F0702030302020204" pitchFamily="66" charset="0"/>
              </a:rPr>
              <a:t>Challenge: </a:t>
            </a:r>
            <a:r>
              <a:rPr lang="en-US" sz="2400" dirty="0">
                <a:latin typeface="Comic Sans MS" panose="030F0702030302020204" pitchFamily="66" charset="0"/>
              </a:rPr>
              <a:t>Complete your worksheet that has been provided for you.  </a:t>
            </a:r>
          </a:p>
        </p:txBody>
      </p:sp>
      <p:sp>
        <p:nvSpPr>
          <p:cNvPr id="11" name="Rectangle 3"/>
          <p:cNvSpPr txBox="1">
            <a:spLocks/>
          </p:cNvSpPr>
          <p:nvPr/>
        </p:nvSpPr>
        <p:spPr>
          <a:xfrm>
            <a:off x="137287" y="641252"/>
            <a:ext cx="11965573" cy="750497"/>
          </a:xfrm>
          <a:prstGeom prst="rect">
            <a:avLst/>
          </a:prstGeom>
          <a:ln w="28575">
            <a:solidFill>
              <a:srgbClr val="FFC000"/>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altLang="en-US" u="sng" dirty="0">
                <a:latin typeface="Comic Sans MS" panose="030F0702030302020204" pitchFamily="66" charset="0"/>
                <a:ea typeface="ＭＳ Ｐゴシック" panose="020B0600070205080204" pitchFamily="34" charset="-128"/>
              </a:rPr>
              <a:t>Learning Objective</a:t>
            </a:r>
            <a:r>
              <a:rPr lang="en-US" altLang="en-US" dirty="0">
                <a:latin typeface="Comic Sans MS" panose="030F0702030302020204" pitchFamily="66" charset="0"/>
                <a:ea typeface="ＭＳ Ｐゴシック" panose="020B0600070205080204" pitchFamily="34" charset="-128"/>
              </a:rPr>
              <a:t>: To understand the concept of environmental sustainability and evaluate a national strategy. </a:t>
            </a:r>
          </a:p>
        </p:txBody>
      </p:sp>
    </p:spTree>
    <p:extLst>
      <p:ext uri="{BB962C8B-B14F-4D97-AF65-F5344CB8AC3E}">
        <p14:creationId xmlns:p14="http://schemas.microsoft.com/office/powerpoint/2010/main" val="356311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6123" y="194093"/>
            <a:ext cx="11844593" cy="400110"/>
          </a:xfrm>
          <a:prstGeom prst="rect">
            <a:avLst/>
          </a:prstGeom>
          <a:noFill/>
          <a:ln w="28575">
            <a:solidFill>
              <a:srgbClr val="7030A0"/>
            </a:solidFill>
          </a:ln>
        </p:spPr>
        <p:txBody>
          <a:bodyPr wrap="square" rtlCol="0">
            <a:spAutoFit/>
          </a:bodyPr>
          <a:lstStyle/>
          <a:p>
            <a:pPr algn="ctr"/>
            <a:r>
              <a:rPr lang="en-US" sz="2000" b="1" u="sng" dirty="0">
                <a:latin typeface="Comic Sans MS" panose="030F0702030302020204" pitchFamily="66" charset="0"/>
              </a:rPr>
              <a:t>Linking your Learning </a:t>
            </a:r>
          </a:p>
        </p:txBody>
      </p:sp>
      <p:pic>
        <p:nvPicPr>
          <p:cNvPr id="6" name="Picture 5"/>
          <p:cNvPicPr>
            <a:picLocks noChangeAspect="1"/>
          </p:cNvPicPr>
          <p:nvPr/>
        </p:nvPicPr>
        <p:blipFill>
          <a:blip r:embed="rId2"/>
          <a:stretch>
            <a:fillRect/>
          </a:stretch>
        </p:blipFill>
        <p:spPr>
          <a:xfrm>
            <a:off x="2026840" y="810445"/>
            <a:ext cx="7747623" cy="5443705"/>
          </a:xfrm>
          <a:prstGeom prst="rect">
            <a:avLst/>
          </a:prstGeom>
          <a:ln w="28575">
            <a:solidFill>
              <a:srgbClr val="7030A0"/>
            </a:solidFill>
          </a:ln>
        </p:spPr>
      </p:pic>
    </p:spTree>
    <p:extLst>
      <p:ext uri="{BB962C8B-B14F-4D97-AF65-F5344CB8AC3E}">
        <p14:creationId xmlns:p14="http://schemas.microsoft.com/office/powerpoint/2010/main" val="3133128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8219" y="219813"/>
            <a:ext cx="11662144" cy="471303"/>
          </a:xfrm>
          <a:prstGeom prst="rect">
            <a:avLst/>
          </a:prstGeom>
          <a:ln w="28575">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Comic Sans MS" panose="030F0702030302020204" pitchFamily="66" charset="0"/>
              </a:rPr>
              <a:t>Investigate the ‘</a:t>
            </a:r>
            <a:r>
              <a:rPr lang="en-US" sz="2400" u="sng" dirty="0">
                <a:latin typeface="Comic Sans MS" panose="030F0702030302020204" pitchFamily="66" charset="0"/>
              </a:rPr>
              <a:t>Rogers Sustainable City Model</a:t>
            </a:r>
            <a:r>
              <a:rPr lang="en-US" sz="2400" dirty="0">
                <a:latin typeface="Comic Sans MS" panose="030F0702030302020204" pitchFamily="66" charset="0"/>
              </a:rPr>
              <a:t>’</a:t>
            </a:r>
            <a:endParaRPr lang="en-GB" sz="2400" dirty="0">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278219" y="830412"/>
            <a:ext cx="5516525" cy="5218440"/>
          </a:xfrm>
          <a:prstGeom prst="rect">
            <a:avLst/>
          </a:prstGeom>
          <a:ln w="28575">
            <a:solidFill>
              <a:srgbClr val="7030A0"/>
            </a:solidFill>
          </a:ln>
        </p:spPr>
      </p:pic>
      <p:sp>
        <p:nvSpPr>
          <p:cNvPr id="6" name="Rectangle 5"/>
          <p:cNvSpPr/>
          <p:nvPr/>
        </p:nvSpPr>
        <p:spPr>
          <a:xfrm>
            <a:off x="6003852" y="830412"/>
            <a:ext cx="5936511" cy="1938992"/>
          </a:xfrm>
          <a:prstGeom prst="rect">
            <a:avLst/>
          </a:prstGeom>
          <a:ln w="28575">
            <a:solidFill>
              <a:srgbClr val="00FF00"/>
            </a:solidFill>
          </a:ln>
        </p:spPr>
        <p:txBody>
          <a:bodyPr wrap="square">
            <a:spAutoFit/>
          </a:bodyPr>
          <a:lstStyle/>
          <a:p>
            <a:r>
              <a:rPr lang="en-GB" sz="2400" u="sng" dirty="0">
                <a:latin typeface="Comic Sans MS" panose="030F0702030302020204" pitchFamily="66" charset="0"/>
              </a:rPr>
              <a:t>Demo</a:t>
            </a:r>
            <a:r>
              <a:rPr lang="en-GB" sz="2400" dirty="0">
                <a:latin typeface="Comic Sans MS" panose="030F0702030302020204" pitchFamily="66" charset="0"/>
              </a:rPr>
              <a:t>: Describe the differences between the 2 ‘models’, and explain why they can be considered sustainable or unsustainable (think back to INPUTS, OUTPUTS, OPEN and CLOSED).</a:t>
            </a:r>
          </a:p>
        </p:txBody>
      </p:sp>
      <p:sp>
        <p:nvSpPr>
          <p:cNvPr id="7" name="Rectangle 6"/>
          <p:cNvSpPr/>
          <p:nvPr/>
        </p:nvSpPr>
        <p:spPr>
          <a:xfrm>
            <a:off x="6003852" y="2915885"/>
            <a:ext cx="5936511" cy="3539430"/>
          </a:xfrm>
          <a:prstGeom prst="rect">
            <a:avLst/>
          </a:prstGeom>
          <a:ln w="28575">
            <a:solidFill>
              <a:srgbClr val="00FF00"/>
            </a:solidFill>
          </a:ln>
        </p:spPr>
        <p:txBody>
          <a:bodyPr wrap="square">
            <a:spAutoFit/>
          </a:bodyPr>
          <a:lstStyle/>
          <a:p>
            <a:r>
              <a:rPr lang="en-GB" sz="1200" baseline="-25000" dirty="0">
                <a:latin typeface="Comic Sans MS" panose="030F0702030302020204" pitchFamily="66"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2400" baseline="-25000" dirty="0">
              <a:latin typeface="Comic Sans MS" panose="030F0702030302020204" pitchFamily="66" charset="0"/>
            </a:endParaRPr>
          </a:p>
        </p:txBody>
      </p:sp>
    </p:spTree>
    <p:extLst>
      <p:ext uri="{BB962C8B-B14F-4D97-AF65-F5344CB8AC3E}">
        <p14:creationId xmlns:p14="http://schemas.microsoft.com/office/powerpoint/2010/main" val="3007461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36" y="227965"/>
            <a:ext cx="11872368" cy="439547"/>
          </a:xfrm>
          <a:ln w="28575">
            <a:solidFill>
              <a:srgbClr val="FF0000"/>
            </a:solidFill>
          </a:ln>
        </p:spPr>
        <p:txBody>
          <a:bodyPr>
            <a:normAutofit/>
          </a:bodyPr>
          <a:lstStyle/>
          <a:p>
            <a:pPr algn="ctr"/>
            <a:r>
              <a:rPr lang="en-US" sz="2400" u="sng" dirty="0">
                <a:latin typeface="Comic Sans MS" panose="030F0702030302020204" pitchFamily="66" charset="0"/>
              </a:rPr>
              <a:t>What is SUSTAINABILITY?</a:t>
            </a:r>
            <a:endParaRPr lang="en-GB" sz="2400" u="sng" dirty="0">
              <a:latin typeface="Comic Sans MS" panose="030F0702030302020204" pitchFamily="66" charset="0"/>
            </a:endParaRPr>
          </a:p>
        </p:txBody>
      </p:sp>
      <p:sp>
        <p:nvSpPr>
          <p:cNvPr id="3" name="Content Placeholder 2"/>
          <p:cNvSpPr>
            <a:spLocks noGrp="1"/>
          </p:cNvSpPr>
          <p:nvPr>
            <p:ph idx="1"/>
          </p:nvPr>
        </p:nvSpPr>
        <p:spPr>
          <a:xfrm>
            <a:off x="161136" y="731520"/>
            <a:ext cx="11872368" cy="773057"/>
          </a:xfrm>
          <a:ln w="28575">
            <a:solidFill>
              <a:srgbClr val="00FF00"/>
            </a:solidFill>
          </a:ln>
        </p:spPr>
        <p:txBody>
          <a:bodyPr/>
          <a:lstStyle/>
          <a:p>
            <a:pPr marL="0" indent="0">
              <a:buNone/>
            </a:pPr>
            <a:r>
              <a:rPr lang="en-US" sz="2400" u="sng" dirty="0">
                <a:latin typeface="Comic Sans MS" panose="030F0702030302020204" pitchFamily="66" charset="0"/>
              </a:rPr>
              <a:t>Demo</a:t>
            </a:r>
            <a:r>
              <a:rPr lang="en-US" sz="2400" dirty="0">
                <a:latin typeface="Comic Sans MS" panose="030F0702030302020204" pitchFamily="66" charset="0"/>
              </a:rPr>
              <a:t>: Which system (linear or cyclical) is most likely to be more sustainable? Why? Evidence?</a:t>
            </a:r>
            <a:endParaRPr lang="en-US" dirty="0"/>
          </a:p>
        </p:txBody>
      </p:sp>
      <p:sp>
        <p:nvSpPr>
          <p:cNvPr id="5" name="Rectangle 4"/>
          <p:cNvSpPr/>
          <p:nvPr/>
        </p:nvSpPr>
        <p:spPr>
          <a:xfrm>
            <a:off x="161136" y="6362438"/>
            <a:ext cx="11872368" cy="369332"/>
          </a:xfrm>
          <a:prstGeom prst="rect">
            <a:avLst/>
          </a:prstGeom>
          <a:ln w="28575">
            <a:solidFill>
              <a:srgbClr val="00B0F0"/>
            </a:solidFill>
          </a:ln>
        </p:spPr>
        <p:txBody>
          <a:bodyPr wrap="square">
            <a:spAutoFit/>
          </a:bodyPr>
          <a:lstStyle/>
          <a:p>
            <a:r>
              <a:rPr lang="en-GB" b="1" u="sng" dirty="0">
                <a:latin typeface="Comic Sans MS" panose="030F0702030302020204" pitchFamily="66" charset="0"/>
              </a:rPr>
              <a:t>Challenge</a:t>
            </a:r>
            <a:r>
              <a:rPr lang="en-GB" dirty="0">
                <a:latin typeface="Comic Sans MS" panose="030F0702030302020204" pitchFamily="66" charset="0"/>
              </a:rPr>
              <a:t>: Is a sustainable city the same as an eco-city?</a:t>
            </a:r>
          </a:p>
        </p:txBody>
      </p:sp>
      <p:sp>
        <p:nvSpPr>
          <p:cNvPr id="7" name="Content Placeholder 2"/>
          <p:cNvSpPr txBox="1">
            <a:spLocks/>
          </p:cNvSpPr>
          <p:nvPr/>
        </p:nvSpPr>
        <p:spPr>
          <a:xfrm>
            <a:off x="161136" y="1737360"/>
            <a:ext cx="6184800" cy="2793103"/>
          </a:xfrm>
          <a:prstGeom prst="rect">
            <a:avLst/>
          </a:prstGeom>
          <a:ln w="28575">
            <a:solidFill>
              <a:schemeClr val="accent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dirty="0">
                <a:latin typeface="Comic Sans MS" panose="030F0702030302020204" pitchFamily="66" charset="0"/>
              </a:rPr>
              <a:t>Writing Frame:</a:t>
            </a:r>
          </a:p>
          <a:p>
            <a:pPr marL="0" indent="0">
              <a:buFont typeface="Arial" panose="020B0604020202020204" pitchFamily="34" charset="0"/>
              <a:buNone/>
            </a:pPr>
            <a:r>
              <a:rPr lang="en-US" sz="2400" u="sng" dirty="0">
                <a:latin typeface="Comic Sans MS" panose="030F0702030302020204" pitchFamily="66" charset="0"/>
              </a:rPr>
              <a:t> </a:t>
            </a:r>
          </a:p>
          <a:p>
            <a:pPr marL="0" indent="0">
              <a:buFont typeface="Arial" panose="020B0604020202020204" pitchFamily="34" charset="0"/>
              <a:buNone/>
            </a:pPr>
            <a:endParaRPr lang="en-US" sz="2400" u="sng" dirty="0">
              <a:latin typeface="Comic Sans MS" panose="030F0702030302020204" pitchFamily="66" charset="0"/>
            </a:endParaRPr>
          </a:p>
          <a:p>
            <a:pPr marL="0" indent="0">
              <a:buFont typeface="Arial" panose="020B0604020202020204" pitchFamily="34" charset="0"/>
              <a:buNone/>
            </a:pPr>
            <a:endParaRPr lang="en-US" sz="2400" u="sng" dirty="0">
              <a:latin typeface="Comic Sans MS" panose="030F0702030302020204" pitchFamily="66" charset="0"/>
            </a:endParaRPr>
          </a:p>
          <a:p>
            <a:pPr marL="0" indent="0">
              <a:buFont typeface="Arial" panose="020B0604020202020204" pitchFamily="34" charset="0"/>
              <a:buNone/>
            </a:pPr>
            <a:endParaRPr lang="en-US" sz="2400" u="sng" dirty="0">
              <a:latin typeface="Comic Sans MS" panose="030F0702030302020204" pitchFamily="66" charset="0"/>
            </a:endParaRPr>
          </a:p>
          <a:p>
            <a:pPr marL="0" indent="0">
              <a:buFont typeface="Arial" panose="020B0604020202020204" pitchFamily="34" charset="0"/>
              <a:buNone/>
            </a:pPr>
            <a:endParaRPr lang="en-US" sz="2400" u="sng" dirty="0">
              <a:latin typeface="Comic Sans MS" panose="030F0702030302020204" pitchFamily="66" charset="0"/>
            </a:endParaRPr>
          </a:p>
        </p:txBody>
      </p:sp>
      <p:sp>
        <p:nvSpPr>
          <p:cNvPr id="8" name="Content Placeholder 2"/>
          <p:cNvSpPr txBox="1">
            <a:spLocks/>
          </p:cNvSpPr>
          <p:nvPr/>
        </p:nvSpPr>
        <p:spPr>
          <a:xfrm>
            <a:off x="6525360" y="1703959"/>
            <a:ext cx="5508144" cy="4459097"/>
          </a:xfrm>
          <a:prstGeom prst="rect">
            <a:avLst/>
          </a:prstGeom>
          <a:ln w="28575">
            <a:solidFill>
              <a:srgbClr val="7030A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dirty="0">
                <a:latin typeface="Comic Sans MS" panose="030F0702030302020204" pitchFamily="66" charset="0"/>
              </a:rPr>
              <a:t>Markscheme:</a:t>
            </a:r>
          </a:p>
          <a:p>
            <a:pPr marL="457200" indent="-457200">
              <a:buFont typeface="+mj-lt"/>
              <a:buAutoNum type="arabicPeriod"/>
            </a:pPr>
            <a:r>
              <a:rPr lang="en-US" sz="2400" dirty="0">
                <a:latin typeface="Comic Sans MS" panose="030F0702030302020204" pitchFamily="66" charset="0"/>
              </a:rPr>
              <a:t>Have you defined the two systems?</a:t>
            </a:r>
          </a:p>
          <a:p>
            <a:pPr marL="457200" indent="-457200">
              <a:buFont typeface="+mj-lt"/>
              <a:buAutoNum type="arabicPeriod"/>
            </a:pPr>
            <a:r>
              <a:rPr lang="en-US" sz="2400" dirty="0">
                <a:latin typeface="Comic Sans MS" panose="030F0702030302020204" pitchFamily="66" charset="0"/>
              </a:rPr>
              <a:t>Have you stated which one is more likely to be sustainable?</a:t>
            </a:r>
          </a:p>
          <a:p>
            <a:pPr marL="457200" indent="-457200">
              <a:buFont typeface="+mj-lt"/>
              <a:buAutoNum type="arabicPeriod"/>
            </a:pPr>
            <a:r>
              <a:rPr lang="en-US" sz="2400" dirty="0">
                <a:latin typeface="Comic Sans MS" panose="030F0702030302020204" pitchFamily="66" charset="0"/>
              </a:rPr>
              <a:t> Have you provided Evidence as to why that system maybe more sustainable?</a:t>
            </a:r>
          </a:p>
          <a:p>
            <a:pPr marL="457200" indent="-457200">
              <a:buFont typeface="+mj-lt"/>
              <a:buAutoNum type="arabicPeriod"/>
            </a:pPr>
            <a:r>
              <a:rPr lang="en-US" sz="2400" dirty="0">
                <a:latin typeface="Comic Sans MS" panose="030F0702030302020204" pitchFamily="66" charset="0"/>
              </a:rPr>
              <a:t> Can you link this to a real life example?</a:t>
            </a:r>
          </a:p>
          <a:p>
            <a:pPr marL="0" indent="0">
              <a:buFont typeface="Arial" panose="020B0604020202020204" pitchFamily="34" charset="0"/>
              <a:buNone/>
            </a:pPr>
            <a:endParaRPr lang="en-US" sz="2400" u="sng" dirty="0">
              <a:latin typeface="Comic Sans MS" panose="030F0702030302020204" pitchFamily="66" charset="0"/>
            </a:endParaRPr>
          </a:p>
          <a:p>
            <a:pPr marL="0" indent="0">
              <a:buFont typeface="Arial" panose="020B0604020202020204" pitchFamily="34" charset="0"/>
              <a:buNone/>
            </a:pPr>
            <a:r>
              <a:rPr lang="en-US" sz="2400" u="sng" dirty="0">
                <a:latin typeface="Comic Sans MS" panose="030F0702030302020204" pitchFamily="66" charset="0"/>
              </a:rPr>
              <a:t> </a:t>
            </a:r>
          </a:p>
          <a:p>
            <a:pPr marL="0" indent="0">
              <a:buFont typeface="Arial" panose="020B0604020202020204" pitchFamily="34" charset="0"/>
              <a:buNone/>
            </a:pPr>
            <a:endParaRPr lang="en-US" sz="2400" u="sng" dirty="0">
              <a:latin typeface="Comic Sans MS" panose="030F0702030302020204" pitchFamily="66" charset="0"/>
            </a:endParaRPr>
          </a:p>
          <a:p>
            <a:pPr marL="0" indent="0">
              <a:buFont typeface="Arial" panose="020B0604020202020204" pitchFamily="34" charset="0"/>
              <a:buNone/>
            </a:pPr>
            <a:endParaRPr lang="en-US" dirty="0"/>
          </a:p>
        </p:txBody>
      </p:sp>
      <p:sp>
        <p:nvSpPr>
          <p:cNvPr id="9" name="Content Placeholder 2"/>
          <p:cNvSpPr txBox="1">
            <a:spLocks/>
          </p:cNvSpPr>
          <p:nvPr/>
        </p:nvSpPr>
        <p:spPr>
          <a:xfrm>
            <a:off x="161136" y="4630154"/>
            <a:ext cx="6184800" cy="1632593"/>
          </a:xfrm>
          <a:prstGeom prst="rect">
            <a:avLst/>
          </a:prstGeom>
          <a:ln w="28575">
            <a:solidFill>
              <a:srgbClr val="7030A0"/>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Comic Sans MS" panose="030F0702030302020204" pitchFamily="66" charset="0"/>
              </a:rPr>
              <a:t>An ecocity is… An ecologically healthy human settlement modelled on the self-sustaining resilient structure and function of natural ecosystems and living organisms. An entity that includes its inhabitants and their ecological impacts.</a:t>
            </a:r>
            <a:endParaRPr lang="en-US" dirty="0">
              <a:latin typeface="Comic Sans MS" panose="030F0702030302020204" pitchFamily="66" charset="0"/>
            </a:endParaRPr>
          </a:p>
        </p:txBody>
      </p:sp>
    </p:spTree>
    <p:extLst>
      <p:ext uri="{BB962C8B-B14F-4D97-AF65-F5344CB8AC3E}">
        <p14:creationId xmlns:p14="http://schemas.microsoft.com/office/powerpoint/2010/main" val="37171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80">
                                          <p:stCondLst>
                                            <p:cond delay="0"/>
                                          </p:stCondLst>
                                        </p:cTn>
                                        <p:tgtEl>
                                          <p:spTgt spid="3">
                                            <p:bg/>
                                          </p:spTgt>
                                        </p:tgtEl>
                                      </p:cBhvr>
                                    </p:animEffect>
                                    <p:anim calcmode="lin" valueType="num">
                                      <p:cBhvr>
                                        <p:cTn id="8"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bg/>
                                          </p:spTgt>
                                        </p:tgtEl>
                                      </p:cBhvr>
                                      <p:to x="100000" y="60000"/>
                                    </p:animScale>
                                    <p:animScale>
                                      <p:cBhvr>
                                        <p:cTn id="14" dur="166" decel="50000">
                                          <p:stCondLst>
                                            <p:cond delay="676"/>
                                          </p:stCondLst>
                                        </p:cTn>
                                        <p:tgtEl>
                                          <p:spTgt spid="3">
                                            <p:bg/>
                                          </p:spTgt>
                                        </p:tgtEl>
                                      </p:cBhvr>
                                      <p:to x="100000" y="100000"/>
                                    </p:animScale>
                                    <p:animScale>
                                      <p:cBhvr>
                                        <p:cTn id="15" dur="26">
                                          <p:stCondLst>
                                            <p:cond delay="1312"/>
                                          </p:stCondLst>
                                        </p:cTn>
                                        <p:tgtEl>
                                          <p:spTgt spid="3">
                                            <p:bg/>
                                          </p:spTgt>
                                        </p:tgtEl>
                                      </p:cBhvr>
                                      <p:to x="100000" y="80000"/>
                                    </p:animScale>
                                    <p:animScale>
                                      <p:cBhvr>
                                        <p:cTn id="16" dur="166" decel="50000">
                                          <p:stCondLst>
                                            <p:cond delay="1338"/>
                                          </p:stCondLst>
                                        </p:cTn>
                                        <p:tgtEl>
                                          <p:spTgt spid="3">
                                            <p:bg/>
                                          </p:spTgt>
                                        </p:tgtEl>
                                      </p:cBhvr>
                                      <p:to x="100000" y="100000"/>
                                    </p:animScale>
                                    <p:animScale>
                                      <p:cBhvr>
                                        <p:cTn id="17" dur="26">
                                          <p:stCondLst>
                                            <p:cond delay="1642"/>
                                          </p:stCondLst>
                                        </p:cTn>
                                        <p:tgtEl>
                                          <p:spTgt spid="3">
                                            <p:bg/>
                                          </p:spTgt>
                                        </p:tgtEl>
                                      </p:cBhvr>
                                      <p:to x="100000" y="90000"/>
                                    </p:animScale>
                                    <p:animScale>
                                      <p:cBhvr>
                                        <p:cTn id="18" dur="166" decel="50000">
                                          <p:stCondLst>
                                            <p:cond delay="1668"/>
                                          </p:stCondLst>
                                        </p:cTn>
                                        <p:tgtEl>
                                          <p:spTgt spid="3">
                                            <p:bg/>
                                          </p:spTgt>
                                        </p:tgtEl>
                                      </p:cBhvr>
                                      <p:to x="100000" y="100000"/>
                                    </p:animScale>
                                    <p:animScale>
                                      <p:cBhvr>
                                        <p:cTn id="19" dur="26">
                                          <p:stCondLst>
                                            <p:cond delay="1808"/>
                                          </p:stCondLst>
                                        </p:cTn>
                                        <p:tgtEl>
                                          <p:spTgt spid="3">
                                            <p:bg/>
                                          </p:spTgt>
                                        </p:tgtEl>
                                      </p:cBhvr>
                                      <p:to x="100000" y="95000"/>
                                    </p:animScale>
                                    <p:animScale>
                                      <p:cBhvr>
                                        <p:cTn id="20" dur="166" decel="50000">
                                          <p:stCondLst>
                                            <p:cond delay="1834"/>
                                          </p:stCondLst>
                                        </p:cTn>
                                        <p:tgtEl>
                                          <p:spTgt spid="3">
                                            <p:bg/>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bg/>
                                          </p:spTgt>
                                        </p:tgtEl>
                                        <p:attrNameLst>
                                          <p:attrName>style.visibility</p:attrName>
                                        </p:attrNameLst>
                                      </p:cBhvr>
                                      <p:to>
                                        <p:strVal val="visible"/>
                                      </p:to>
                                    </p:set>
                                    <p:animEffect transition="in" filter="wipe(down)">
                                      <p:cBhvr>
                                        <p:cTn id="43" dur="580">
                                          <p:stCondLst>
                                            <p:cond delay="0"/>
                                          </p:stCondLst>
                                        </p:cTn>
                                        <p:tgtEl>
                                          <p:spTgt spid="7">
                                            <p:bg/>
                                          </p:spTgt>
                                        </p:tgtEl>
                                      </p:cBhvr>
                                    </p:animEffect>
                                    <p:anim calcmode="lin" valueType="num">
                                      <p:cBhvr>
                                        <p:cTn id="44" dur="1822" tmFilter="0,0; 0.14,0.36; 0.43,0.73; 0.71,0.91; 1.0,1.0">
                                          <p:stCondLst>
                                            <p:cond delay="0"/>
                                          </p:stCondLst>
                                        </p:cTn>
                                        <p:tgtEl>
                                          <p:spTgt spid="7">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bg/>
                                          </p:spTgt>
                                        </p:tgtEl>
                                      </p:cBhvr>
                                      <p:to x="100000" y="60000"/>
                                    </p:animScale>
                                    <p:animScale>
                                      <p:cBhvr>
                                        <p:cTn id="50" dur="166" decel="50000">
                                          <p:stCondLst>
                                            <p:cond delay="676"/>
                                          </p:stCondLst>
                                        </p:cTn>
                                        <p:tgtEl>
                                          <p:spTgt spid="7">
                                            <p:bg/>
                                          </p:spTgt>
                                        </p:tgtEl>
                                      </p:cBhvr>
                                      <p:to x="100000" y="100000"/>
                                    </p:animScale>
                                    <p:animScale>
                                      <p:cBhvr>
                                        <p:cTn id="51" dur="26">
                                          <p:stCondLst>
                                            <p:cond delay="1312"/>
                                          </p:stCondLst>
                                        </p:cTn>
                                        <p:tgtEl>
                                          <p:spTgt spid="7">
                                            <p:bg/>
                                          </p:spTgt>
                                        </p:tgtEl>
                                      </p:cBhvr>
                                      <p:to x="100000" y="80000"/>
                                    </p:animScale>
                                    <p:animScale>
                                      <p:cBhvr>
                                        <p:cTn id="52" dur="166" decel="50000">
                                          <p:stCondLst>
                                            <p:cond delay="1338"/>
                                          </p:stCondLst>
                                        </p:cTn>
                                        <p:tgtEl>
                                          <p:spTgt spid="7">
                                            <p:bg/>
                                          </p:spTgt>
                                        </p:tgtEl>
                                      </p:cBhvr>
                                      <p:to x="100000" y="100000"/>
                                    </p:animScale>
                                    <p:animScale>
                                      <p:cBhvr>
                                        <p:cTn id="53" dur="26">
                                          <p:stCondLst>
                                            <p:cond delay="1642"/>
                                          </p:stCondLst>
                                        </p:cTn>
                                        <p:tgtEl>
                                          <p:spTgt spid="7">
                                            <p:bg/>
                                          </p:spTgt>
                                        </p:tgtEl>
                                      </p:cBhvr>
                                      <p:to x="100000" y="90000"/>
                                    </p:animScale>
                                    <p:animScale>
                                      <p:cBhvr>
                                        <p:cTn id="54" dur="166" decel="50000">
                                          <p:stCondLst>
                                            <p:cond delay="1668"/>
                                          </p:stCondLst>
                                        </p:cTn>
                                        <p:tgtEl>
                                          <p:spTgt spid="7">
                                            <p:bg/>
                                          </p:spTgt>
                                        </p:tgtEl>
                                      </p:cBhvr>
                                      <p:to x="100000" y="100000"/>
                                    </p:animScale>
                                    <p:animScale>
                                      <p:cBhvr>
                                        <p:cTn id="55" dur="26">
                                          <p:stCondLst>
                                            <p:cond delay="1808"/>
                                          </p:stCondLst>
                                        </p:cTn>
                                        <p:tgtEl>
                                          <p:spTgt spid="7">
                                            <p:bg/>
                                          </p:spTgt>
                                        </p:tgtEl>
                                      </p:cBhvr>
                                      <p:to x="100000" y="95000"/>
                                    </p:animScale>
                                    <p:animScale>
                                      <p:cBhvr>
                                        <p:cTn id="56" dur="166" decel="50000">
                                          <p:stCondLst>
                                            <p:cond delay="1834"/>
                                          </p:stCondLst>
                                        </p:cTn>
                                        <p:tgtEl>
                                          <p:spTgt spid="7">
                                            <p:bg/>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animEffect transition="in" filter="wipe(down)">
                                      <p:cBhvr>
                                        <p:cTn id="61" dur="580">
                                          <p:stCondLst>
                                            <p:cond delay="0"/>
                                          </p:stCondLst>
                                        </p:cTn>
                                        <p:tgtEl>
                                          <p:spTgt spid="7">
                                            <p:txEl>
                                              <p:pRg st="0" end="0"/>
                                            </p:txEl>
                                          </p:spTgt>
                                        </p:tgtEl>
                                      </p:cBhvr>
                                    </p:animEffect>
                                    <p:anim calcmode="lin" valueType="num">
                                      <p:cBhvr>
                                        <p:cTn id="62"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xEl>
                                              <p:pRg st="0" end="0"/>
                                            </p:txEl>
                                          </p:spTgt>
                                        </p:tgtEl>
                                      </p:cBhvr>
                                      <p:to x="100000" y="60000"/>
                                    </p:animScale>
                                    <p:animScale>
                                      <p:cBhvr>
                                        <p:cTn id="68" dur="166" decel="50000">
                                          <p:stCondLst>
                                            <p:cond delay="676"/>
                                          </p:stCondLst>
                                        </p:cTn>
                                        <p:tgtEl>
                                          <p:spTgt spid="7">
                                            <p:txEl>
                                              <p:pRg st="0" end="0"/>
                                            </p:txEl>
                                          </p:spTgt>
                                        </p:tgtEl>
                                      </p:cBhvr>
                                      <p:to x="100000" y="100000"/>
                                    </p:animScale>
                                    <p:animScale>
                                      <p:cBhvr>
                                        <p:cTn id="69" dur="26">
                                          <p:stCondLst>
                                            <p:cond delay="1312"/>
                                          </p:stCondLst>
                                        </p:cTn>
                                        <p:tgtEl>
                                          <p:spTgt spid="7">
                                            <p:txEl>
                                              <p:pRg st="0" end="0"/>
                                            </p:txEl>
                                          </p:spTgt>
                                        </p:tgtEl>
                                      </p:cBhvr>
                                      <p:to x="100000" y="80000"/>
                                    </p:animScale>
                                    <p:animScale>
                                      <p:cBhvr>
                                        <p:cTn id="70" dur="166" decel="50000">
                                          <p:stCondLst>
                                            <p:cond delay="1338"/>
                                          </p:stCondLst>
                                        </p:cTn>
                                        <p:tgtEl>
                                          <p:spTgt spid="7">
                                            <p:txEl>
                                              <p:pRg st="0" end="0"/>
                                            </p:txEl>
                                          </p:spTgt>
                                        </p:tgtEl>
                                      </p:cBhvr>
                                      <p:to x="100000" y="100000"/>
                                    </p:animScale>
                                    <p:animScale>
                                      <p:cBhvr>
                                        <p:cTn id="71" dur="26">
                                          <p:stCondLst>
                                            <p:cond delay="1642"/>
                                          </p:stCondLst>
                                        </p:cTn>
                                        <p:tgtEl>
                                          <p:spTgt spid="7">
                                            <p:txEl>
                                              <p:pRg st="0" end="0"/>
                                            </p:txEl>
                                          </p:spTgt>
                                        </p:tgtEl>
                                      </p:cBhvr>
                                      <p:to x="100000" y="90000"/>
                                    </p:animScale>
                                    <p:animScale>
                                      <p:cBhvr>
                                        <p:cTn id="72" dur="166" decel="50000">
                                          <p:stCondLst>
                                            <p:cond delay="1668"/>
                                          </p:stCondLst>
                                        </p:cTn>
                                        <p:tgtEl>
                                          <p:spTgt spid="7">
                                            <p:txEl>
                                              <p:pRg st="0" end="0"/>
                                            </p:txEl>
                                          </p:spTgt>
                                        </p:tgtEl>
                                      </p:cBhvr>
                                      <p:to x="100000" y="100000"/>
                                    </p:animScale>
                                    <p:animScale>
                                      <p:cBhvr>
                                        <p:cTn id="73" dur="26">
                                          <p:stCondLst>
                                            <p:cond delay="1808"/>
                                          </p:stCondLst>
                                        </p:cTn>
                                        <p:tgtEl>
                                          <p:spTgt spid="7">
                                            <p:txEl>
                                              <p:pRg st="0" end="0"/>
                                            </p:txEl>
                                          </p:spTgt>
                                        </p:tgtEl>
                                      </p:cBhvr>
                                      <p:to x="100000" y="95000"/>
                                    </p:animScale>
                                    <p:animScale>
                                      <p:cBhvr>
                                        <p:cTn id="74" dur="166" decel="50000">
                                          <p:stCondLst>
                                            <p:cond delay="1834"/>
                                          </p:stCondLst>
                                        </p:cTn>
                                        <p:tgtEl>
                                          <p:spTgt spid="7">
                                            <p:txEl>
                                              <p:pRg st="0" end="0"/>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7">
                                            <p:txEl>
                                              <p:pRg st="1" end="1"/>
                                            </p:txEl>
                                          </p:spTgt>
                                        </p:tgtEl>
                                        <p:attrNameLst>
                                          <p:attrName>style.visibility</p:attrName>
                                        </p:attrNameLst>
                                      </p:cBhvr>
                                      <p:to>
                                        <p:strVal val="visible"/>
                                      </p:to>
                                    </p:set>
                                    <p:animEffect transition="in" filter="wipe(down)">
                                      <p:cBhvr>
                                        <p:cTn id="79" dur="580">
                                          <p:stCondLst>
                                            <p:cond delay="0"/>
                                          </p:stCondLst>
                                        </p:cTn>
                                        <p:tgtEl>
                                          <p:spTgt spid="7">
                                            <p:txEl>
                                              <p:pRg st="1" end="1"/>
                                            </p:txEl>
                                          </p:spTgt>
                                        </p:tgtEl>
                                      </p:cBhvr>
                                    </p:animEffect>
                                    <p:anim calcmode="lin" valueType="num">
                                      <p:cBhvr>
                                        <p:cTn id="80"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7">
                                            <p:txEl>
                                              <p:pRg st="1" end="1"/>
                                            </p:txEl>
                                          </p:spTgt>
                                        </p:tgtEl>
                                      </p:cBhvr>
                                      <p:to x="100000" y="60000"/>
                                    </p:animScale>
                                    <p:animScale>
                                      <p:cBhvr>
                                        <p:cTn id="86" dur="166" decel="50000">
                                          <p:stCondLst>
                                            <p:cond delay="676"/>
                                          </p:stCondLst>
                                        </p:cTn>
                                        <p:tgtEl>
                                          <p:spTgt spid="7">
                                            <p:txEl>
                                              <p:pRg st="1" end="1"/>
                                            </p:txEl>
                                          </p:spTgt>
                                        </p:tgtEl>
                                      </p:cBhvr>
                                      <p:to x="100000" y="100000"/>
                                    </p:animScale>
                                    <p:animScale>
                                      <p:cBhvr>
                                        <p:cTn id="87" dur="26">
                                          <p:stCondLst>
                                            <p:cond delay="1312"/>
                                          </p:stCondLst>
                                        </p:cTn>
                                        <p:tgtEl>
                                          <p:spTgt spid="7">
                                            <p:txEl>
                                              <p:pRg st="1" end="1"/>
                                            </p:txEl>
                                          </p:spTgt>
                                        </p:tgtEl>
                                      </p:cBhvr>
                                      <p:to x="100000" y="80000"/>
                                    </p:animScale>
                                    <p:animScale>
                                      <p:cBhvr>
                                        <p:cTn id="88" dur="166" decel="50000">
                                          <p:stCondLst>
                                            <p:cond delay="1338"/>
                                          </p:stCondLst>
                                        </p:cTn>
                                        <p:tgtEl>
                                          <p:spTgt spid="7">
                                            <p:txEl>
                                              <p:pRg st="1" end="1"/>
                                            </p:txEl>
                                          </p:spTgt>
                                        </p:tgtEl>
                                      </p:cBhvr>
                                      <p:to x="100000" y="100000"/>
                                    </p:animScale>
                                    <p:animScale>
                                      <p:cBhvr>
                                        <p:cTn id="89" dur="26">
                                          <p:stCondLst>
                                            <p:cond delay="1642"/>
                                          </p:stCondLst>
                                        </p:cTn>
                                        <p:tgtEl>
                                          <p:spTgt spid="7">
                                            <p:txEl>
                                              <p:pRg st="1" end="1"/>
                                            </p:txEl>
                                          </p:spTgt>
                                        </p:tgtEl>
                                      </p:cBhvr>
                                      <p:to x="100000" y="90000"/>
                                    </p:animScale>
                                    <p:animScale>
                                      <p:cBhvr>
                                        <p:cTn id="90" dur="166" decel="50000">
                                          <p:stCondLst>
                                            <p:cond delay="1668"/>
                                          </p:stCondLst>
                                        </p:cTn>
                                        <p:tgtEl>
                                          <p:spTgt spid="7">
                                            <p:txEl>
                                              <p:pRg st="1" end="1"/>
                                            </p:txEl>
                                          </p:spTgt>
                                        </p:tgtEl>
                                      </p:cBhvr>
                                      <p:to x="100000" y="100000"/>
                                    </p:animScale>
                                    <p:animScale>
                                      <p:cBhvr>
                                        <p:cTn id="91" dur="26">
                                          <p:stCondLst>
                                            <p:cond delay="1808"/>
                                          </p:stCondLst>
                                        </p:cTn>
                                        <p:tgtEl>
                                          <p:spTgt spid="7">
                                            <p:txEl>
                                              <p:pRg st="1" end="1"/>
                                            </p:txEl>
                                          </p:spTgt>
                                        </p:tgtEl>
                                      </p:cBhvr>
                                      <p:to x="100000" y="95000"/>
                                    </p:animScale>
                                    <p:animScale>
                                      <p:cBhvr>
                                        <p:cTn id="92" dur="166" decel="50000">
                                          <p:stCondLst>
                                            <p:cond delay="1834"/>
                                          </p:stCondLst>
                                        </p:cTn>
                                        <p:tgtEl>
                                          <p:spTgt spid="7">
                                            <p:txEl>
                                              <p:pRg st="1" end="1"/>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8">
                                            <p:bg/>
                                          </p:spTgt>
                                        </p:tgtEl>
                                        <p:attrNameLst>
                                          <p:attrName>style.visibility</p:attrName>
                                        </p:attrNameLst>
                                      </p:cBhvr>
                                      <p:to>
                                        <p:strVal val="visible"/>
                                      </p:to>
                                    </p:set>
                                    <p:animEffect transition="in" filter="wipe(down)">
                                      <p:cBhvr>
                                        <p:cTn id="97" dur="580">
                                          <p:stCondLst>
                                            <p:cond delay="0"/>
                                          </p:stCondLst>
                                        </p:cTn>
                                        <p:tgtEl>
                                          <p:spTgt spid="8">
                                            <p:bg/>
                                          </p:spTgt>
                                        </p:tgtEl>
                                      </p:cBhvr>
                                    </p:animEffect>
                                    <p:anim calcmode="lin" valueType="num">
                                      <p:cBhvr>
                                        <p:cTn id="98" dur="1822" tmFilter="0,0; 0.14,0.36; 0.43,0.73; 0.71,0.91; 1.0,1.0">
                                          <p:stCondLst>
                                            <p:cond delay="0"/>
                                          </p:stCondLst>
                                        </p:cTn>
                                        <p:tgtEl>
                                          <p:spTgt spid="8">
                                            <p:bg/>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8">
                                            <p:bg/>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8">
                                            <p:bg/>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8">
                                            <p:bg/>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8">
                                            <p:bg/>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8">
                                            <p:bg/>
                                          </p:spTgt>
                                        </p:tgtEl>
                                      </p:cBhvr>
                                      <p:to x="100000" y="60000"/>
                                    </p:animScale>
                                    <p:animScale>
                                      <p:cBhvr>
                                        <p:cTn id="104" dur="166" decel="50000">
                                          <p:stCondLst>
                                            <p:cond delay="676"/>
                                          </p:stCondLst>
                                        </p:cTn>
                                        <p:tgtEl>
                                          <p:spTgt spid="8">
                                            <p:bg/>
                                          </p:spTgt>
                                        </p:tgtEl>
                                      </p:cBhvr>
                                      <p:to x="100000" y="100000"/>
                                    </p:animScale>
                                    <p:animScale>
                                      <p:cBhvr>
                                        <p:cTn id="105" dur="26">
                                          <p:stCondLst>
                                            <p:cond delay="1312"/>
                                          </p:stCondLst>
                                        </p:cTn>
                                        <p:tgtEl>
                                          <p:spTgt spid="8">
                                            <p:bg/>
                                          </p:spTgt>
                                        </p:tgtEl>
                                      </p:cBhvr>
                                      <p:to x="100000" y="80000"/>
                                    </p:animScale>
                                    <p:animScale>
                                      <p:cBhvr>
                                        <p:cTn id="106" dur="166" decel="50000">
                                          <p:stCondLst>
                                            <p:cond delay="1338"/>
                                          </p:stCondLst>
                                        </p:cTn>
                                        <p:tgtEl>
                                          <p:spTgt spid="8">
                                            <p:bg/>
                                          </p:spTgt>
                                        </p:tgtEl>
                                      </p:cBhvr>
                                      <p:to x="100000" y="100000"/>
                                    </p:animScale>
                                    <p:animScale>
                                      <p:cBhvr>
                                        <p:cTn id="107" dur="26">
                                          <p:stCondLst>
                                            <p:cond delay="1642"/>
                                          </p:stCondLst>
                                        </p:cTn>
                                        <p:tgtEl>
                                          <p:spTgt spid="8">
                                            <p:bg/>
                                          </p:spTgt>
                                        </p:tgtEl>
                                      </p:cBhvr>
                                      <p:to x="100000" y="90000"/>
                                    </p:animScale>
                                    <p:animScale>
                                      <p:cBhvr>
                                        <p:cTn id="108" dur="166" decel="50000">
                                          <p:stCondLst>
                                            <p:cond delay="1668"/>
                                          </p:stCondLst>
                                        </p:cTn>
                                        <p:tgtEl>
                                          <p:spTgt spid="8">
                                            <p:bg/>
                                          </p:spTgt>
                                        </p:tgtEl>
                                      </p:cBhvr>
                                      <p:to x="100000" y="100000"/>
                                    </p:animScale>
                                    <p:animScale>
                                      <p:cBhvr>
                                        <p:cTn id="109" dur="26">
                                          <p:stCondLst>
                                            <p:cond delay="1808"/>
                                          </p:stCondLst>
                                        </p:cTn>
                                        <p:tgtEl>
                                          <p:spTgt spid="8">
                                            <p:bg/>
                                          </p:spTgt>
                                        </p:tgtEl>
                                      </p:cBhvr>
                                      <p:to x="100000" y="95000"/>
                                    </p:animScale>
                                    <p:animScale>
                                      <p:cBhvr>
                                        <p:cTn id="110" dur="166" decel="50000">
                                          <p:stCondLst>
                                            <p:cond delay="1834"/>
                                          </p:stCondLst>
                                        </p:cTn>
                                        <p:tgtEl>
                                          <p:spTgt spid="8">
                                            <p:bg/>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8">
                                            <p:txEl>
                                              <p:pRg st="0" end="0"/>
                                            </p:txEl>
                                          </p:spTgt>
                                        </p:tgtEl>
                                        <p:attrNameLst>
                                          <p:attrName>style.visibility</p:attrName>
                                        </p:attrNameLst>
                                      </p:cBhvr>
                                      <p:to>
                                        <p:strVal val="visible"/>
                                      </p:to>
                                    </p:set>
                                    <p:animEffect transition="in" filter="wipe(down)">
                                      <p:cBhvr>
                                        <p:cTn id="115" dur="580">
                                          <p:stCondLst>
                                            <p:cond delay="0"/>
                                          </p:stCondLst>
                                        </p:cTn>
                                        <p:tgtEl>
                                          <p:spTgt spid="8">
                                            <p:txEl>
                                              <p:pRg st="0" end="0"/>
                                            </p:txEl>
                                          </p:spTgt>
                                        </p:tgtEl>
                                      </p:cBhvr>
                                    </p:animEffect>
                                    <p:anim calcmode="lin" valueType="num">
                                      <p:cBhvr>
                                        <p:cTn id="116"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8">
                                            <p:txEl>
                                              <p:pRg st="0" end="0"/>
                                            </p:txEl>
                                          </p:spTgt>
                                        </p:tgtEl>
                                      </p:cBhvr>
                                      <p:to x="100000" y="60000"/>
                                    </p:animScale>
                                    <p:animScale>
                                      <p:cBhvr>
                                        <p:cTn id="122" dur="166" decel="50000">
                                          <p:stCondLst>
                                            <p:cond delay="676"/>
                                          </p:stCondLst>
                                        </p:cTn>
                                        <p:tgtEl>
                                          <p:spTgt spid="8">
                                            <p:txEl>
                                              <p:pRg st="0" end="0"/>
                                            </p:txEl>
                                          </p:spTgt>
                                        </p:tgtEl>
                                      </p:cBhvr>
                                      <p:to x="100000" y="100000"/>
                                    </p:animScale>
                                    <p:animScale>
                                      <p:cBhvr>
                                        <p:cTn id="123" dur="26">
                                          <p:stCondLst>
                                            <p:cond delay="1312"/>
                                          </p:stCondLst>
                                        </p:cTn>
                                        <p:tgtEl>
                                          <p:spTgt spid="8">
                                            <p:txEl>
                                              <p:pRg st="0" end="0"/>
                                            </p:txEl>
                                          </p:spTgt>
                                        </p:tgtEl>
                                      </p:cBhvr>
                                      <p:to x="100000" y="80000"/>
                                    </p:animScale>
                                    <p:animScale>
                                      <p:cBhvr>
                                        <p:cTn id="124" dur="166" decel="50000">
                                          <p:stCondLst>
                                            <p:cond delay="1338"/>
                                          </p:stCondLst>
                                        </p:cTn>
                                        <p:tgtEl>
                                          <p:spTgt spid="8">
                                            <p:txEl>
                                              <p:pRg st="0" end="0"/>
                                            </p:txEl>
                                          </p:spTgt>
                                        </p:tgtEl>
                                      </p:cBhvr>
                                      <p:to x="100000" y="100000"/>
                                    </p:animScale>
                                    <p:animScale>
                                      <p:cBhvr>
                                        <p:cTn id="125" dur="26">
                                          <p:stCondLst>
                                            <p:cond delay="1642"/>
                                          </p:stCondLst>
                                        </p:cTn>
                                        <p:tgtEl>
                                          <p:spTgt spid="8">
                                            <p:txEl>
                                              <p:pRg st="0" end="0"/>
                                            </p:txEl>
                                          </p:spTgt>
                                        </p:tgtEl>
                                      </p:cBhvr>
                                      <p:to x="100000" y="90000"/>
                                    </p:animScale>
                                    <p:animScale>
                                      <p:cBhvr>
                                        <p:cTn id="126" dur="166" decel="50000">
                                          <p:stCondLst>
                                            <p:cond delay="1668"/>
                                          </p:stCondLst>
                                        </p:cTn>
                                        <p:tgtEl>
                                          <p:spTgt spid="8">
                                            <p:txEl>
                                              <p:pRg st="0" end="0"/>
                                            </p:txEl>
                                          </p:spTgt>
                                        </p:tgtEl>
                                      </p:cBhvr>
                                      <p:to x="100000" y="100000"/>
                                    </p:animScale>
                                    <p:animScale>
                                      <p:cBhvr>
                                        <p:cTn id="127" dur="26">
                                          <p:stCondLst>
                                            <p:cond delay="1808"/>
                                          </p:stCondLst>
                                        </p:cTn>
                                        <p:tgtEl>
                                          <p:spTgt spid="8">
                                            <p:txEl>
                                              <p:pRg st="0" end="0"/>
                                            </p:txEl>
                                          </p:spTgt>
                                        </p:tgtEl>
                                      </p:cBhvr>
                                      <p:to x="100000" y="95000"/>
                                    </p:animScale>
                                    <p:animScale>
                                      <p:cBhvr>
                                        <p:cTn id="128" dur="166" decel="50000">
                                          <p:stCondLst>
                                            <p:cond delay="1834"/>
                                          </p:stCondLst>
                                        </p:cTn>
                                        <p:tgtEl>
                                          <p:spTgt spid="8">
                                            <p:txEl>
                                              <p:pRg st="0" end="0"/>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8">
                                            <p:txEl>
                                              <p:pRg st="1" end="1"/>
                                            </p:txEl>
                                          </p:spTgt>
                                        </p:tgtEl>
                                        <p:attrNameLst>
                                          <p:attrName>style.visibility</p:attrName>
                                        </p:attrNameLst>
                                      </p:cBhvr>
                                      <p:to>
                                        <p:strVal val="visible"/>
                                      </p:to>
                                    </p:set>
                                    <p:animEffect transition="in" filter="wipe(down)">
                                      <p:cBhvr>
                                        <p:cTn id="133" dur="580">
                                          <p:stCondLst>
                                            <p:cond delay="0"/>
                                          </p:stCondLst>
                                        </p:cTn>
                                        <p:tgtEl>
                                          <p:spTgt spid="8">
                                            <p:txEl>
                                              <p:pRg st="1" end="1"/>
                                            </p:txEl>
                                          </p:spTgt>
                                        </p:tgtEl>
                                      </p:cBhvr>
                                    </p:animEffect>
                                    <p:anim calcmode="lin" valueType="num">
                                      <p:cBhvr>
                                        <p:cTn id="134" dur="1822"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8">
                                            <p:txEl>
                                              <p:pRg st="1" end="1"/>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8">
                                            <p:txEl>
                                              <p:pRg st="1" end="1"/>
                                            </p:txEl>
                                          </p:spTgt>
                                        </p:tgtEl>
                                      </p:cBhvr>
                                      <p:to x="100000" y="60000"/>
                                    </p:animScale>
                                    <p:animScale>
                                      <p:cBhvr>
                                        <p:cTn id="140" dur="166" decel="50000">
                                          <p:stCondLst>
                                            <p:cond delay="676"/>
                                          </p:stCondLst>
                                        </p:cTn>
                                        <p:tgtEl>
                                          <p:spTgt spid="8">
                                            <p:txEl>
                                              <p:pRg st="1" end="1"/>
                                            </p:txEl>
                                          </p:spTgt>
                                        </p:tgtEl>
                                      </p:cBhvr>
                                      <p:to x="100000" y="100000"/>
                                    </p:animScale>
                                    <p:animScale>
                                      <p:cBhvr>
                                        <p:cTn id="141" dur="26">
                                          <p:stCondLst>
                                            <p:cond delay="1312"/>
                                          </p:stCondLst>
                                        </p:cTn>
                                        <p:tgtEl>
                                          <p:spTgt spid="8">
                                            <p:txEl>
                                              <p:pRg st="1" end="1"/>
                                            </p:txEl>
                                          </p:spTgt>
                                        </p:tgtEl>
                                      </p:cBhvr>
                                      <p:to x="100000" y="80000"/>
                                    </p:animScale>
                                    <p:animScale>
                                      <p:cBhvr>
                                        <p:cTn id="142" dur="166" decel="50000">
                                          <p:stCondLst>
                                            <p:cond delay="1338"/>
                                          </p:stCondLst>
                                        </p:cTn>
                                        <p:tgtEl>
                                          <p:spTgt spid="8">
                                            <p:txEl>
                                              <p:pRg st="1" end="1"/>
                                            </p:txEl>
                                          </p:spTgt>
                                        </p:tgtEl>
                                      </p:cBhvr>
                                      <p:to x="100000" y="100000"/>
                                    </p:animScale>
                                    <p:animScale>
                                      <p:cBhvr>
                                        <p:cTn id="143" dur="26">
                                          <p:stCondLst>
                                            <p:cond delay="1642"/>
                                          </p:stCondLst>
                                        </p:cTn>
                                        <p:tgtEl>
                                          <p:spTgt spid="8">
                                            <p:txEl>
                                              <p:pRg st="1" end="1"/>
                                            </p:txEl>
                                          </p:spTgt>
                                        </p:tgtEl>
                                      </p:cBhvr>
                                      <p:to x="100000" y="90000"/>
                                    </p:animScale>
                                    <p:animScale>
                                      <p:cBhvr>
                                        <p:cTn id="144" dur="166" decel="50000">
                                          <p:stCondLst>
                                            <p:cond delay="1668"/>
                                          </p:stCondLst>
                                        </p:cTn>
                                        <p:tgtEl>
                                          <p:spTgt spid="8">
                                            <p:txEl>
                                              <p:pRg st="1" end="1"/>
                                            </p:txEl>
                                          </p:spTgt>
                                        </p:tgtEl>
                                      </p:cBhvr>
                                      <p:to x="100000" y="100000"/>
                                    </p:animScale>
                                    <p:animScale>
                                      <p:cBhvr>
                                        <p:cTn id="145" dur="26">
                                          <p:stCondLst>
                                            <p:cond delay="1808"/>
                                          </p:stCondLst>
                                        </p:cTn>
                                        <p:tgtEl>
                                          <p:spTgt spid="8">
                                            <p:txEl>
                                              <p:pRg st="1" end="1"/>
                                            </p:txEl>
                                          </p:spTgt>
                                        </p:tgtEl>
                                      </p:cBhvr>
                                      <p:to x="100000" y="95000"/>
                                    </p:animScale>
                                    <p:animScale>
                                      <p:cBhvr>
                                        <p:cTn id="146" dur="166" decel="50000">
                                          <p:stCondLst>
                                            <p:cond delay="1834"/>
                                          </p:stCondLst>
                                        </p:cTn>
                                        <p:tgtEl>
                                          <p:spTgt spid="8">
                                            <p:txEl>
                                              <p:pRg st="1" end="1"/>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8">
                                            <p:txEl>
                                              <p:pRg st="2" end="2"/>
                                            </p:txEl>
                                          </p:spTgt>
                                        </p:tgtEl>
                                        <p:attrNameLst>
                                          <p:attrName>style.visibility</p:attrName>
                                        </p:attrNameLst>
                                      </p:cBhvr>
                                      <p:to>
                                        <p:strVal val="visible"/>
                                      </p:to>
                                    </p:set>
                                    <p:animEffect transition="in" filter="wipe(down)">
                                      <p:cBhvr>
                                        <p:cTn id="151" dur="580">
                                          <p:stCondLst>
                                            <p:cond delay="0"/>
                                          </p:stCondLst>
                                        </p:cTn>
                                        <p:tgtEl>
                                          <p:spTgt spid="8">
                                            <p:txEl>
                                              <p:pRg st="2" end="2"/>
                                            </p:txEl>
                                          </p:spTgt>
                                        </p:tgtEl>
                                      </p:cBhvr>
                                    </p:animEffect>
                                    <p:anim calcmode="lin" valueType="num">
                                      <p:cBhvr>
                                        <p:cTn id="152" dur="1822" tmFilter="0,0; 0.14,0.36; 0.43,0.73; 0.71,0.91; 1.0,1.0">
                                          <p:stCondLst>
                                            <p:cond delay="0"/>
                                          </p:stCondLst>
                                        </p:cTn>
                                        <p:tgtEl>
                                          <p:spTgt spid="8">
                                            <p:txEl>
                                              <p:pRg st="2" end="2"/>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8">
                                            <p:txEl>
                                              <p:pRg st="2" end="2"/>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8">
                                            <p:txEl>
                                              <p:pRg st="2" end="2"/>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8">
                                            <p:txEl>
                                              <p:pRg st="2" end="2"/>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8">
                                            <p:txEl>
                                              <p:pRg st="2" end="2"/>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8">
                                            <p:txEl>
                                              <p:pRg st="2" end="2"/>
                                            </p:txEl>
                                          </p:spTgt>
                                        </p:tgtEl>
                                      </p:cBhvr>
                                      <p:to x="100000" y="60000"/>
                                    </p:animScale>
                                    <p:animScale>
                                      <p:cBhvr>
                                        <p:cTn id="158" dur="166" decel="50000">
                                          <p:stCondLst>
                                            <p:cond delay="676"/>
                                          </p:stCondLst>
                                        </p:cTn>
                                        <p:tgtEl>
                                          <p:spTgt spid="8">
                                            <p:txEl>
                                              <p:pRg st="2" end="2"/>
                                            </p:txEl>
                                          </p:spTgt>
                                        </p:tgtEl>
                                      </p:cBhvr>
                                      <p:to x="100000" y="100000"/>
                                    </p:animScale>
                                    <p:animScale>
                                      <p:cBhvr>
                                        <p:cTn id="159" dur="26">
                                          <p:stCondLst>
                                            <p:cond delay="1312"/>
                                          </p:stCondLst>
                                        </p:cTn>
                                        <p:tgtEl>
                                          <p:spTgt spid="8">
                                            <p:txEl>
                                              <p:pRg st="2" end="2"/>
                                            </p:txEl>
                                          </p:spTgt>
                                        </p:tgtEl>
                                      </p:cBhvr>
                                      <p:to x="100000" y="80000"/>
                                    </p:animScale>
                                    <p:animScale>
                                      <p:cBhvr>
                                        <p:cTn id="160" dur="166" decel="50000">
                                          <p:stCondLst>
                                            <p:cond delay="1338"/>
                                          </p:stCondLst>
                                        </p:cTn>
                                        <p:tgtEl>
                                          <p:spTgt spid="8">
                                            <p:txEl>
                                              <p:pRg st="2" end="2"/>
                                            </p:txEl>
                                          </p:spTgt>
                                        </p:tgtEl>
                                      </p:cBhvr>
                                      <p:to x="100000" y="100000"/>
                                    </p:animScale>
                                    <p:animScale>
                                      <p:cBhvr>
                                        <p:cTn id="161" dur="26">
                                          <p:stCondLst>
                                            <p:cond delay="1642"/>
                                          </p:stCondLst>
                                        </p:cTn>
                                        <p:tgtEl>
                                          <p:spTgt spid="8">
                                            <p:txEl>
                                              <p:pRg st="2" end="2"/>
                                            </p:txEl>
                                          </p:spTgt>
                                        </p:tgtEl>
                                      </p:cBhvr>
                                      <p:to x="100000" y="90000"/>
                                    </p:animScale>
                                    <p:animScale>
                                      <p:cBhvr>
                                        <p:cTn id="162" dur="166" decel="50000">
                                          <p:stCondLst>
                                            <p:cond delay="1668"/>
                                          </p:stCondLst>
                                        </p:cTn>
                                        <p:tgtEl>
                                          <p:spTgt spid="8">
                                            <p:txEl>
                                              <p:pRg st="2" end="2"/>
                                            </p:txEl>
                                          </p:spTgt>
                                        </p:tgtEl>
                                      </p:cBhvr>
                                      <p:to x="100000" y="100000"/>
                                    </p:animScale>
                                    <p:animScale>
                                      <p:cBhvr>
                                        <p:cTn id="163" dur="26">
                                          <p:stCondLst>
                                            <p:cond delay="1808"/>
                                          </p:stCondLst>
                                        </p:cTn>
                                        <p:tgtEl>
                                          <p:spTgt spid="8">
                                            <p:txEl>
                                              <p:pRg st="2" end="2"/>
                                            </p:txEl>
                                          </p:spTgt>
                                        </p:tgtEl>
                                      </p:cBhvr>
                                      <p:to x="100000" y="95000"/>
                                    </p:animScale>
                                    <p:animScale>
                                      <p:cBhvr>
                                        <p:cTn id="164" dur="166" decel="50000">
                                          <p:stCondLst>
                                            <p:cond delay="1834"/>
                                          </p:stCondLst>
                                        </p:cTn>
                                        <p:tgtEl>
                                          <p:spTgt spid="8">
                                            <p:txEl>
                                              <p:pRg st="2" end="2"/>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8">
                                            <p:txEl>
                                              <p:pRg st="3" end="3"/>
                                            </p:txEl>
                                          </p:spTgt>
                                        </p:tgtEl>
                                        <p:attrNameLst>
                                          <p:attrName>style.visibility</p:attrName>
                                        </p:attrNameLst>
                                      </p:cBhvr>
                                      <p:to>
                                        <p:strVal val="visible"/>
                                      </p:to>
                                    </p:set>
                                    <p:animEffect transition="in" filter="wipe(down)">
                                      <p:cBhvr>
                                        <p:cTn id="169" dur="580">
                                          <p:stCondLst>
                                            <p:cond delay="0"/>
                                          </p:stCondLst>
                                        </p:cTn>
                                        <p:tgtEl>
                                          <p:spTgt spid="8">
                                            <p:txEl>
                                              <p:pRg st="3" end="3"/>
                                            </p:txEl>
                                          </p:spTgt>
                                        </p:tgtEl>
                                      </p:cBhvr>
                                    </p:animEffect>
                                    <p:anim calcmode="lin" valueType="num">
                                      <p:cBhvr>
                                        <p:cTn id="170" dur="1822" tmFilter="0,0; 0.14,0.36; 0.43,0.73; 0.71,0.91; 1.0,1.0">
                                          <p:stCondLst>
                                            <p:cond delay="0"/>
                                          </p:stCondLst>
                                        </p:cTn>
                                        <p:tgtEl>
                                          <p:spTgt spid="8">
                                            <p:txEl>
                                              <p:pRg st="3" end="3"/>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8">
                                            <p:txEl>
                                              <p:pRg st="3" end="3"/>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8">
                                            <p:txEl>
                                              <p:pRg st="3" end="3"/>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8">
                                            <p:txEl>
                                              <p:pRg st="3" end="3"/>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8">
                                            <p:txEl>
                                              <p:pRg st="3" end="3"/>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8">
                                            <p:txEl>
                                              <p:pRg st="3" end="3"/>
                                            </p:txEl>
                                          </p:spTgt>
                                        </p:tgtEl>
                                      </p:cBhvr>
                                      <p:to x="100000" y="60000"/>
                                    </p:animScale>
                                    <p:animScale>
                                      <p:cBhvr>
                                        <p:cTn id="176" dur="166" decel="50000">
                                          <p:stCondLst>
                                            <p:cond delay="676"/>
                                          </p:stCondLst>
                                        </p:cTn>
                                        <p:tgtEl>
                                          <p:spTgt spid="8">
                                            <p:txEl>
                                              <p:pRg st="3" end="3"/>
                                            </p:txEl>
                                          </p:spTgt>
                                        </p:tgtEl>
                                      </p:cBhvr>
                                      <p:to x="100000" y="100000"/>
                                    </p:animScale>
                                    <p:animScale>
                                      <p:cBhvr>
                                        <p:cTn id="177" dur="26">
                                          <p:stCondLst>
                                            <p:cond delay="1312"/>
                                          </p:stCondLst>
                                        </p:cTn>
                                        <p:tgtEl>
                                          <p:spTgt spid="8">
                                            <p:txEl>
                                              <p:pRg st="3" end="3"/>
                                            </p:txEl>
                                          </p:spTgt>
                                        </p:tgtEl>
                                      </p:cBhvr>
                                      <p:to x="100000" y="80000"/>
                                    </p:animScale>
                                    <p:animScale>
                                      <p:cBhvr>
                                        <p:cTn id="178" dur="166" decel="50000">
                                          <p:stCondLst>
                                            <p:cond delay="1338"/>
                                          </p:stCondLst>
                                        </p:cTn>
                                        <p:tgtEl>
                                          <p:spTgt spid="8">
                                            <p:txEl>
                                              <p:pRg st="3" end="3"/>
                                            </p:txEl>
                                          </p:spTgt>
                                        </p:tgtEl>
                                      </p:cBhvr>
                                      <p:to x="100000" y="100000"/>
                                    </p:animScale>
                                    <p:animScale>
                                      <p:cBhvr>
                                        <p:cTn id="179" dur="26">
                                          <p:stCondLst>
                                            <p:cond delay="1642"/>
                                          </p:stCondLst>
                                        </p:cTn>
                                        <p:tgtEl>
                                          <p:spTgt spid="8">
                                            <p:txEl>
                                              <p:pRg st="3" end="3"/>
                                            </p:txEl>
                                          </p:spTgt>
                                        </p:tgtEl>
                                      </p:cBhvr>
                                      <p:to x="100000" y="90000"/>
                                    </p:animScale>
                                    <p:animScale>
                                      <p:cBhvr>
                                        <p:cTn id="180" dur="166" decel="50000">
                                          <p:stCondLst>
                                            <p:cond delay="1668"/>
                                          </p:stCondLst>
                                        </p:cTn>
                                        <p:tgtEl>
                                          <p:spTgt spid="8">
                                            <p:txEl>
                                              <p:pRg st="3" end="3"/>
                                            </p:txEl>
                                          </p:spTgt>
                                        </p:tgtEl>
                                      </p:cBhvr>
                                      <p:to x="100000" y="100000"/>
                                    </p:animScale>
                                    <p:animScale>
                                      <p:cBhvr>
                                        <p:cTn id="181" dur="26">
                                          <p:stCondLst>
                                            <p:cond delay="1808"/>
                                          </p:stCondLst>
                                        </p:cTn>
                                        <p:tgtEl>
                                          <p:spTgt spid="8">
                                            <p:txEl>
                                              <p:pRg st="3" end="3"/>
                                            </p:txEl>
                                          </p:spTgt>
                                        </p:tgtEl>
                                      </p:cBhvr>
                                      <p:to x="100000" y="95000"/>
                                    </p:animScale>
                                    <p:animScale>
                                      <p:cBhvr>
                                        <p:cTn id="182" dur="166" decel="50000">
                                          <p:stCondLst>
                                            <p:cond delay="1834"/>
                                          </p:stCondLst>
                                        </p:cTn>
                                        <p:tgtEl>
                                          <p:spTgt spid="8">
                                            <p:txEl>
                                              <p:pRg st="3" end="3"/>
                                            </p:txEl>
                                          </p:spTgt>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grpId="0" nodeType="clickEffect">
                                  <p:stCondLst>
                                    <p:cond delay="0"/>
                                  </p:stCondLst>
                                  <p:childTnLst>
                                    <p:set>
                                      <p:cBhvr>
                                        <p:cTn id="186" dur="1" fill="hold">
                                          <p:stCondLst>
                                            <p:cond delay="0"/>
                                          </p:stCondLst>
                                        </p:cTn>
                                        <p:tgtEl>
                                          <p:spTgt spid="8">
                                            <p:txEl>
                                              <p:pRg st="4" end="4"/>
                                            </p:txEl>
                                          </p:spTgt>
                                        </p:tgtEl>
                                        <p:attrNameLst>
                                          <p:attrName>style.visibility</p:attrName>
                                        </p:attrNameLst>
                                      </p:cBhvr>
                                      <p:to>
                                        <p:strVal val="visible"/>
                                      </p:to>
                                    </p:set>
                                    <p:animEffect transition="in" filter="wipe(down)">
                                      <p:cBhvr>
                                        <p:cTn id="187" dur="580">
                                          <p:stCondLst>
                                            <p:cond delay="0"/>
                                          </p:stCondLst>
                                        </p:cTn>
                                        <p:tgtEl>
                                          <p:spTgt spid="8">
                                            <p:txEl>
                                              <p:pRg st="4" end="4"/>
                                            </p:txEl>
                                          </p:spTgt>
                                        </p:tgtEl>
                                      </p:cBhvr>
                                    </p:animEffect>
                                    <p:anim calcmode="lin" valueType="num">
                                      <p:cBhvr>
                                        <p:cTn id="188" dur="1822" tmFilter="0,0; 0.14,0.36; 0.43,0.73; 0.71,0.91; 1.0,1.0">
                                          <p:stCondLst>
                                            <p:cond delay="0"/>
                                          </p:stCondLst>
                                        </p:cTn>
                                        <p:tgtEl>
                                          <p:spTgt spid="8">
                                            <p:txEl>
                                              <p:pRg st="4" end="4"/>
                                            </p:txEl>
                                          </p:spTgt>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8">
                                            <p:txEl>
                                              <p:pRg st="4" end="4"/>
                                            </p:txEl>
                                          </p:spTgt>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8">
                                            <p:txEl>
                                              <p:pRg st="4" end="4"/>
                                            </p:txEl>
                                          </p:spTgt>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8">
                                            <p:txEl>
                                              <p:pRg st="4" end="4"/>
                                            </p:txEl>
                                          </p:spTgt>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8">
                                            <p:txEl>
                                              <p:pRg st="4" end="4"/>
                                            </p:txEl>
                                          </p:spTgt>
                                        </p:tgtEl>
                                        <p:attrNameLst>
                                          <p:attrName>ppt_y</p:attrName>
                                        </p:attrNameLst>
                                      </p:cBhvr>
                                      <p:tavLst>
                                        <p:tav tm="0" fmla="#ppt_y-sin(pi*$)/81">
                                          <p:val>
                                            <p:fltVal val="0"/>
                                          </p:val>
                                        </p:tav>
                                        <p:tav tm="100000">
                                          <p:val>
                                            <p:fltVal val="1"/>
                                          </p:val>
                                        </p:tav>
                                      </p:tavLst>
                                    </p:anim>
                                    <p:animScale>
                                      <p:cBhvr>
                                        <p:cTn id="193" dur="26">
                                          <p:stCondLst>
                                            <p:cond delay="650"/>
                                          </p:stCondLst>
                                        </p:cTn>
                                        <p:tgtEl>
                                          <p:spTgt spid="8">
                                            <p:txEl>
                                              <p:pRg st="4" end="4"/>
                                            </p:txEl>
                                          </p:spTgt>
                                        </p:tgtEl>
                                      </p:cBhvr>
                                      <p:to x="100000" y="60000"/>
                                    </p:animScale>
                                    <p:animScale>
                                      <p:cBhvr>
                                        <p:cTn id="194" dur="166" decel="50000">
                                          <p:stCondLst>
                                            <p:cond delay="676"/>
                                          </p:stCondLst>
                                        </p:cTn>
                                        <p:tgtEl>
                                          <p:spTgt spid="8">
                                            <p:txEl>
                                              <p:pRg st="4" end="4"/>
                                            </p:txEl>
                                          </p:spTgt>
                                        </p:tgtEl>
                                      </p:cBhvr>
                                      <p:to x="100000" y="100000"/>
                                    </p:animScale>
                                    <p:animScale>
                                      <p:cBhvr>
                                        <p:cTn id="195" dur="26">
                                          <p:stCondLst>
                                            <p:cond delay="1312"/>
                                          </p:stCondLst>
                                        </p:cTn>
                                        <p:tgtEl>
                                          <p:spTgt spid="8">
                                            <p:txEl>
                                              <p:pRg st="4" end="4"/>
                                            </p:txEl>
                                          </p:spTgt>
                                        </p:tgtEl>
                                      </p:cBhvr>
                                      <p:to x="100000" y="80000"/>
                                    </p:animScale>
                                    <p:animScale>
                                      <p:cBhvr>
                                        <p:cTn id="196" dur="166" decel="50000">
                                          <p:stCondLst>
                                            <p:cond delay="1338"/>
                                          </p:stCondLst>
                                        </p:cTn>
                                        <p:tgtEl>
                                          <p:spTgt spid="8">
                                            <p:txEl>
                                              <p:pRg st="4" end="4"/>
                                            </p:txEl>
                                          </p:spTgt>
                                        </p:tgtEl>
                                      </p:cBhvr>
                                      <p:to x="100000" y="100000"/>
                                    </p:animScale>
                                    <p:animScale>
                                      <p:cBhvr>
                                        <p:cTn id="197" dur="26">
                                          <p:stCondLst>
                                            <p:cond delay="1642"/>
                                          </p:stCondLst>
                                        </p:cTn>
                                        <p:tgtEl>
                                          <p:spTgt spid="8">
                                            <p:txEl>
                                              <p:pRg st="4" end="4"/>
                                            </p:txEl>
                                          </p:spTgt>
                                        </p:tgtEl>
                                      </p:cBhvr>
                                      <p:to x="100000" y="90000"/>
                                    </p:animScale>
                                    <p:animScale>
                                      <p:cBhvr>
                                        <p:cTn id="198" dur="166" decel="50000">
                                          <p:stCondLst>
                                            <p:cond delay="1668"/>
                                          </p:stCondLst>
                                        </p:cTn>
                                        <p:tgtEl>
                                          <p:spTgt spid="8">
                                            <p:txEl>
                                              <p:pRg st="4" end="4"/>
                                            </p:txEl>
                                          </p:spTgt>
                                        </p:tgtEl>
                                      </p:cBhvr>
                                      <p:to x="100000" y="100000"/>
                                    </p:animScale>
                                    <p:animScale>
                                      <p:cBhvr>
                                        <p:cTn id="199" dur="26">
                                          <p:stCondLst>
                                            <p:cond delay="1808"/>
                                          </p:stCondLst>
                                        </p:cTn>
                                        <p:tgtEl>
                                          <p:spTgt spid="8">
                                            <p:txEl>
                                              <p:pRg st="4" end="4"/>
                                            </p:txEl>
                                          </p:spTgt>
                                        </p:tgtEl>
                                      </p:cBhvr>
                                      <p:to x="100000" y="95000"/>
                                    </p:animScale>
                                    <p:animScale>
                                      <p:cBhvr>
                                        <p:cTn id="200" dur="166" decel="50000">
                                          <p:stCondLst>
                                            <p:cond delay="1834"/>
                                          </p:stCondLst>
                                        </p:cTn>
                                        <p:tgtEl>
                                          <p:spTgt spid="8">
                                            <p:txEl>
                                              <p:pRg st="4" end="4"/>
                                            </p:txEl>
                                          </p:spTgt>
                                        </p:tgtEl>
                                      </p:cBhvr>
                                      <p:to x="100000" y="100000"/>
                                    </p:animScale>
                                  </p:childTnLst>
                                </p:cTn>
                              </p:par>
                            </p:childTnLst>
                          </p:cTn>
                        </p:par>
                      </p:childTnLst>
                    </p:cTn>
                  </p:par>
                  <p:par>
                    <p:cTn id="201" fill="hold">
                      <p:stCondLst>
                        <p:cond delay="indefinite"/>
                      </p:stCondLst>
                      <p:childTnLst>
                        <p:par>
                          <p:cTn id="202" fill="hold">
                            <p:stCondLst>
                              <p:cond delay="0"/>
                            </p:stCondLst>
                            <p:childTnLst>
                              <p:par>
                                <p:cTn id="203" presetID="26" presetClass="entr" presetSubtype="0" fill="hold" grpId="0" nodeType="clickEffect">
                                  <p:stCondLst>
                                    <p:cond delay="0"/>
                                  </p:stCondLst>
                                  <p:childTnLst>
                                    <p:set>
                                      <p:cBhvr>
                                        <p:cTn id="204" dur="1" fill="hold">
                                          <p:stCondLst>
                                            <p:cond delay="0"/>
                                          </p:stCondLst>
                                        </p:cTn>
                                        <p:tgtEl>
                                          <p:spTgt spid="8">
                                            <p:txEl>
                                              <p:pRg st="6" end="6"/>
                                            </p:txEl>
                                          </p:spTgt>
                                        </p:tgtEl>
                                        <p:attrNameLst>
                                          <p:attrName>style.visibility</p:attrName>
                                        </p:attrNameLst>
                                      </p:cBhvr>
                                      <p:to>
                                        <p:strVal val="visible"/>
                                      </p:to>
                                    </p:set>
                                    <p:animEffect transition="in" filter="wipe(down)">
                                      <p:cBhvr>
                                        <p:cTn id="205" dur="580">
                                          <p:stCondLst>
                                            <p:cond delay="0"/>
                                          </p:stCondLst>
                                        </p:cTn>
                                        <p:tgtEl>
                                          <p:spTgt spid="8">
                                            <p:txEl>
                                              <p:pRg st="6" end="6"/>
                                            </p:txEl>
                                          </p:spTgt>
                                        </p:tgtEl>
                                      </p:cBhvr>
                                    </p:animEffect>
                                    <p:anim calcmode="lin" valueType="num">
                                      <p:cBhvr>
                                        <p:cTn id="206" dur="1822" tmFilter="0,0; 0.14,0.36; 0.43,0.73; 0.71,0.91; 1.0,1.0">
                                          <p:stCondLst>
                                            <p:cond delay="0"/>
                                          </p:stCondLst>
                                        </p:cTn>
                                        <p:tgtEl>
                                          <p:spTgt spid="8">
                                            <p:txEl>
                                              <p:pRg st="6" end="6"/>
                                            </p:txEl>
                                          </p:spTgt>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8">
                                            <p:txEl>
                                              <p:pRg st="6" end="6"/>
                                            </p:txEl>
                                          </p:spTgt>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8">
                                            <p:txEl>
                                              <p:pRg st="6" end="6"/>
                                            </p:txEl>
                                          </p:spTgt>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8">
                                            <p:txEl>
                                              <p:pRg st="6" end="6"/>
                                            </p:txEl>
                                          </p:spTgt>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8">
                                            <p:txEl>
                                              <p:pRg st="6" end="6"/>
                                            </p:txEl>
                                          </p:spTgt>
                                        </p:tgtEl>
                                        <p:attrNameLst>
                                          <p:attrName>ppt_y</p:attrName>
                                        </p:attrNameLst>
                                      </p:cBhvr>
                                      <p:tavLst>
                                        <p:tav tm="0" fmla="#ppt_y-sin(pi*$)/81">
                                          <p:val>
                                            <p:fltVal val="0"/>
                                          </p:val>
                                        </p:tav>
                                        <p:tav tm="100000">
                                          <p:val>
                                            <p:fltVal val="1"/>
                                          </p:val>
                                        </p:tav>
                                      </p:tavLst>
                                    </p:anim>
                                    <p:animScale>
                                      <p:cBhvr>
                                        <p:cTn id="211" dur="26">
                                          <p:stCondLst>
                                            <p:cond delay="650"/>
                                          </p:stCondLst>
                                        </p:cTn>
                                        <p:tgtEl>
                                          <p:spTgt spid="8">
                                            <p:txEl>
                                              <p:pRg st="6" end="6"/>
                                            </p:txEl>
                                          </p:spTgt>
                                        </p:tgtEl>
                                      </p:cBhvr>
                                      <p:to x="100000" y="60000"/>
                                    </p:animScale>
                                    <p:animScale>
                                      <p:cBhvr>
                                        <p:cTn id="212" dur="166" decel="50000">
                                          <p:stCondLst>
                                            <p:cond delay="676"/>
                                          </p:stCondLst>
                                        </p:cTn>
                                        <p:tgtEl>
                                          <p:spTgt spid="8">
                                            <p:txEl>
                                              <p:pRg st="6" end="6"/>
                                            </p:txEl>
                                          </p:spTgt>
                                        </p:tgtEl>
                                      </p:cBhvr>
                                      <p:to x="100000" y="100000"/>
                                    </p:animScale>
                                    <p:animScale>
                                      <p:cBhvr>
                                        <p:cTn id="213" dur="26">
                                          <p:stCondLst>
                                            <p:cond delay="1312"/>
                                          </p:stCondLst>
                                        </p:cTn>
                                        <p:tgtEl>
                                          <p:spTgt spid="8">
                                            <p:txEl>
                                              <p:pRg st="6" end="6"/>
                                            </p:txEl>
                                          </p:spTgt>
                                        </p:tgtEl>
                                      </p:cBhvr>
                                      <p:to x="100000" y="80000"/>
                                    </p:animScale>
                                    <p:animScale>
                                      <p:cBhvr>
                                        <p:cTn id="214" dur="166" decel="50000">
                                          <p:stCondLst>
                                            <p:cond delay="1338"/>
                                          </p:stCondLst>
                                        </p:cTn>
                                        <p:tgtEl>
                                          <p:spTgt spid="8">
                                            <p:txEl>
                                              <p:pRg st="6" end="6"/>
                                            </p:txEl>
                                          </p:spTgt>
                                        </p:tgtEl>
                                      </p:cBhvr>
                                      <p:to x="100000" y="100000"/>
                                    </p:animScale>
                                    <p:animScale>
                                      <p:cBhvr>
                                        <p:cTn id="215" dur="26">
                                          <p:stCondLst>
                                            <p:cond delay="1642"/>
                                          </p:stCondLst>
                                        </p:cTn>
                                        <p:tgtEl>
                                          <p:spTgt spid="8">
                                            <p:txEl>
                                              <p:pRg st="6" end="6"/>
                                            </p:txEl>
                                          </p:spTgt>
                                        </p:tgtEl>
                                      </p:cBhvr>
                                      <p:to x="100000" y="90000"/>
                                    </p:animScale>
                                    <p:animScale>
                                      <p:cBhvr>
                                        <p:cTn id="216" dur="166" decel="50000">
                                          <p:stCondLst>
                                            <p:cond delay="1668"/>
                                          </p:stCondLst>
                                        </p:cTn>
                                        <p:tgtEl>
                                          <p:spTgt spid="8">
                                            <p:txEl>
                                              <p:pRg st="6" end="6"/>
                                            </p:txEl>
                                          </p:spTgt>
                                        </p:tgtEl>
                                      </p:cBhvr>
                                      <p:to x="100000" y="100000"/>
                                    </p:animScale>
                                    <p:animScale>
                                      <p:cBhvr>
                                        <p:cTn id="217" dur="26">
                                          <p:stCondLst>
                                            <p:cond delay="1808"/>
                                          </p:stCondLst>
                                        </p:cTn>
                                        <p:tgtEl>
                                          <p:spTgt spid="8">
                                            <p:txEl>
                                              <p:pRg st="6" end="6"/>
                                            </p:txEl>
                                          </p:spTgt>
                                        </p:tgtEl>
                                      </p:cBhvr>
                                      <p:to x="100000" y="95000"/>
                                    </p:animScale>
                                    <p:animScale>
                                      <p:cBhvr>
                                        <p:cTn id="218" dur="166" decel="50000">
                                          <p:stCondLst>
                                            <p:cond delay="1834"/>
                                          </p:stCondLst>
                                        </p:cTn>
                                        <p:tgtEl>
                                          <p:spTgt spid="8">
                                            <p:txEl>
                                              <p:pRg st="6" end="6"/>
                                            </p:txEl>
                                          </p:spTgt>
                                        </p:tgtEl>
                                      </p:cBhvr>
                                      <p:to x="100000" y="100000"/>
                                    </p:animScale>
                                  </p:childTnLst>
                                </p:cTn>
                              </p:par>
                            </p:childTnLst>
                          </p:cTn>
                        </p:par>
                      </p:childTnLst>
                    </p:cTn>
                  </p:par>
                  <p:par>
                    <p:cTn id="219" fill="hold">
                      <p:stCondLst>
                        <p:cond delay="indefinite"/>
                      </p:stCondLst>
                      <p:childTnLst>
                        <p:par>
                          <p:cTn id="220" fill="hold">
                            <p:stCondLst>
                              <p:cond delay="0"/>
                            </p:stCondLst>
                            <p:childTnLst>
                              <p:par>
                                <p:cTn id="221" presetID="26" presetClass="entr" presetSubtype="0" fill="hold" grpId="0" nodeType="clickEffect">
                                  <p:stCondLst>
                                    <p:cond delay="0"/>
                                  </p:stCondLst>
                                  <p:childTnLst>
                                    <p:set>
                                      <p:cBhvr>
                                        <p:cTn id="222" dur="1" fill="hold">
                                          <p:stCondLst>
                                            <p:cond delay="0"/>
                                          </p:stCondLst>
                                        </p:cTn>
                                        <p:tgtEl>
                                          <p:spTgt spid="9">
                                            <p:bg/>
                                          </p:spTgt>
                                        </p:tgtEl>
                                        <p:attrNameLst>
                                          <p:attrName>style.visibility</p:attrName>
                                        </p:attrNameLst>
                                      </p:cBhvr>
                                      <p:to>
                                        <p:strVal val="visible"/>
                                      </p:to>
                                    </p:set>
                                    <p:animEffect transition="in" filter="wipe(down)">
                                      <p:cBhvr>
                                        <p:cTn id="223" dur="580">
                                          <p:stCondLst>
                                            <p:cond delay="0"/>
                                          </p:stCondLst>
                                        </p:cTn>
                                        <p:tgtEl>
                                          <p:spTgt spid="9">
                                            <p:bg/>
                                          </p:spTgt>
                                        </p:tgtEl>
                                      </p:cBhvr>
                                    </p:animEffect>
                                    <p:anim calcmode="lin" valueType="num">
                                      <p:cBhvr>
                                        <p:cTn id="224" dur="1822" tmFilter="0,0; 0.14,0.36; 0.43,0.73; 0.71,0.91; 1.0,1.0">
                                          <p:stCondLst>
                                            <p:cond delay="0"/>
                                          </p:stCondLst>
                                        </p:cTn>
                                        <p:tgtEl>
                                          <p:spTgt spid="9">
                                            <p:bg/>
                                          </p:spTgt>
                                        </p:tgtEl>
                                        <p:attrNameLst>
                                          <p:attrName>ppt_x</p:attrName>
                                        </p:attrNameLst>
                                      </p:cBhvr>
                                      <p:tavLst>
                                        <p:tav tm="0">
                                          <p:val>
                                            <p:strVal val="#ppt_x-0.25"/>
                                          </p:val>
                                        </p:tav>
                                        <p:tav tm="100000">
                                          <p:val>
                                            <p:strVal val="#ppt_x"/>
                                          </p:val>
                                        </p:tav>
                                      </p:tavLst>
                                    </p:anim>
                                    <p:anim calcmode="lin" valueType="num">
                                      <p:cBhvr>
                                        <p:cTn id="225" dur="664" tmFilter="0.0,0.0; 0.25,0.07; 0.50,0.2; 0.75,0.467; 1.0,1.0">
                                          <p:stCondLst>
                                            <p:cond delay="0"/>
                                          </p:stCondLst>
                                        </p:cTn>
                                        <p:tgtEl>
                                          <p:spTgt spid="9">
                                            <p:bg/>
                                          </p:spTgt>
                                        </p:tgtEl>
                                        <p:attrNameLst>
                                          <p:attrName>ppt_y</p:attrName>
                                        </p:attrNameLst>
                                      </p:cBhvr>
                                      <p:tavLst>
                                        <p:tav tm="0" fmla="#ppt_y-sin(pi*$)/3">
                                          <p:val>
                                            <p:fltVal val="0.5"/>
                                          </p:val>
                                        </p:tav>
                                        <p:tav tm="100000">
                                          <p:val>
                                            <p:fltVal val="1"/>
                                          </p:val>
                                        </p:tav>
                                      </p:tavLst>
                                    </p:anim>
                                    <p:anim calcmode="lin" valueType="num">
                                      <p:cBhvr>
                                        <p:cTn id="226" dur="664" tmFilter="0, 0; 0.125,0.2665; 0.25,0.4; 0.375,0.465; 0.5,0.5;  0.625,0.535; 0.75,0.6; 0.875,0.7335; 1,1">
                                          <p:stCondLst>
                                            <p:cond delay="664"/>
                                          </p:stCondLst>
                                        </p:cTn>
                                        <p:tgtEl>
                                          <p:spTgt spid="9">
                                            <p:bg/>
                                          </p:spTgt>
                                        </p:tgtEl>
                                        <p:attrNameLst>
                                          <p:attrName>ppt_y</p:attrName>
                                        </p:attrNameLst>
                                      </p:cBhvr>
                                      <p:tavLst>
                                        <p:tav tm="0" fmla="#ppt_y-sin(pi*$)/9">
                                          <p:val>
                                            <p:fltVal val="0"/>
                                          </p:val>
                                        </p:tav>
                                        <p:tav tm="100000">
                                          <p:val>
                                            <p:fltVal val="1"/>
                                          </p:val>
                                        </p:tav>
                                      </p:tavLst>
                                    </p:anim>
                                    <p:anim calcmode="lin" valueType="num">
                                      <p:cBhvr>
                                        <p:cTn id="227" dur="332" tmFilter="0, 0; 0.125,0.2665; 0.25,0.4; 0.375,0.465; 0.5,0.5;  0.625,0.535; 0.75,0.6; 0.875,0.7335; 1,1">
                                          <p:stCondLst>
                                            <p:cond delay="1324"/>
                                          </p:stCondLst>
                                        </p:cTn>
                                        <p:tgtEl>
                                          <p:spTgt spid="9">
                                            <p:bg/>
                                          </p:spTgt>
                                        </p:tgtEl>
                                        <p:attrNameLst>
                                          <p:attrName>ppt_y</p:attrName>
                                        </p:attrNameLst>
                                      </p:cBhvr>
                                      <p:tavLst>
                                        <p:tav tm="0" fmla="#ppt_y-sin(pi*$)/27">
                                          <p:val>
                                            <p:fltVal val="0"/>
                                          </p:val>
                                        </p:tav>
                                        <p:tav tm="100000">
                                          <p:val>
                                            <p:fltVal val="1"/>
                                          </p:val>
                                        </p:tav>
                                      </p:tavLst>
                                    </p:anim>
                                    <p:anim calcmode="lin" valueType="num">
                                      <p:cBhvr>
                                        <p:cTn id="228" dur="164" tmFilter="0, 0; 0.125,0.2665; 0.25,0.4; 0.375,0.465; 0.5,0.5;  0.625,0.535; 0.75,0.6; 0.875,0.7335; 1,1">
                                          <p:stCondLst>
                                            <p:cond delay="1656"/>
                                          </p:stCondLst>
                                        </p:cTn>
                                        <p:tgtEl>
                                          <p:spTgt spid="9">
                                            <p:bg/>
                                          </p:spTgt>
                                        </p:tgtEl>
                                        <p:attrNameLst>
                                          <p:attrName>ppt_y</p:attrName>
                                        </p:attrNameLst>
                                      </p:cBhvr>
                                      <p:tavLst>
                                        <p:tav tm="0" fmla="#ppt_y-sin(pi*$)/81">
                                          <p:val>
                                            <p:fltVal val="0"/>
                                          </p:val>
                                        </p:tav>
                                        <p:tav tm="100000">
                                          <p:val>
                                            <p:fltVal val="1"/>
                                          </p:val>
                                        </p:tav>
                                      </p:tavLst>
                                    </p:anim>
                                    <p:animScale>
                                      <p:cBhvr>
                                        <p:cTn id="229" dur="26">
                                          <p:stCondLst>
                                            <p:cond delay="650"/>
                                          </p:stCondLst>
                                        </p:cTn>
                                        <p:tgtEl>
                                          <p:spTgt spid="9">
                                            <p:bg/>
                                          </p:spTgt>
                                        </p:tgtEl>
                                      </p:cBhvr>
                                      <p:to x="100000" y="60000"/>
                                    </p:animScale>
                                    <p:animScale>
                                      <p:cBhvr>
                                        <p:cTn id="230" dur="166" decel="50000">
                                          <p:stCondLst>
                                            <p:cond delay="676"/>
                                          </p:stCondLst>
                                        </p:cTn>
                                        <p:tgtEl>
                                          <p:spTgt spid="9">
                                            <p:bg/>
                                          </p:spTgt>
                                        </p:tgtEl>
                                      </p:cBhvr>
                                      <p:to x="100000" y="100000"/>
                                    </p:animScale>
                                    <p:animScale>
                                      <p:cBhvr>
                                        <p:cTn id="231" dur="26">
                                          <p:stCondLst>
                                            <p:cond delay="1312"/>
                                          </p:stCondLst>
                                        </p:cTn>
                                        <p:tgtEl>
                                          <p:spTgt spid="9">
                                            <p:bg/>
                                          </p:spTgt>
                                        </p:tgtEl>
                                      </p:cBhvr>
                                      <p:to x="100000" y="80000"/>
                                    </p:animScale>
                                    <p:animScale>
                                      <p:cBhvr>
                                        <p:cTn id="232" dur="166" decel="50000">
                                          <p:stCondLst>
                                            <p:cond delay="1338"/>
                                          </p:stCondLst>
                                        </p:cTn>
                                        <p:tgtEl>
                                          <p:spTgt spid="9">
                                            <p:bg/>
                                          </p:spTgt>
                                        </p:tgtEl>
                                      </p:cBhvr>
                                      <p:to x="100000" y="100000"/>
                                    </p:animScale>
                                    <p:animScale>
                                      <p:cBhvr>
                                        <p:cTn id="233" dur="26">
                                          <p:stCondLst>
                                            <p:cond delay="1642"/>
                                          </p:stCondLst>
                                        </p:cTn>
                                        <p:tgtEl>
                                          <p:spTgt spid="9">
                                            <p:bg/>
                                          </p:spTgt>
                                        </p:tgtEl>
                                      </p:cBhvr>
                                      <p:to x="100000" y="90000"/>
                                    </p:animScale>
                                    <p:animScale>
                                      <p:cBhvr>
                                        <p:cTn id="234" dur="166" decel="50000">
                                          <p:stCondLst>
                                            <p:cond delay="1668"/>
                                          </p:stCondLst>
                                        </p:cTn>
                                        <p:tgtEl>
                                          <p:spTgt spid="9">
                                            <p:bg/>
                                          </p:spTgt>
                                        </p:tgtEl>
                                      </p:cBhvr>
                                      <p:to x="100000" y="100000"/>
                                    </p:animScale>
                                    <p:animScale>
                                      <p:cBhvr>
                                        <p:cTn id="235" dur="26">
                                          <p:stCondLst>
                                            <p:cond delay="1808"/>
                                          </p:stCondLst>
                                        </p:cTn>
                                        <p:tgtEl>
                                          <p:spTgt spid="9">
                                            <p:bg/>
                                          </p:spTgt>
                                        </p:tgtEl>
                                      </p:cBhvr>
                                      <p:to x="100000" y="95000"/>
                                    </p:animScale>
                                    <p:animScale>
                                      <p:cBhvr>
                                        <p:cTn id="236" dur="166" decel="50000">
                                          <p:stCondLst>
                                            <p:cond delay="1834"/>
                                          </p:stCondLst>
                                        </p:cTn>
                                        <p:tgtEl>
                                          <p:spTgt spid="9">
                                            <p:bg/>
                                          </p:spTgt>
                                        </p:tgtEl>
                                      </p:cBhvr>
                                      <p:to x="100000" y="100000"/>
                                    </p:animScale>
                                  </p:childTnLst>
                                </p:cTn>
                              </p:par>
                            </p:childTnLst>
                          </p:cTn>
                        </p:par>
                      </p:childTnLst>
                    </p:cTn>
                  </p:par>
                  <p:par>
                    <p:cTn id="237" fill="hold">
                      <p:stCondLst>
                        <p:cond delay="indefinite"/>
                      </p:stCondLst>
                      <p:childTnLst>
                        <p:par>
                          <p:cTn id="238" fill="hold">
                            <p:stCondLst>
                              <p:cond delay="0"/>
                            </p:stCondLst>
                            <p:childTnLst>
                              <p:par>
                                <p:cTn id="239" presetID="26" presetClass="entr" presetSubtype="0" fill="hold" grpId="0" nodeType="clickEffect">
                                  <p:stCondLst>
                                    <p:cond delay="0"/>
                                  </p:stCondLst>
                                  <p:childTnLst>
                                    <p:set>
                                      <p:cBhvr>
                                        <p:cTn id="240" dur="1" fill="hold">
                                          <p:stCondLst>
                                            <p:cond delay="0"/>
                                          </p:stCondLst>
                                        </p:cTn>
                                        <p:tgtEl>
                                          <p:spTgt spid="9">
                                            <p:txEl>
                                              <p:pRg st="0" end="0"/>
                                            </p:txEl>
                                          </p:spTgt>
                                        </p:tgtEl>
                                        <p:attrNameLst>
                                          <p:attrName>style.visibility</p:attrName>
                                        </p:attrNameLst>
                                      </p:cBhvr>
                                      <p:to>
                                        <p:strVal val="visible"/>
                                      </p:to>
                                    </p:set>
                                    <p:animEffect transition="in" filter="wipe(down)">
                                      <p:cBhvr>
                                        <p:cTn id="241" dur="580">
                                          <p:stCondLst>
                                            <p:cond delay="0"/>
                                          </p:stCondLst>
                                        </p:cTn>
                                        <p:tgtEl>
                                          <p:spTgt spid="9">
                                            <p:txEl>
                                              <p:pRg st="0" end="0"/>
                                            </p:txEl>
                                          </p:spTgt>
                                        </p:tgtEl>
                                      </p:cBhvr>
                                    </p:animEffect>
                                    <p:anim calcmode="lin" valueType="num">
                                      <p:cBhvr>
                                        <p:cTn id="242"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243"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244"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245"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246"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247" dur="26">
                                          <p:stCondLst>
                                            <p:cond delay="650"/>
                                          </p:stCondLst>
                                        </p:cTn>
                                        <p:tgtEl>
                                          <p:spTgt spid="9">
                                            <p:txEl>
                                              <p:pRg st="0" end="0"/>
                                            </p:txEl>
                                          </p:spTgt>
                                        </p:tgtEl>
                                      </p:cBhvr>
                                      <p:to x="100000" y="60000"/>
                                    </p:animScale>
                                    <p:animScale>
                                      <p:cBhvr>
                                        <p:cTn id="248" dur="166" decel="50000">
                                          <p:stCondLst>
                                            <p:cond delay="676"/>
                                          </p:stCondLst>
                                        </p:cTn>
                                        <p:tgtEl>
                                          <p:spTgt spid="9">
                                            <p:txEl>
                                              <p:pRg st="0" end="0"/>
                                            </p:txEl>
                                          </p:spTgt>
                                        </p:tgtEl>
                                      </p:cBhvr>
                                      <p:to x="100000" y="100000"/>
                                    </p:animScale>
                                    <p:animScale>
                                      <p:cBhvr>
                                        <p:cTn id="249" dur="26">
                                          <p:stCondLst>
                                            <p:cond delay="1312"/>
                                          </p:stCondLst>
                                        </p:cTn>
                                        <p:tgtEl>
                                          <p:spTgt spid="9">
                                            <p:txEl>
                                              <p:pRg st="0" end="0"/>
                                            </p:txEl>
                                          </p:spTgt>
                                        </p:tgtEl>
                                      </p:cBhvr>
                                      <p:to x="100000" y="80000"/>
                                    </p:animScale>
                                    <p:animScale>
                                      <p:cBhvr>
                                        <p:cTn id="250" dur="166" decel="50000">
                                          <p:stCondLst>
                                            <p:cond delay="1338"/>
                                          </p:stCondLst>
                                        </p:cTn>
                                        <p:tgtEl>
                                          <p:spTgt spid="9">
                                            <p:txEl>
                                              <p:pRg st="0" end="0"/>
                                            </p:txEl>
                                          </p:spTgt>
                                        </p:tgtEl>
                                      </p:cBhvr>
                                      <p:to x="100000" y="100000"/>
                                    </p:animScale>
                                    <p:animScale>
                                      <p:cBhvr>
                                        <p:cTn id="251" dur="26">
                                          <p:stCondLst>
                                            <p:cond delay="1642"/>
                                          </p:stCondLst>
                                        </p:cTn>
                                        <p:tgtEl>
                                          <p:spTgt spid="9">
                                            <p:txEl>
                                              <p:pRg st="0" end="0"/>
                                            </p:txEl>
                                          </p:spTgt>
                                        </p:tgtEl>
                                      </p:cBhvr>
                                      <p:to x="100000" y="90000"/>
                                    </p:animScale>
                                    <p:animScale>
                                      <p:cBhvr>
                                        <p:cTn id="252" dur="166" decel="50000">
                                          <p:stCondLst>
                                            <p:cond delay="1668"/>
                                          </p:stCondLst>
                                        </p:cTn>
                                        <p:tgtEl>
                                          <p:spTgt spid="9">
                                            <p:txEl>
                                              <p:pRg st="0" end="0"/>
                                            </p:txEl>
                                          </p:spTgt>
                                        </p:tgtEl>
                                      </p:cBhvr>
                                      <p:to x="100000" y="100000"/>
                                    </p:animScale>
                                    <p:animScale>
                                      <p:cBhvr>
                                        <p:cTn id="253" dur="26">
                                          <p:stCondLst>
                                            <p:cond delay="1808"/>
                                          </p:stCondLst>
                                        </p:cTn>
                                        <p:tgtEl>
                                          <p:spTgt spid="9">
                                            <p:txEl>
                                              <p:pRg st="0" end="0"/>
                                            </p:txEl>
                                          </p:spTgt>
                                        </p:tgtEl>
                                      </p:cBhvr>
                                      <p:to x="100000" y="95000"/>
                                    </p:animScale>
                                    <p:animScale>
                                      <p:cBhvr>
                                        <p:cTn id="254" dur="166" decel="50000">
                                          <p:stCondLst>
                                            <p:cond delay="1834"/>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build="p" animBg="1"/>
      <p:bldP spid="8" grpId="0" build="p" animBg="1"/>
      <p:bldP spid="9"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36" y="227965"/>
            <a:ext cx="11872368" cy="439547"/>
          </a:xfrm>
          <a:ln w="28575">
            <a:solidFill>
              <a:srgbClr val="FF0000"/>
            </a:solidFill>
          </a:ln>
        </p:spPr>
        <p:txBody>
          <a:bodyPr>
            <a:normAutofit/>
          </a:bodyPr>
          <a:lstStyle/>
          <a:p>
            <a:pPr algn="ctr"/>
            <a:r>
              <a:rPr lang="en-US" sz="2400" u="sng" dirty="0">
                <a:latin typeface="Comic Sans MS" panose="030F0702030302020204" pitchFamily="66" charset="0"/>
              </a:rPr>
              <a:t>Urban Ecological Footprint </a:t>
            </a:r>
            <a:endParaRPr lang="en-GB" sz="2400" u="sng" dirty="0">
              <a:latin typeface="Comic Sans MS" panose="030F0702030302020204" pitchFamily="66" charset="0"/>
            </a:endParaRPr>
          </a:p>
        </p:txBody>
      </p:sp>
      <p:sp>
        <p:nvSpPr>
          <p:cNvPr id="9" name="Content Placeholder 2"/>
          <p:cNvSpPr txBox="1">
            <a:spLocks/>
          </p:cNvSpPr>
          <p:nvPr/>
        </p:nvSpPr>
        <p:spPr>
          <a:xfrm>
            <a:off x="161136" y="842753"/>
            <a:ext cx="11872368" cy="1114064"/>
          </a:xfrm>
          <a:prstGeom prst="rect">
            <a:avLst/>
          </a:prstGeom>
          <a:ln w="28575">
            <a:solidFill>
              <a:srgbClr val="7030A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latin typeface="Comic Sans MS" panose="030F0702030302020204" pitchFamily="66" charset="0"/>
              </a:rPr>
              <a:t>The </a:t>
            </a:r>
            <a:r>
              <a:rPr lang="en-GB" sz="2400" b="1" dirty="0">
                <a:latin typeface="Comic Sans MS" panose="030F0702030302020204" pitchFamily="66" charset="0"/>
              </a:rPr>
              <a:t>ecological footprint</a:t>
            </a:r>
            <a:r>
              <a:rPr lang="en-GB" sz="2400" dirty="0">
                <a:latin typeface="Comic Sans MS" panose="030F0702030302020204" pitchFamily="66" charset="0"/>
              </a:rPr>
              <a:t> is a measure of human demand on the Earth's ecosystems, the amount of natural capital used each year. The </a:t>
            </a:r>
            <a:r>
              <a:rPr lang="en-GB" sz="2400" b="1" dirty="0">
                <a:latin typeface="Comic Sans MS" panose="030F0702030302020204" pitchFamily="66" charset="0"/>
              </a:rPr>
              <a:t>footprint</a:t>
            </a:r>
            <a:r>
              <a:rPr lang="en-GB" sz="2400" dirty="0">
                <a:latin typeface="Comic Sans MS" panose="030F0702030302020204" pitchFamily="66" charset="0"/>
              </a:rPr>
              <a:t> of a region can be contrasted with the natural resources it generates.</a:t>
            </a:r>
            <a:endParaRPr lang="en-US" sz="2400" dirty="0">
              <a:latin typeface="Comic Sans MS" panose="030F0702030302020204" pitchFamily="66" charset="0"/>
            </a:endParaRPr>
          </a:p>
        </p:txBody>
      </p:sp>
      <p:pic>
        <p:nvPicPr>
          <p:cNvPr id="10" name="Picture 9"/>
          <p:cNvPicPr>
            <a:picLocks noChangeAspect="1"/>
          </p:cNvPicPr>
          <p:nvPr/>
        </p:nvPicPr>
        <p:blipFill>
          <a:blip r:embed="rId2"/>
          <a:stretch>
            <a:fillRect/>
          </a:stretch>
        </p:blipFill>
        <p:spPr>
          <a:xfrm>
            <a:off x="10118952" y="2132058"/>
            <a:ext cx="1832256" cy="4519564"/>
          </a:xfrm>
          <a:prstGeom prst="rect">
            <a:avLst/>
          </a:prstGeom>
        </p:spPr>
      </p:pic>
      <p:sp>
        <p:nvSpPr>
          <p:cNvPr id="11" name="Action Button: Movie 10">
            <a:hlinkClick r:id="rId3" highlightClick="1"/>
          </p:cNvPr>
          <p:cNvSpPr/>
          <p:nvPr/>
        </p:nvSpPr>
        <p:spPr>
          <a:xfrm>
            <a:off x="338328" y="314832"/>
            <a:ext cx="521208" cy="265811"/>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161136" y="1999153"/>
            <a:ext cx="9732672" cy="439547"/>
          </a:xfrm>
          <a:prstGeom prst="rect">
            <a:avLst/>
          </a:prstGeom>
          <a:ln w="28575">
            <a:solidFill>
              <a:srgbClr val="00FF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u="sng" dirty="0">
                <a:latin typeface="Comic Sans MS" panose="030F0702030302020204" pitchFamily="66" charset="0"/>
              </a:rPr>
              <a:t>Demo</a:t>
            </a:r>
            <a:r>
              <a:rPr lang="en-US" sz="2400" dirty="0">
                <a:latin typeface="Comic Sans MS" panose="030F0702030302020204" pitchFamily="66" charset="0"/>
              </a:rPr>
              <a:t>: Ensure to make notes on the Ecological Handprints. </a:t>
            </a:r>
            <a:endParaRPr lang="en-GB" sz="2400" dirty="0">
              <a:latin typeface="Comic Sans MS" panose="030F0702030302020204" pitchFamily="66" charset="0"/>
            </a:endParaRPr>
          </a:p>
        </p:txBody>
      </p:sp>
      <p:sp>
        <p:nvSpPr>
          <p:cNvPr id="13" name="Title 1"/>
          <p:cNvSpPr txBox="1">
            <a:spLocks/>
          </p:cNvSpPr>
          <p:nvPr/>
        </p:nvSpPr>
        <p:spPr>
          <a:xfrm>
            <a:off x="2286000" y="2873923"/>
            <a:ext cx="1896264" cy="439547"/>
          </a:xfrm>
          <a:prstGeom prst="rect">
            <a:avLst/>
          </a:prstGeom>
          <a:ln w="28575">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Comic Sans MS" panose="030F0702030302020204" pitchFamily="66" charset="0"/>
              </a:rPr>
              <a:t>Problems</a:t>
            </a:r>
            <a:endParaRPr lang="en-GB" sz="2400" dirty="0">
              <a:latin typeface="Comic Sans MS" panose="030F0702030302020204" pitchFamily="66" charset="0"/>
            </a:endParaRPr>
          </a:p>
        </p:txBody>
      </p:sp>
      <p:sp>
        <p:nvSpPr>
          <p:cNvPr id="14" name="Title 1"/>
          <p:cNvSpPr txBox="1">
            <a:spLocks/>
          </p:cNvSpPr>
          <p:nvPr/>
        </p:nvSpPr>
        <p:spPr>
          <a:xfrm>
            <a:off x="4698288" y="2873923"/>
            <a:ext cx="1896264" cy="439547"/>
          </a:xfrm>
          <a:prstGeom prst="rect">
            <a:avLst/>
          </a:prstGeom>
          <a:ln w="28575">
            <a:solidFill>
              <a:srgbClr val="00FF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Comic Sans MS" panose="030F0702030302020204" pitchFamily="66" charset="0"/>
              </a:rPr>
              <a:t>Solutions</a:t>
            </a:r>
            <a:endParaRPr lang="en-GB" sz="2400" dirty="0">
              <a:latin typeface="Comic Sans MS" panose="030F0702030302020204" pitchFamily="66" charset="0"/>
            </a:endParaRPr>
          </a:p>
        </p:txBody>
      </p:sp>
      <p:cxnSp>
        <p:nvCxnSpPr>
          <p:cNvPr id="16" name="Straight Connector 15"/>
          <p:cNvCxnSpPr/>
          <p:nvPr/>
        </p:nvCxnSpPr>
        <p:spPr>
          <a:xfrm flipH="1">
            <a:off x="4416552" y="2748961"/>
            <a:ext cx="9144" cy="3902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295144" y="3493559"/>
            <a:ext cx="4572000" cy="52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36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down)">
                                      <p:cBhvr>
                                        <p:cTn id="7" dur="580">
                                          <p:stCondLst>
                                            <p:cond delay="0"/>
                                          </p:stCondLst>
                                        </p:cTn>
                                        <p:tgtEl>
                                          <p:spTgt spid="9">
                                            <p:bg/>
                                          </p:spTgt>
                                        </p:tgtEl>
                                      </p:cBhvr>
                                    </p:animEffect>
                                    <p:anim calcmode="lin" valueType="num">
                                      <p:cBhvr>
                                        <p:cTn id="8" dur="1822" tmFilter="0,0; 0.14,0.36; 0.43,0.73; 0.71,0.91; 1.0,1.0">
                                          <p:stCondLst>
                                            <p:cond delay="0"/>
                                          </p:stCondLst>
                                        </p:cTn>
                                        <p:tgtEl>
                                          <p:spTgt spid="9">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bg/>
                                          </p:spTgt>
                                        </p:tgtEl>
                                      </p:cBhvr>
                                      <p:to x="100000" y="60000"/>
                                    </p:animScale>
                                    <p:animScale>
                                      <p:cBhvr>
                                        <p:cTn id="14" dur="166" decel="50000">
                                          <p:stCondLst>
                                            <p:cond delay="676"/>
                                          </p:stCondLst>
                                        </p:cTn>
                                        <p:tgtEl>
                                          <p:spTgt spid="9">
                                            <p:bg/>
                                          </p:spTgt>
                                        </p:tgtEl>
                                      </p:cBhvr>
                                      <p:to x="100000" y="100000"/>
                                    </p:animScale>
                                    <p:animScale>
                                      <p:cBhvr>
                                        <p:cTn id="15" dur="26">
                                          <p:stCondLst>
                                            <p:cond delay="1312"/>
                                          </p:stCondLst>
                                        </p:cTn>
                                        <p:tgtEl>
                                          <p:spTgt spid="9">
                                            <p:bg/>
                                          </p:spTgt>
                                        </p:tgtEl>
                                      </p:cBhvr>
                                      <p:to x="100000" y="80000"/>
                                    </p:animScale>
                                    <p:animScale>
                                      <p:cBhvr>
                                        <p:cTn id="16" dur="166" decel="50000">
                                          <p:stCondLst>
                                            <p:cond delay="1338"/>
                                          </p:stCondLst>
                                        </p:cTn>
                                        <p:tgtEl>
                                          <p:spTgt spid="9">
                                            <p:bg/>
                                          </p:spTgt>
                                        </p:tgtEl>
                                      </p:cBhvr>
                                      <p:to x="100000" y="100000"/>
                                    </p:animScale>
                                    <p:animScale>
                                      <p:cBhvr>
                                        <p:cTn id="17" dur="26">
                                          <p:stCondLst>
                                            <p:cond delay="1642"/>
                                          </p:stCondLst>
                                        </p:cTn>
                                        <p:tgtEl>
                                          <p:spTgt spid="9">
                                            <p:bg/>
                                          </p:spTgt>
                                        </p:tgtEl>
                                      </p:cBhvr>
                                      <p:to x="100000" y="90000"/>
                                    </p:animScale>
                                    <p:animScale>
                                      <p:cBhvr>
                                        <p:cTn id="18" dur="166" decel="50000">
                                          <p:stCondLst>
                                            <p:cond delay="1668"/>
                                          </p:stCondLst>
                                        </p:cTn>
                                        <p:tgtEl>
                                          <p:spTgt spid="9">
                                            <p:bg/>
                                          </p:spTgt>
                                        </p:tgtEl>
                                      </p:cBhvr>
                                      <p:to x="100000" y="100000"/>
                                    </p:animScale>
                                    <p:animScale>
                                      <p:cBhvr>
                                        <p:cTn id="19" dur="26">
                                          <p:stCondLst>
                                            <p:cond delay="1808"/>
                                          </p:stCondLst>
                                        </p:cTn>
                                        <p:tgtEl>
                                          <p:spTgt spid="9">
                                            <p:bg/>
                                          </p:spTgt>
                                        </p:tgtEl>
                                      </p:cBhvr>
                                      <p:to x="100000" y="95000"/>
                                    </p:animScale>
                                    <p:animScale>
                                      <p:cBhvr>
                                        <p:cTn id="20" dur="166" decel="50000">
                                          <p:stCondLst>
                                            <p:cond delay="1834"/>
                                          </p:stCondLst>
                                        </p:cTn>
                                        <p:tgtEl>
                                          <p:spTgt spid="9">
                                            <p:bg/>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80">
                                          <p:stCondLst>
                                            <p:cond delay="0"/>
                                          </p:stCondLst>
                                        </p:cTn>
                                        <p:tgtEl>
                                          <p:spTgt spid="9">
                                            <p:txEl>
                                              <p:pRg st="0" end="0"/>
                                            </p:txEl>
                                          </p:spTgt>
                                        </p:tgtEl>
                                      </p:cBhvr>
                                    </p:animEffect>
                                    <p:anim calcmode="lin" valueType="num">
                                      <p:cBhvr>
                                        <p:cTn id="26"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xEl>
                                              <p:pRg st="0" end="0"/>
                                            </p:txEl>
                                          </p:spTgt>
                                        </p:tgtEl>
                                      </p:cBhvr>
                                      <p:to x="100000" y="60000"/>
                                    </p:animScale>
                                    <p:animScale>
                                      <p:cBhvr>
                                        <p:cTn id="32" dur="166" decel="50000">
                                          <p:stCondLst>
                                            <p:cond delay="676"/>
                                          </p:stCondLst>
                                        </p:cTn>
                                        <p:tgtEl>
                                          <p:spTgt spid="9">
                                            <p:txEl>
                                              <p:pRg st="0" end="0"/>
                                            </p:txEl>
                                          </p:spTgt>
                                        </p:tgtEl>
                                      </p:cBhvr>
                                      <p:to x="100000" y="100000"/>
                                    </p:animScale>
                                    <p:animScale>
                                      <p:cBhvr>
                                        <p:cTn id="33" dur="26">
                                          <p:stCondLst>
                                            <p:cond delay="1312"/>
                                          </p:stCondLst>
                                        </p:cTn>
                                        <p:tgtEl>
                                          <p:spTgt spid="9">
                                            <p:txEl>
                                              <p:pRg st="0" end="0"/>
                                            </p:txEl>
                                          </p:spTgt>
                                        </p:tgtEl>
                                      </p:cBhvr>
                                      <p:to x="100000" y="80000"/>
                                    </p:animScale>
                                    <p:animScale>
                                      <p:cBhvr>
                                        <p:cTn id="34" dur="166" decel="50000">
                                          <p:stCondLst>
                                            <p:cond delay="1338"/>
                                          </p:stCondLst>
                                        </p:cTn>
                                        <p:tgtEl>
                                          <p:spTgt spid="9">
                                            <p:txEl>
                                              <p:pRg st="0" end="0"/>
                                            </p:txEl>
                                          </p:spTgt>
                                        </p:tgtEl>
                                      </p:cBhvr>
                                      <p:to x="100000" y="100000"/>
                                    </p:animScale>
                                    <p:animScale>
                                      <p:cBhvr>
                                        <p:cTn id="35" dur="26">
                                          <p:stCondLst>
                                            <p:cond delay="1642"/>
                                          </p:stCondLst>
                                        </p:cTn>
                                        <p:tgtEl>
                                          <p:spTgt spid="9">
                                            <p:txEl>
                                              <p:pRg st="0" end="0"/>
                                            </p:txEl>
                                          </p:spTgt>
                                        </p:tgtEl>
                                      </p:cBhvr>
                                      <p:to x="100000" y="90000"/>
                                    </p:animScale>
                                    <p:animScale>
                                      <p:cBhvr>
                                        <p:cTn id="36" dur="166" decel="50000">
                                          <p:stCondLst>
                                            <p:cond delay="1668"/>
                                          </p:stCondLst>
                                        </p:cTn>
                                        <p:tgtEl>
                                          <p:spTgt spid="9">
                                            <p:txEl>
                                              <p:pRg st="0" end="0"/>
                                            </p:txEl>
                                          </p:spTgt>
                                        </p:tgtEl>
                                      </p:cBhvr>
                                      <p:to x="100000" y="100000"/>
                                    </p:animScale>
                                    <p:animScale>
                                      <p:cBhvr>
                                        <p:cTn id="37" dur="26">
                                          <p:stCondLst>
                                            <p:cond delay="1808"/>
                                          </p:stCondLst>
                                        </p:cTn>
                                        <p:tgtEl>
                                          <p:spTgt spid="9">
                                            <p:txEl>
                                              <p:pRg st="0" end="0"/>
                                            </p:txEl>
                                          </p:spTgt>
                                        </p:tgtEl>
                                      </p:cBhvr>
                                      <p:to x="100000" y="95000"/>
                                    </p:animScale>
                                    <p:animScale>
                                      <p:cBhvr>
                                        <p:cTn id="38" dur="166" decel="50000">
                                          <p:stCondLst>
                                            <p:cond delay="1834"/>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2864</TotalTime>
  <Words>906</Words>
  <Application>Microsoft Office PowerPoint</Application>
  <PresentationFormat>Widescreen</PresentationFormat>
  <Paragraphs>133</Paragraphs>
  <Slides>23</Slides>
  <Notes>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ＭＳ Ｐゴシック</vt:lpstr>
      <vt:lpstr>Arial</vt:lpstr>
      <vt:lpstr>Calibri</vt:lpstr>
      <vt:lpstr>Calibri Light</vt:lpstr>
      <vt:lpstr>Comic Sans MS</vt:lpstr>
      <vt:lpstr>Office Theme</vt:lpstr>
      <vt:lpstr>Environmental sustainability</vt:lpstr>
      <vt:lpstr>PowerPoint Presentation</vt:lpstr>
      <vt:lpstr>PowerPoint Presentation</vt:lpstr>
      <vt:lpstr>PowerPoint Presentation</vt:lpstr>
      <vt:lpstr>PowerPoint Presentation</vt:lpstr>
      <vt:lpstr>PowerPoint Presentation</vt:lpstr>
      <vt:lpstr>PowerPoint Presentation</vt:lpstr>
      <vt:lpstr>What is SUSTAINABILITY?</vt:lpstr>
      <vt:lpstr>Urban Ecological Footprint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sustainability</dc:title>
  <dc:creator>martin roberts</dc:creator>
  <cp:lastModifiedBy>martin roberts</cp:lastModifiedBy>
  <cp:revision>12</cp:revision>
  <cp:lastPrinted>2016-11-11T17:30:41Z</cp:lastPrinted>
  <dcterms:created xsi:type="dcterms:W3CDTF">2016-11-11T16:08:44Z</dcterms:created>
  <dcterms:modified xsi:type="dcterms:W3CDTF">2016-11-13T15:58:32Z</dcterms:modified>
</cp:coreProperties>
</file>