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57" r:id="rId5"/>
    <p:sldId id="263" r:id="rId6"/>
    <p:sldId id="261" r:id="rId7"/>
    <p:sldId id="266"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64E1B3-5818-446D-BCE9-8FF2196A47BD}">
          <p14:sldIdLst>
            <p14:sldId id="262"/>
            <p14:sldId id="258"/>
            <p14:sldId id="259"/>
            <p14:sldId id="257"/>
            <p14:sldId id="263"/>
            <p14:sldId id="261"/>
            <p14:sldId id="266"/>
            <p14:sldId id="264"/>
          </p14:sldIdLst>
        </p14:section>
        <p14:section name="Worksheet" id="{9797D3A8-7738-4BDD-9990-D3F8BE14B8B9}">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115" d="100"/>
          <a:sy n="115" d="100"/>
        </p:scale>
        <p:origin x="4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03FC7F-BA26-4DA5-9E96-58A90FACD7F1}"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16155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03FC7F-BA26-4DA5-9E96-58A90FACD7F1}"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197135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03FC7F-BA26-4DA5-9E96-58A90FACD7F1}"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143123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03FC7F-BA26-4DA5-9E96-58A90FACD7F1}"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213195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03FC7F-BA26-4DA5-9E96-58A90FACD7F1}"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89190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03FC7F-BA26-4DA5-9E96-58A90FACD7F1}"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398217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03FC7F-BA26-4DA5-9E96-58A90FACD7F1}" type="datetimeFigureOut">
              <a:rPr lang="en-GB" smtClean="0"/>
              <a:t>14/06/2018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108535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03FC7F-BA26-4DA5-9E96-58A90FACD7F1}" type="datetimeFigureOut">
              <a:rPr lang="en-GB" smtClean="0"/>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69288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3FC7F-BA26-4DA5-9E96-58A90FACD7F1}" type="datetimeFigureOut">
              <a:rPr lang="en-GB" smtClean="0"/>
              <a:t>14/06/2018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279221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03FC7F-BA26-4DA5-9E96-58A90FACD7F1}"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392100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03FC7F-BA26-4DA5-9E96-58A90FACD7F1}"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A6A87-D20A-4B66-92FD-C92114F8826E}" type="slidenum">
              <a:rPr lang="en-GB" smtClean="0"/>
              <a:t>‹#›</a:t>
            </a:fld>
            <a:endParaRPr lang="en-GB"/>
          </a:p>
        </p:txBody>
      </p:sp>
    </p:spTree>
    <p:extLst>
      <p:ext uri="{BB962C8B-B14F-4D97-AF65-F5344CB8AC3E}">
        <p14:creationId xmlns:p14="http://schemas.microsoft.com/office/powerpoint/2010/main" val="204263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FC7F-BA26-4DA5-9E96-58A90FACD7F1}" type="datetimeFigureOut">
              <a:rPr lang="en-GB" smtClean="0"/>
              <a:t>14/06/2018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A6A87-D20A-4B66-92FD-C92114F8826E}" type="slidenum">
              <a:rPr lang="en-GB" smtClean="0"/>
              <a:t>‹#›</a:t>
            </a:fld>
            <a:endParaRPr lang="en-GB"/>
          </a:p>
        </p:txBody>
      </p:sp>
    </p:spTree>
    <p:extLst>
      <p:ext uri="{BB962C8B-B14F-4D97-AF65-F5344CB8AC3E}">
        <p14:creationId xmlns:p14="http://schemas.microsoft.com/office/powerpoint/2010/main" val="141316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Iul2ObvKV8&amp;index=2&amp;list=PLVcupBK7MzCkMgdxNucgqpSLeS0CZCiJi"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btRCAQHqbd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84" r="1123"/>
          <a:stretch/>
        </p:blipFill>
        <p:spPr>
          <a:xfrm>
            <a:off x="1853587" y="831275"/>
            <a:ext cx="8389540" cy="5735781"/>
          </a:xfrm>
          <a:prstGeom prst="rect">
            <a:avLst/>
          </a:prstGeom>
          <a:ln w="28575">
            <a:solidFill>
              <a:srgbClr val="7030A0"/>
            </a:solidFill>
          </a:ln>
        </p:spPr>
      </p:pic>
      <p:sp>
        <p:nvSpPr>
          <p:cNvPr id="5" name="Text Box 2"/>
          <p:cNvSpPr txBox="1">
            <a:spLocks noChangeArrowheads="1"/>
          </p:cNvSpPr>
          <p:nvPr/>
        </p:nvSpPr>
        <p:spPr bwMode="auto">
          <a:xfrm>
            <a:off x="322842" y="147638"/>
            <a:ext cx="11749084"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Coasts Progress Check</a:t>
            </a:r>
          </a:p>
        </p:txBody>
      </p:sp>
    </p:spTree>
    <p:extLst>
      <p:ext uri="{BB962C8B-B14F-4D97-AF65-F5344CB8AC3E}">
        <p14:creationId xmlns:p14="http://schemas.microsoft.com/office/powerpoint/2010/main" val="91614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94478" y="1967756"/>
            <a:ext cx="7777448" cy="4801510"/>
          </a:xfrm>
          <a:prstGeom prst="rect">
            <a:avLst/>
          </a:prstGeom>
        </p:spPr>
      </p:pic>
      <p:sp>
        <p:nvSpPr>
          <p:cNvPr id="7" name="Text Box 2"/>
          <p:cNvSpPr txBox="1">
            <a:spLocks noChangeArrowheads="1"/>
          </p:cNvSpPr>
          <p:nvPr/>
        </p:nvSpPr>
        <p:spPr bwMode="auto">
          <a:xfrm>
            <a:off x="322842" y="147638"/>
            <a:ext cx="11749084"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dirty="0">
                <a:latin typeface="Comic Sans MS" pitchFamily="66" charset="0"/>
              </a:rPr>
              <a:t>Coral Reefs</a:t>
            </a:r>
            <a:endParaRPr lang="en-GB" sz="2000" u="sng" dirty="0">
              <a:latin typeface="Comic Sans MS" pitchFamily="66" charset="0"/>
            </a:endParaRPr>
          </a:p>
        </p:txBody>
      </p:sp>
      <p:sp>
        <p:nvSpPr>
          <p:cNvPr id="8" name="Text Box 6"/>
          <p:cNvSpPr txBox="1">
            <a:spLocks noChangeArrowheads="1"/>
          </p:cNvSpPr>
          <p:nvPr/>
        </p:nvSpPr>
        <p:spPr bwMode="auto">
          <a:xfrm>
            <a:off x="322841" y="596987"/>
            <a:ext cx="11749085" cy="461665"/>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CC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GB" u="sng" dirty="0">
                <a:latin typeface="Comic Sans MS" panose="030F0702030302020204" pitchFamily="66" charset="0"/>
              </a:rPr>
              <a:t>Starter</a:t>
            </a:r>
            <a:r>
              <a:rPr lang="en-GB" dirty="0">
                <a:latin typeface="Comic Sans MS" panose="030F0702030302020204" pitchFamily="66" charset="0"/>
              </a:rPr>
              <a:t>: Using the sources describe where coral reefs can be found.  </a:t>
            </a:r>
            <a:r>
              <a:rPr lang="en-GB" u="sng" dirty="0">
                <a:latin typeface="Comic Sans MS" panose="030F0702030302020204" pitchFamily="66" charset="0"/>
              </a:rPr>
              <a:t> </a:t>
            </a:r>
          </a:p>
        </p:txBody>
      </p:sp>
      <p:sp>
        <p:nvSpPr>
          <p:cNvPr id="9" name="Text Box 3"/>
          <p:cNvSpPr txBox="1">
            <a:spLocks noChangeArrowheads="1"/>
          </p:cNvSpPr>
          <p:nvPr/>
        </p:nvSpPr>
        <p:spPr bwMode="auto">
          <a:xfrm>
            <a:off x="322841" y="1159261"/>
            <a:ext cx="11749085" cy="707886"/>
          </a:xfrm>
          <a:prstGeom prst="rect">
            <a:avLst/>
          </a:prstGeom>
          <a:solidFill>
            <a:schemeClr val="bg1"/>
          </a:solidFill>
          <a:ln w="38100">
            <a:solidFill>
              <a:srgbClr val="FFC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b="1" u="sng" dirty="0">
                <a:latin typeface="Comic Sans MS" pitchFamily="66" charset="0"/>
              </a:rPr>
              <a:t>Learning Objective</a:t>
            </a:r>
            <a:r>
              <a:rPr lang="en-GB" sz="2000" b="1" dirty="0">
                <a:latin typeface="Comic Sans MS" pitchFamily="66" charset="0"/>
              </a:rPr>
              <a:t>: </a:t>
            </a:r>
            <a:r>
              <a:rPr lang="en-GB" sz="2000" dirty="0">
                <a:latin typeface="Comic Sans MS" pitchFamily="66" charset="0"/>
              </a:rPr>
              <a:t>To be able to explain the formation and importance of coral reefs and mangroves. </a:t>
            </a:r>
            <a:endParaRPr lang="en-US" sz="2000" dirty="0">
              <a:latin typeface="Comic Sans MS" pitchFamily="66" charset="0"/>
            </a:endParaRPr>
          </a:p>
        </p:txBody>
      </p:sp>
      <p:sp>
        <p:nvSpPr>
          <p:cNvPr id="11" name="Text Box 2"/>
          <p:cNvSpPr txBox="1">
            <a:spLocks noChangeArrowheads="1"/>
          </p:cNvSpPr>
          <p:nvPr/>
        </p:nvSpPr>
        <p:spPr bwMode="auto">
          <a:xfrm>
            <a:off x="322841" y="1967756"/>
            <a:ext cx="389817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Source 1</a:t>
            </a:r>
          </a:p>
        </p:txBody>
      </p:sp>
      <p:sp>
        <p:nvSpPr>
          <p:cNvPr id="12" name="Text Box 2"/>
          <p:cNvSpPr txBox="1">
            <a:spLocks noChangeArrowheads="1"/>
          </p:cNvSpPr>
          <p:nvPr/>
        </p:nvSpPr>
        <p:spPr bwMode="auto">
          <a:xfrm>
            <a:off x="8100289" y="6369156"/>
            <a:ext cx="397163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Source 2</a:t>
            </a:r>
          </a:p>
        </p:txBody>
      </p:sp>
      <p:sp>
        <p:nvSpPr>
          <p:cNvPr id="13" name="Text Box 2"/>
          <p:cNvSpPr txBox="1">
            <a:spLocks noChangeArrowheads="1"/>
          </p:cNvSpPr>
          <p:nvPr/>
        </p:nvSpPr>
        <p:spPr bwMode="auto">
          <a:xfrm>
            <a:off x="322841" y="2494229"/>
            <a:ext cx="3898177" cy="3323987"/>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u="sng" dirty="0">
                <a:latin typeface="Comic Sans MS" pitchFamily="66" charset="0"/>
              </a:rPr>
              <a:t>Key Data/Info:</a:t>
            </a:r>
          </a:p>
          <a:p>
            <a:pPr marL="457200" indent="-457200" eaLnBrk="1" hangingPunct="1">
              <a:spcBef>
                <a:spcPct val="50000"/>
              </a:spcBef>
              <a:buFont typeface="+mj-lt"/>
              <a:buAutoNum type="arabicPeriod"/>
            </a:pPr>
            <a:r>
              <a:rPr lang="en-GB" sz="2000" dirty="0">
                <a:solidFill>
                  <a:srgbClr val="000000"/>
                </a:solidFill>
                <a:latin typeface="Comic Sans MS" panose="030F0702030302020204" pitchFamily="66" charset="0"/>
              </a:rPr>
              <a:t>22 degrees N and 22 degrees S of the equator</a:t>
            </a:r>
            <a:endParaRPr lang="en-GB" sz="2000" u="sng" dirty="0">
              <a:latin typeface="Comic Sans MS" pitchFamily="66" charset="0"/>
            </a:endParaRPr>
          </a:p>
          <a:p>
            <a:pPr marL="457200" indent="-457200" eaLnBrk="1" hangingPunct="1">
              <a:spcBef>
                <a:spcPct val="50000"/>
              </a:spcBef>
              <a:buFont typeface="+mj-lt"/>
              <a:buAutoNum type="arabicPeriod"/>
            </a:pPr>
            <a:r>
              <a:rPr lang="en-GB" sz="2000" dirty="0">
                <a:solidFill>
                  <a:srgbClr val="000000"/>
                </a:solidFill>
                <a:latin typeface="Comic Sans MS" panose="030F0702030302020204" pitchFamily="66" charset="0"/>
              </a:rPr>
              <a:t>60% of the world's reefs are found in the Indian Ocean and Red Sea, </a:t>
            </a:r>
          </a:p>
          <a:p>
            <a:pPr marL="457200" indent="-457200" eaLnBrk="1" hangingPunct="1">
              <a:spcBef>
                <a:spcPct val="50000"/>
              </a:spcBef>
              <a:buFont typeface="+mj-lt"/>
              <a:buAutoNum type="arabicPeriod"/>
            </a:pPr>
            <a:r>
              <a:rPr lang="en-GB" sz="2000" dirty="0">
                <a:solidFill>
                  <a:srgbClr val="000000"/>
                </a:solidFill>
                <a:latin typeface="Comic Sans MS" panose="030F0702030302020204" pitchFamily="66" charset="0"/>
              </a:rPr>
              <a:t>25% are located in the Pacific Ocean, and 15% in the Caribbean.</a:t>
            </a:r>
            <a:endParaRPr lang="en-GB" sz="2000" u="sng" dirty="0">
              <a:latin typeface="Comic Sans MS" pitchFamily="66" charset="0"/>
            </a:endParaRPr>
          </a:p>
        </p:txBody>
      </p:sp>
    </p:spTree>
    <p:extLst>
      <p:ext uri="{BB962C8B-B14F-4D97-AF65-F5344CB8AC3E}">
        <p14:creationId xmlns:p14="http://schemas.microsoft.com/office/powerpoint/2010/main" val="15663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04" y="532980"/>
            <a:ext cx="11756089" cy="1754326"/>
          </a:xfrm>
          <a:prstGeom prst="rect">
            <a:avLst/>
          </a:prstGeom>
          <a:ln w="38100">
            <a:solidFill>
              <a:srgbClr val="7030A0"/>
            </a:solidFill>
          </a:ln>
        </p:spPr>
        <p:txBody>
          <a:bodyPr wrap="square">
            <a:spAutoFit/>
          </a:bodyPr>
          <a:lstStyle/>
          <a:p>
            <a:pPr algn="just"/>
            <a:r>
              <a:rPr lang="en-GB" b="0" i="0" dirty="0">
                <a:solidFill>
                  <a:srgbClr val="000000"/>
                </a:solidFill>
                <a:effectLst/>
                <a:latin typeface="Comic Sans MS" panose="030F0702030302020204" pitchFamily="66" charset="0"/>
              </a:rPr>
              <a:t>Coral reefs are located in three primary regions located between 22 degrees N and 22 degrees S of the equator: the Indo-Pacific, the Western Atlantic, and the Red Sea. The Indo-Pacific region stretches from southeast Asia through Polynesia and Australia, eastward across the Indian Ocean to Africa. This is the largest and richest assemblage of reefs in terms of coral and fish species present. The Western Atlantic region stretches from Florida to Brazil, including Bermuda, the Bahamas, the Caribbean, Belize and the Gulf of Mexico. </a:t>
            </a:r>
            <a:endParaRPr lang="en-GB"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4659652" y="2388999"/>
            <a:ext cx="7308442" cy="4325837"/>
          </a:xfrm>
          <a:prstGeom prst="rect">
            <a:avLst/>
          </a:prstGeom>
          <a:ln w="38100">
            <a:solidFill>
              <a:srgbClr val="7030A0"/>
            </a:solidFill>
          </a:ln>
        </p:spPr>
      </p:pic>
      <p:sp>
        <p:nvSpPr>
          <p:cNvPr id="4" name="Rectangle 3"/>
          <p:cNvSpPr/>
          <p:nvPr/>
        </p:nvSpPr>
        <p:spPr>
          <a:xfrm>
            <a:off x="212004" y="2388999"/>
            <a:ext cx="4309103" cy="3416320"/>
          </a:xfrm>
          <a:prstGeom prst="rect">
            <a:avLst/>
          </a:prstGeom>
          <a:ln w="38100">
            <a:solidFill>
              <a:srgbClr val="7030A0"/>
            </a:solidFill>
          </a:ln>
        </p:spPr>
        <p:txBody>
          <a:bodyPr wrap="square">
            <a:spAutoFit/>
          </a:bodyPr>
          <a:lstStyle/>
          <a:p>
            <a:pPr algn="just"/>
            <a:r>
              <a:rPr lang="en-GB" b="0" i="0" dirty="0">
                <a:solidFill>
                  <a:srgbClr val="000000"/>
                </a:solidFill>
                <a:effectLst/>
                <a:latin typeface="Comic Sans MS" panose="030F0702030302020204" pitchFamily="66" charset="0"/>
              </a:rPr>
              <a:t>The Red Sea is the smallest of the three regions, located between Africa and Saudi Arabia. It is considered a separate region because of the high number of coral reef life found only in this area. </a:t>
            </a:r>
          </a:p>
          <a:p>
            <a:pPr algn="just"/>
            <a:br>
              <a:rPr lang="en-GB" dirty="0">
                <a:latin typeface="Comic Sans MS" panose="030F0702030302020204" pitchFamily="66" charset="0"/>
              </a:rPr>
            </a:br>
            <a:r>
              <a:rPr lang="en-GB" b="0" i="0" dirty="0">
                <a:solidFill>
                  <a:srgbClr val="000000"/>
                </a:solidFill>
                <a:effectLst/>
                <a:latin typeface="Comic Sans MS" panose="030F0702030302020204" pitchFamily="66" charset="0"/>
              </a:rPr>
              <a:t>Based upon geographic distribution, 60% of the world's reefs are found in the Indian Ocean and Red Sea, 25% are located in the Pacific Ocean, and 15% in the Caribbean.</a:t>
            </a:r>
            <a:endParaRPr lang="en-GB" dirty="0">
              <a:latin typeface="Comic Sans MS" panose="030F0702030302020204" pitchFamily="66" charset="0"/>
            </a:endParaRPr>
          </a:p>
        </p:txBody>
      </p:sp>
      <p:sp>
        <p:nvSpPr>
          <p:cNvPr id="5" name="Text Box 2"/>
          <p:cNvSpPr txBox="1">
            <a:spLocks noChangeArrowheads="1"/>
          </p:cNvSpPr>
          <p:nvPr/>
        </p:nvSpPr>
        <p:spPr bwMode="auto">
          <a:xfrm>
            <a:off x="221241" y="58982"/>
            <a:ext cx="11756089"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Coral Reefs</a:t>
            </a:r>
          </a:p>
        </p:txBody>
      </p:sp>
      <p:sp>
        <p:nvSpPr>
          <p:cNvPr id="6" name="Text Box 2"/>
          <p:cNvSpPr txBox="1">
            <a:spLocks noChangeArrowheads="1"/>
          </p:cNvSpPr>
          <p:nvPr/>
        </p:nvSpPr>
        <p:spPr bwMode="auto">
          <a:xfrm>
            <a:off x="8100289" y="6369156"/>
            <a:ext cx="397163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Source 2</a:t>
            </a:r>
          </a:p>
        </p:txBody>
      </p:sp>
      <p:sp>
        <p:nvSpPr>
          <p:cNvPr id="7" name="Action Button: Video 6">
            <a:hlinkClick r:id="rId3" highlightClick="1"/>
          </p:cNvPr>
          <p:cNvSpPr/>
          <p:nvPr/>
        </p:nvSpPr>
        <p:spPr>
          <a:xfrm>
            <a:off x="397164" y="175491"/>
            <a:ext cx="369454" cy="18472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407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2842" y="147638"/>
            <a:ext cx="11582832"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dirty="0">
                <a:latin typeface="Comic Sans MS" pitchFamily="66" charset="0"/>
              </a:rPr>
              <a:t>Coral Reefs</a:t>
            </a:r>
            <a:endParaRPr lang="en-GB" sz="2000" u="sng" dirty="0">
              <a:latin typeface="Comic Sans MS" pitchFamily="66" charset="0"/>
            </a:endParaRPr>
          </a:p>
        </p:txBody>
      </p:sp>
      <p:sp>
        <p:nvSpPr>
          <p:cNvPr id="5123" name="Text Box 3"/>
          <p:cNvSpPr txBox="1">
            <a:spLocks noChangeArrowheads="1"/>
          </p:cNvSpPr>
          <p:nvPr/>
        </p:nvSpPr>
        <p:spPr bwMode="auto">
          <a:xfrm>
            <a:off x="319618" y="692696"/>
            <a:ext cx="11586056" cy="707886"/>
          </a:xfrm>
          <a:prstGeom prst="rect">
            <a:avLst/>
          </a:prstGeom>
          <a:solidFill>
            <a:schemeClr val="bg1"/>
          </a:solidFill>
          <a:ln w="38100">
            <a:solidFill>
              <a:srgbClr val="FFC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b="1" u="sng" dirty="0">
                <a:latin typeface="Comic Sans MS" pitchFamily="66" charset="0"/>
              </a:rPr>
              <a:t>Learning Objective</a:t>
            </a:r>
            <a:r>
              <a:rPr lang="en-GB" sz="2000" b="1" dirty="0">
                <a:latin typeface="Comic Sans MS" pitchFamily="66" charset="0"/>
              </a:rPr>
              <a:t>: </a:t>
            </a:r>
            <a:r>
              <a:rPr lang="en-GB" sz="2000" dirty="0">
                <a:latin typeface="Comic Sans MS" pitchFamily="66" charset="0"/>
              </a:rPr>
              <a:t>To be able to explain the formation and importance of coral reefs and mangroves. </a:t>
            </a:r>
            <a:endParaRPr lang="en-US" sz="2000" dirty="0">
              <a:latin typeface="Comic Sans MS" pitchFamily="66" charset="0"/>
            </a:endParaRPr>
          </a:p>
        </p:txBody>
      </p:sp>
      <p:sp>
        <p:nvSpPr>
          <p:cNvPr id="7" name="Text Box 6"/>
          <p:cNvSpPr txBox="1">
            <a:spLocks noChangeArrowheads="1"/>
          </p:cNvSpPr>
          <p:nvPr/>
        </p:nvSpPr>
        <p:spPr bwMode="auto">
          <a:xfrm>
            <a:off x="348959" y="1545531"/>
            <a:ext cx="11556716" cy="461665"/>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rgbClr val="CC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GB" b="1" u="sng" dirty="0">
                <a:latin typeface="Comic Sans MS" panose="030F0702030302020204" pitchFamily="66" charset="0"/>
              </a:rPr>
              <a:t>Demo</a:t>
            </a:r>
            <a:r>
              <a:rPr lang="en-GB" dirty="0">
                <a:latin typeface="Comic Sans MS" panose="030F0702030302020204" pitchFamily="66" charset="0"/>
              </a:rPr>
              <a:t>: What are Coral Reefs? </a:t>
            </a:r>
          </a:p>
        </p:txBody>
      </p:sp>
      <p:sp>
        <p:nvSpPr>
          <p:cNvPr id="6" name="Text Box 6"/>
          <p:cNvSpPr txBox="1">
            <a:spLocks noChangeArrowheads="1"/>
          </p:cNvSpPr>
          <p:nvPr/>
        </p:nvSpPr>
        <p:spPr bwMode="auto">
          <a:xfrm>
            <a:off x="348958" y="2145895"/>
            <a:ext cx="11556716" cy="830997"/>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CC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GB" u="sng" dirty="0">
                <a:latin typeface="Comic Sans MS" panose="030F0702030302020204" pitchFamily="66" charset="0"/>
              </a:rPr>
              <a:t>Key Language</a:t>
            </a:r>
            <a:r>
              <a:rPr lang="en-GB" dirty="0">
                <a:latin typeface="Comic Sans MS" panose="030F0702030302020204" pitchFamily="66" charset="0"/>
              </a:rPr>
              <a:t>: </a:t>
            </a:r>
            <a:r>
              <a:rPr lang="en-GB" b="1" dirty="0">
                <a:latin typeface="Comic Sans MS" panose="030F0702030302020204" pitchFamily="66" charset="0"/>
              </a:rPr>
              <a:t>Coral Reefs </a:t>
            </a:r>
            <a:r>
              <a:rPr lang="en-GB" dirty="0">
                <a:latin typeface="Comic Sans MS" panose="030F0702030302020204" pitchFamily="66" charset="0"/>
              </a:rPr>
              <a:t>are calcium carbonate structures, made up of reef building stony carol</a:t>
            </a:r>
          </a:p>
        </p:txBody>
      </p:sp>
      <p:sp>
        <p:nvSpPr>
          <p:cNvPr id="3" name="Rectangle 2"/>
          <p:cNvSpPr/>
          <p:nvPr/>
        </p:nvSpPr>
        <p:spPr>
          <a:xfrm>
            <a:off x="348958" y="3740628"/>
            <a:ext cx="11556716" cy="2308324"/>
          </a:xfrm>
          <a:prstGeom prst="rect">
            <a:avLst/>
          </a:prstGeom>
          <a:ln w="28575">
            <a:solidFill>
              <a:srgbClr val="7030A0"/>
            </a:solidFill>
          </a:ln>
        </p:spPr>
        <p:txBody>
          <a:bodyPr wrap="square">
            <a:spAutoFit/>
          </a:bodyPr>
          <a:lstStyle/>
          <a:p>
            <a:pPr algn="just"/>
            <a:r>
              <a:rPr lang="en-GB" dirty="0">
                <a:latin typeface="Comic Sans MS" panose="030F0702030302020204" pitchFamily="66" charset="0"/>
              </a:rPr>
              <a:t>The water temperature drops much below 18°C (64°F) for more than a few days. Corals also require clear waters, because they need sunlight to support the algae that live within their tissues. They are also very sensitive to particles of mud or sediment settling on them, which means that corals rarely grow close to rivers or other sources of sediment. In the sea, light is filtered out by depth, so reef-building corals can only grow in relatively shallow water. Even in the clearest oceans few reef-building corals grow below a depth of 80 to 100 m (260 to 328 </a:t>
            </a:r>
            <a:r>
              <a:rPr lang="en-GB" dirty="0" err="1">
                <a:latin typeface="Comic Sans MS" panose="030F0702030302020204" pitchFamily="66" charset="0"/>
              </a:rPr>
              <a:t>ft</a:t>
            </a:r>
            <a:r>
              <a:rPr lang="en-GB" dirty="0">
                <a:latin typeface="Comic Sans MS" panose="030F0702030302020204" pitchFamily="66" charset="0"/>
              </a:rPr>
              <a:t>). Although corals need nutrients, they cannot thrive in areas where there are large amounts of nutrients. Typically, microscopic organisms in the plankton, or seaweeds (</a:t>
            </a:r>
            <a:r>
              <a:rPr lang="en-GB" dirty="0" err="1">
                <a:latin typeface="Comic Sans MS" panose="030F0702030302020204" pitchFamily="66" charset="0"/>
              </a:rPr>
              <a:t>macroalgae</a:t>
            </a:r>
            <a:r>
              <a:rPr lang="en-GB" dirty="0">
                <a:latin typeface="Comic Sans MS" panose="030F0702030302020204" pitchFamily="66" charset="0"/>
              </a:rPr>
              <a:t>), grow to excess in nutrient-rich water and smother the corals, blocking out the light.</a:t>
            </a:r>
          </a:p>
        </p:txBody>
      </p:sp>
      <p:sp>
        <p:nvSpPr>
          <p:cNvPr id="9" name="Text Box 6"/>
          <p:cNvSpPr txBox="1">
            <a:spLocks noChangeArrowheads="1"/>
          </p:cNvSpPr>
          <p:nvPr/>
        </p:nvSpPr>
        <p:spPr bwMode="auto">
          <a:xfrm>
            <a:off x="348958" y="3118716"/>
            <a:ext cx="11556716" cy="461665"/>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rgbClr val="CC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GB" b="1" u="sng" dirty="0">
                <a:latin typeface="Comic Sans MS" panose="030F0702030302020204" pitchFamily="66" charset="0"/>
              </a:rPr>
              <a:t>Demo</a:t>
            </a:r>
            <a:r>
              <a:rPr lang="en-GB" dirty="0">
                <a:latin typeface="Comic Sans MS" panose="030F0702030302020204" pitchFamily="66" charset="0"/>
              </a:rPr>
              <a:t>: How are Coral Reefs formed? </a:t>
            </a:r>
          </a:p>
        </p:txBody>
      </p:sp>
    </p:spTree>
    <p:extLst>
      <p:ext uri="{BB962C8B-B14F-4D97-AF65-F5344CB8AC3E}">
        <p14:creationId xmlns:p14="http://schemas.microsoft.com/office/powerpoint/2010/main" val="26746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22842" y="147638"/>
            <a:ext cx="11582832"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Types of Coral Reef </a:t>
            </a:r>
          </a:p>
        </p:txBody>
      </p:sp>
      <p:cxnSp>
        <p:nvCxnSpPr>
          <p:cNvPr id="4" name="Straight Connector 3"/>
          <p:cNvCxnSpPr/>
          <p:nvPr/>
        </p:nvCxnSpPr>
        <p:spPr>
          <a:xfrm flipH="1">
            <a:off x="2486025" y="951345"/>
            <a:ext cx="17030" cy="5726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655127" y="988291"/>
            <a:ext cx="27710" cy="568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788727" y="1016000"/>
            <a:ext cx="27710" cy="5689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Box 2"/>
          <p:cNvSpPr txBox="1">
            <a:spLocks noChangeArrowheads="1"/>
          </p:cNvSpPr>
          <p:nvPr/>
        </p:nvSpPr>
        <p:spPr bwMode="auto">
          <a:xfrm>
            <a:off x="322842" y="120367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Type of Reef</a:t>
            </a:r>
          </a:p>
        </p:txBody>
      </p:sp>
      <p:cxnSp>
        <p:nvCxnSpPr>
          <p:cNvPr id="9" name="Straight Connector 8"/>
          <p:cNvCxnSpPr/>
          <p:nvPr/>
        </p:nvCxnSpPr>
        <p:spPr>
          <a:xfrm flipH="1">
            <a:off x="8980484" y="988291"/>
            <a:ext cx="15735" cy="5717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5505" y="1716467"/>
            <a:ext cx="10793550" cy="10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36267" y="3417451"/>
            <a:ext cx="10802788" cy="1436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Box 2"/>
          <p:cNvSpPr txBox="1">
            <a:spLocks noChangeArrowheads="1"/>
          </p:cNvSpPr>
          <p:nvPr/>
        </p:nvSpPr>
        <p:spPr bwMode="auto">
          <a:xfrm>
            <a:off x="322842" y="2259959"/>
            <a:ext cx="1968207" cy="707886"/>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How is it formed?</a:t>
            </a:r>
          </a:p>
        </p:txBody>
      </p:sp>
      <p:sp>
        <p:nvSpPr>
          <p:cNvPr id="16" name="Text Box 2"/>
          <p:cNvSpPr txBox="1">
            <a:spLocks noChangeArrowheads="1"/>
          </p:cNvSpPr>
          <p:nvPr/>
        </p:nvSpPr>
        <p:spPr bwMode="auto">
          <a:xfrm>
            <a:off x="345505" y="660427"/>
            <a:ext cx="11560170" cy="400110"/>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u="sng" dirty="0">
                <a:latin typeface="Comic Sans MS" pitchFamily="66" charset="0"/>
              </a:rPr>
              <a:t>Demo</a:t>
            </a:r>
            <a:r>
              <a:rPr lang="en-GB" sz="2000" dirty="0">
                <a:latin typeface="Comic Sans MS" pitchFamily="66" charset="0"/>
              </a:rPr>
              <a:t>: Complete the table using the information from the video. </a:t>
            </a:r>
          </a:p>
        </p:txBody>
      </p:sp>
      <p:sp>
        <p:nvSpPr>
          <p:cNvPr id="17" name="Text Box 2"/>
          <p:cNvSpPr txBox="1">
            <a:spLocks noChangeArrowheads="1"/>
          </p:cNvSpPr>
          <p:nvPr/>
        </p:nvSpPr>
        <p:spPr bwMode="auto">
          <a:xfrm>
            <a:off x="2618079" y="120367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Fringing Reef</a:t>
            </a:r>
          </a:p>
        </p:txBody>
      </p:sp>
      <p:sp>
        <p:nvSpPr>
          <p:cNvPr id="18" name="Text Box 2"/>
          <p:cNvSpPr txBox="1">
            <a:spLocks noChangeArrowheads="1"/>
          </p:cNvSpPr>
          <p:nvPr/>
        </p:nvSpPr>
        <p:spPr bwMode="auto">
          <a:xfrm>
            <a:off x="4751678" y="120662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Barrier Reef</a:t>
            </a:r>
          </a:p>
        </p:txBody>
      </p:sp>
      <p:sp>
        <p:nvSpPr>
          <p:cNvPr id="19" name="Text Box 2"/>
          <p:cNvSpPr txBox="1">
            <a:spLocks noChangeArrowheads="1"/>
          </p:cNvSpPr>
          <p:nvPr/>
        </p:nvSpPr>
        <p:spPr bwMode="auto">
          <a:xfrm>
            <a:off x="6954120" y="120367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Patch Reef</a:t>
            </a:r>
          </a:p>
        </p:txBody>
      </p:sp>
      <p:sp>
        <p:nvSpPr>
          <p:cNvPr id="20" name="Text Box 2"/>
          <p:cNvSpPr txBox="1">
            <a:spLocks noChangeArrowheads="1"/>
          </p:cNvSpPr>
          <p:nvPr/>
        </p:nvSpPr>
        <p:spPr bwMode="auto">
          <a:xfrm>
            <a:off x="345502" y="3913352"/>
            <a:ext cx="1968207" cy="400110"/>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Diagram</a:t>
            </a:r>
          </a:p>
        </p:txBody>
      </p:sp>
      <p:cxnSp>
        <p:nvCxnSpPr>
          <p:cNvPr id="22" name="Straight Connector 21"/>
          <p:cNvCxnSpPr/>
          <p:nvPr/>
        </p:nvCxnSpPr>
        <p:spPr>
          <a:xfrm flipH="1" flipV="1">
            <a:off x="329770" y="4905357"/>
            <a:ext cx="10791233" cy="9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45502" y="6668655"/>
            <a:ext cx="10777818" cy="4101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 Box 2"/>
          <p:cNvSpPr txBox="1">
            <a:spLocks noChangeArrowheads="1"/>
          </p:cNvSpPr>
          <p:nvPr/>
        </p:nvSpPr>
        <p:spPr bwMode="auto">
          <a:xfrm>
            <a:off x="329769" y="5596187"/>
            <a:ext cx="1968207" cy="400110"/>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Examples</a:t>
            </a:r>
          </a:p>
        </p:txBody>
      </p:sp>
      <p:sp>
        <p:nvSpPr>
          <p:cNvPr id="3" name="Action Button: Video 2">
            <a:hlinkClick r:id="rId2" highlightClick="1"/>
          </p:cNvPr>
          <p:cNvSpPr/>
          <p:nvPr/>
        </p:nvSpPr>
        <p:spPr>
          <a:xfrm>
            <a:off x="434109" y="240145"/>
            <a:ext cx="350982" cy="203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flipH="1">
            <a:off x="11114084" y="1185399"/>
            <a:ext cx="14788" cy="5520201"/>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 Box 2"/>
          <p:cNvSpPr txBox="1">
            <a:spLocks noChangeArrowheads="1"/>
          </p:cNvSpPr>
          <p:nvPr/>
        </p:nvSpPr>
        <p:spPr bwMode="auto">
          <a:xfrm>
            <a:off x="9071048" y="120662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Atoll Reef</a:t>
            </a:r>
          </a:p>
        </p:txBody>
      </p:sp>
      <p:sp>
        <p:nvSpPr>
          <p:cNvPr id="21" name="Text Box 2"/>
          <p:cNvSpPr txBox="1">
            <a:spLocks noChangeArrowheads="1"/>
          </p:cNvSpPr>
          <p:nvPr/>
        </p:nvSpPr>
        <p:spPr bwMode="auto">
          <a:xfrm>
            <a:off x="7296727" y="5796837"/>
            <a:ext cx="4740055" cy="707886"/>
          </a:xfrm>
          <a:prstGeom prst="rect">
            <a:avLst/>
          </a:prstGeom>
          <a:solidFill>
            <a:schemeClr val="bg1"/>
          </a:solidFill>
          <a:ln w="38100">
            <a:solidFill>
              <a:srgbClr val="00B0F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u="sng" dirty="0">
                <a:latin typeface="Comic Sans MS" pitchFamily="66" charset="0"/>
              </a:rPr>
              <a:t>Homework</a:t>
            </a:r>
            <a:r>
              <a:rPr lang="en-GB" sz="2000" dirty="0">
                <a:latin typeface="Comic Sans MS" pitchFamily="66" charset="0"/>
              </a:rPr>
              <a:t>:  Research and find 2 examples for each type of reef.  </a:t>
            </a:r>
          </a:p>
        </p:txBody>
      </p:sp>
    </p:spTree>
    <p:extLst>
      <p:ext uri="{BB962C8B-B14F-4D97-AF65-F5344CB8AC3E}">
        <p14:creationId xmlns:p14="http://schemas.microsoft.com/office/powerpoint/2010/main" val="222114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2842" y="147638"/>
            <a:ext cx="11582832"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dirty="0">
                <a:latin typeface="Comic Sans MS" pitchFamily="66" charset="0"/>
              </a:rPr>
              <a:t>Mangroves </a:t>
            </a:r>
            <a:endParaRPr lang="en-GB" sz="2000" u="sng" dirty="0">
              <a:latin typeface="Comic Sans MS" pitchFamily="66" charset="0"/>
            </a:endParaRPr>
          </a:p>
        </p:txBody>
      </p:sp>
      <p:sp>
        <p:nvSpPr>
          <p:cNvPr id="4" name="AutoShape 2" descr="http://www.mangrove.at/images/mangrove/forests/overwashed/overwashed%20mangrove%20forest.jp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1131455" y="769273"/>
            <a:ext cx="10233890" cy="5944184"/>
          </a:xfrm>
          <a:prstGeom prst="rect">
            <a:avLst/>
          </a:prstGeom>
          <a:ln w="28575">
            <a:solidFill>
              <a:srgbClr val="7030A0"/>
            </a:solidFill>
          </a:ln>
        </p:spPr>
      </p:pic>
      <p:sp>
        <p:nvSpPr>
          <p:cNvPr id="6" name="Text Box 2"/>
          <p:cNvSpPr txBox="1">
            <a:spLocks noChangeArrowheads="1"/>
          </p:cNvSpPr>
          <p:nvPr/>
        </p:nvSpPr>
        <p:spPr bwMode="auto">
          <a:xfrm>
            <a:off x="4304145" y="842797"/>
            <a:ext cx="3546764"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dirty="0">
                <a:latin typeface="Comic Sans MS" pitchFamily="66" charset="0"/>
              </a:rPr>
              <a:t>How does this grow?</a:t>
            </a:r>
            <a:endParaRPr lang="en-GB" sz="2000" u="sng" dirty="0">
              <a:latin typeface="Comic Sans MS" pitchFamily="66" charset="0"/>
            </a:endParaRPr>
          </a:p>
        </p:txBody>
      </p:sp>
      <p:sp>
        <p:nvSpPr>
          <p:cNvPr id="7" name="Text Box 2"/>
          <p:cNvSpPr txBox="1">
            <a:spLocks noChangeArrowheads="1"/>
          </p:cNvSpPr>
          <p:nvPr/>
        </p:nvSpPr>
        <p:spPr bwMode="auto">
          <a:xfrm>
            <a:off x="8155710" y="3192270"/>
            <a:ext cx="3611418"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dirty="0">
                <a:latin typeface="Comic Sans MS" pitchFamily="66" charset="0"/>
              </a:rPr>
              <a:t>What value do they bring?</a:t>
            </a:r>
            <a:endParaRPr lang="en-GB" sz="2000" u="sng" dirty="0">
              <a:latin typeface="Comic Sans MS" pitchFamily="66" charset="0"/>
            </a:endParaRPr>
          </a:p>
        </p:txBody>
      </p:sp>
      <p:sp>
        <p:nvSpPr>
          <p:cNvPr id="8" name="Text Box 2"/>
          <p:cNvSpPr txBox="1">
            <a:spLocks noChangeArrowheads="1"/>
          </p:cNvSpPr>
          <p:nvPr/>
        </p:nvSpPr>
        <p:spPr bwMode="auto">
          <a:xfrm>
            <a:off x="322842" y="3181290"/>
            <a:ext cx="3611418"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dirty="0">
                <a:latin typeface="Comic Sans MS" pitchFamily="66" charset="0"/>
              </a:rPr>
              <a:t>What fact can you find?</a:t>
            </a:r>
            <a:endParaRPr lang="en-GB" sz="2000" u="sng" dirty="0">
              <a:latin typeface="Comic Sans MS" pitchFamily="66" charset="0"/>
            </a:endParaRPr>
          </a:p>
        </p:txBody>
      </p:sp>
      <p:sp>
        <p:nvSpPr>
          <p:cNvPr id="9" name="Text Box 2"/>
          <p:cNvSpPr txBox="1">
            <a:spLocks noChangeArrowheads="1"/>
          </p:cNvSpPr>
          <p:nvPr/>
        </p:nvSpPr>
        <p:spPr bwMode="auto">
          <a:xfrm>
            <a:off x="4276222" y="5515975"/>
            <a:ext cx="3611418" cy="707886"/>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dirty="0">
                <a:latin typeface="Comic Sans MS" pitchFamily="66" charset="0"/>
              </a:rPr>
              <a:t>What pressures might there be on me?</a:t>
            </a:r>
            <a:endParaRPr lang="en-GB" sz="2000" u="sng" dirty="0">
              <a:latin typeface="Comic Sans MS" pitchFamily="66" charset="0"/>
            </a:endParaRPr>
          </a:p>
        </p:txBody>
      </p:sp>
      <p:sp>
        <p:nvSpPr>
          <p:cNvPr id="10" name="Star: 4 Points 9"/>
          <p:cNvSpPr/>
          <p:nvPr/>
        </p:nvSpPr>
        <p:spPr>
          <a:xfrm>
            <a:off x="4036290" y="1353669"/>
            <a:ext cx="4082475" cy="4077313"/>
          </a:xfrm>
          <a:prstGeom prst="star4">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Box 2"/>
          <p:cNvSpPr txBox="1">
            <a:spLocks noChangeArrowheads="1"/>
          </p:cNvSpPr>
          <p:nvPr/>
        </p:nvSpPr>
        <p:spPr bwMode="auto">
          <a:xfrm>
            <a:off x="5186219" y="3227456"/>
            <a:ext cx="1967346" cy="307777"/>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1400" b="1" u="sng" dirty="0">
                <a:latin typeface="Comic Sans MS" pitchFamily="66" charset="0"/>
              </a:rPr>
              <a:t>Pages 128/129</a:t>
            </a:r>
            <a:endParaRPr lang="en-GB" sz="1400" u="sng" dirty="0">
              <a:latin typeface="Comic Sans MS" pitchFamily="66" charset="0"/>
            </a:endParaRPr>
          </a:p>
        </p:txBody>
      </p:sp>
    </p:spTree>
    <p:extLst>
      <p:ext uri="{BB962C8B-B14F-4D97-AF65-F5344CB8AC3E}">
        <p14:creationId xmlns:p14="http://schemas.microsoft.com/office/powerpoint/2010/main" val="334280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an.umces.edu/loicz/mangroves.p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782026" y="688238"/>
            <a:ext cx="10627947" cy="5786324"/>
          </a:xfrm>
          <a:prstGeom prst="rect">
            <a:avLst/>
          </a:prstGeom>
        </p:spPr>
      </p:pic>
      <p:sp>
        <p:nvSpPr>
          <p:cNvPr id="4" name="Text Box 2"/>
          <p:cNvSpPr txBox="1">
            <a:spLocks noChangeArrowheads="1"/>
          </p:cNvSpPr>
          <p:nvPr/>
        </p:nvSpPr>
        <p:spPr bwMode="auto">
          <a:xfrm>
            <a:off x="322842" y="147638"/>
            <a:ext cx="11582832"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Mangroves (Threats) </a:t>
            </a:r>
          </a:p>
        </p:txBody>
      </p:sp>
    </p:spTree>
    <p:extLst>
      <p:ext uri="{BB962C8B-B14F-4D97-AF65-F5344CB8AC3E}">
        <p14:creationId xmlns:p14="http://schemas.microsoft.com/office/powerpoint/2010/main" val="419888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842" y="4399294"/>
            <a:ext cx="11582832" cy="1477328"/>
          </a:xfrm>
          <a:prstGeom prst="rect">
            <a:avLst/>
          </a:prstGeom>
          <a:ln w="28575">
            <a:solidFill>
              <a:srgbClr val="7030A0"/>
            </a:solidFill>
          </a:ln>
        </p:spPr>
        <p:txBody>
          <a:bodyPr wrap="square">
            <a:spAutoFit/>
          </a:bodyPr>
          <a:lstStyle/>
          <a:p>
            <a:pPr algn="just"/>
            <a:r>
              <a:rPr lang="en-GB" dirty="0">
                <a:latin typeface="Comic Sans MS" panose="030F0702030302020204" pitchFamily="66" charset="0"/>
              </a:rPr>
              <a:t>Mangroves are trees and shrubs that grow in the intertidal zone between the land and the sea, while seagrasses are the only true plants that live completely submerged in the sea. Both mangroves and seagrasses are particularly abundant and diverse in tropical waters. Many reef animals move between these ecosystems during their lives. The mangroves and seagrasses are also important for filtering and holding sediments and thus keeping the water over the coral reefs clearer.</a:t>
            </a:r>
          </a:p>
        </p:txBody>
      </p:sp>
      <p:sp>
        <p:nvSpPr>
          <p:cNvPr id="3" name="Text Box 2"/>
          <p:cNvSpPr txBox="1">
            <a:spLocks noChangeArrowheads="1"/>
          </p:cNvSpPr>
          <p:nvPr/>
        </p:nvSpPr>
        <p:spPr bwMode="auto">
          <a:xfrm>
            <a:off x="322842" y="147638"/>
            <a:ext cx="11582832"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Making Links (Coral Reefs and Mangroves)</a:t>
            </a:r>
          </a:p>
        </p:txBody>
      </p:sp>
      <p:pic>
        <p:nvPicPr>
          <p:cNvPr id="4" name="Picture 3"/>
          <p:cNvPicPr>
            <a:picLocks noChangeAspect="1"/>
          </p:cNvPicPr>
          <p:nvPr/>
        </p:nvPicPr>
        <p:blipFill>
          <a:blip r:embed="rId2"/>
          <a:stretch>
            <a:fillRect/>
          </a:stretch>
        </p:blipFill>
        <p:spPr>
          <a:xfrm>
            <a:off x="6807632" y="785216"/>
            <a:ext cx="5098042" cy="3159860"/>
          </a:xfrm>
          <a:prstGeom prst="rect">
            <a:avLst/>
          </a:prstGeom>
          <a:ln w="28575">
            <a:solidFill>
              <a:srgbClr val="7030A0"/>
            </a:solidFill>
          </a:ln>
        </p:spPr>
      </p:pic>
      <p:sp>
        <p:nvSpPr>
          <p:cNvPr id="5" name="AutoShape 2" descr="http://news.nationalgeographic.com/content/dam/news/2016/06/15/coral_bright_spots/01_coral_reef_bright_spot.ngsversion.1466019003836.jp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322842" y="785216"/>
            <a:ext cx="5024584" cy="3171882"/>
          </a:xfrm>
          <a:prstGeom prst="rect">
            <a:avLst/>
          </a:prstGeom>
          <a:ln w="28575">
            <a:solidFill>
              <a:srgbClr val="7030A0"/>
            </a:solidFill>
          </a:ln>
        </p:spPr>
      </p:pic>
    </p:spTree>
    <p:extLst>
      <p:ext uri="{BB962C8B-B14F-4D97-AF65-F5344CB8AC3E}">
        <p14:creationId xmlns:p14="http://schemas.microsoft.com/office/powerpoint/2010/main" val="102305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22842" y="147638"/>
            <a:ext cx="11582832"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Types of Coral Reef </a:t>
            </a:r>
          </a:p>
        </p:txBody>
      </p:sp>
      <p:cxnSp>
        <p:nvCxnSpPr>
          <p:cNvPr id="4" name="Straight Connector 3"/>
          <p:cNvCxnSpPr/>
          <p:nvPr/>
        </p:nvCxnSpPr>
        <p:spPr>
          <a:xfrm flipH="1">
            <a:off x="2486025" y="951345"/>
            <a:ext cx="17030" cy="5726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655127" y="988291"/>
            <a:ext cx="27710" cy="568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788727" y="1016000"/>
            <a:ext cx="27710" cy="5689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Box 2"/>
          <p:cNvSpPr txBox="1">
            <a:spLocks noChangeArrowheads="1"/>
          </p:cNvSpPr>
          <p:nvPr/>
        </p:nvSpPr>
        <p:spPr bwMode="auto">
          <a:xfrm>
            <a:off x="322842" y="120367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Type of Reef</a:t>
            </a:r>
          </a:p>
        </p:txBody>
      </p:sp>
      <p:cxnSp>
        <p:nvCxnSpPr>
          <p:cNvPr id="9" name="Straight Connector 8"/>
          <p:cNvCxnSpPr/>
          <p:nvPr/>
        </p:nvCxnSpPr>
        <p:spPr>
          <a:xfrm flipH="1">
            <a:off x="8980484" y="988291"/>
            <a:ext cx="15735" cy="5717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5505" y="1716467"/>
            <a:ext cx="10793550" cy="10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36267" y="3417451"/>
            <a:ext cx="10802788" cy="1436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Box 2"/>
          <p:cNvSpPr txBox="1">
            <a:spLocks noChangeArrowheads="1"/>
          </p:cNvSpPr>
          <p:nvPr/>
        </p:nvSpPr>
        <p:spPr bwMode="auto">
          <a:xfrm>
            <a:off x="322842" y="2259959"/>
            <a:ext cx="1968207" cy="707886"/>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How is it formed?</a:t>
            </a:r>
          </a:p>
        </p:txBody>
      </p:sp>
      <p:sp>
        <p:nvSpPr>
          <p:cNvPr id="16" name="Text Box 2"/>
          <p:cNvSpPr txBox="1">
            <a:spLocks noChangeArrowheads="1"/>
          </p:cNvSpPr>
          <p:nvPr/>
        </p:nvSpPr>
        <p:spPr bwMode="auto">
          <a:xfrm>
            <a:off x="345505" y="660427"/>
            <a:ext cx="11560170" cy="400110"/>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u="sng" dirty="0">
                <a:latin typeface="Comic Sans MS" pitchFamily="66" charset="0"/>
              </a:rPr>
              <a:t>Demo</a:t>
            </a:r>
            <a:r>
              <a:rPr lang="en-GB" sz="2000" dirty="0">
                <a:latin typeface="Comic Sans MS" pitchFamily="66" charset="0"/>
              </a:rPr>
              <a:t>: Complete the table using the information from the video. </a:t>
            </a:r>
          </a:p>
        </p:txBody>
      </p:sp>
      <p:sp>
        <p:nvSpPr>
          <p:cNvPr id="17" name="Text Box 2"/>
          <p:cNvSpPr txBox="1">
            <a:spLocks noChangeArrowheads="1"/>
          </p:cNvSpPr>
          <p:nvPr/>
        </p:nvSpPr>
        <p:spPr bwMode="auto">
          <a:xfrm>
            <a:off x="2618079" y="120367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Fringing Reef</a:t>
            </a:r>
          </a:p>
        </p:txBody>
      </p:sp>
      <p:sp>
        <p:nvSpPr>
          <p:cNvPr id="18" name="Text Box 2"/>
          <p:cNvSpPr txBox="1">
            <a:spLocks noChangeArrowheads="1"/>
          </p:cNvSpPr>
          <p:nvPr/>
        </p:nvSpPr>
        <p:spPr bwMode="auto">
          <a:xfrm>
            <a:off x="4751678" y="120662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Barrier Reef</a:t>
            </a:r>
          </a:p>
        </p:txBody>
      </p:sp>
      <p:sp>
        <p:nvSpPr>
          <p:cNvPr id="19" name="Text Box 2"/>
          <p:cNvSpPr txBox="1">
            <a:spLocks noChangeArrowheads="1"/>
          </p:cNvSpPr>
          <p:nvPr/>
        </p:nvSpPr>
        <p:spPr bwMode="auto">
          <a:xfrm>
            <a:off x="6954120" y="120367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Patch Reef</a:t>
            </a:r>
          </a:p>
        </p:txBody>
      </p:sp>
      <p:sp>
        <p:nvSpPr>
          <p:cNvPr id="20" name="Text Box 2"/>
          <p:cNvSpPr txBox="1">
            <a:spLocks noChangeArrowheads="1"/>
          </p:cNvSpPr>
          <p:nvPr/>
        </p:nvSpPr>
        <p:spPr bwMode="auto">
          <a:xfrm>
            <a:off x="345502" y="3913352"/>
            <a:ext cx="1968207" cy="400110"/>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Diagram</a:t>
            </a:r>
          </a:p>
        </p:txBody>
      </p:sp>
      <p:cxnSp>
        <p:nvCxnSpPr>
          <p:cNvPr id="22" name="Straight Connector 21"/>
          <p:cNvCxnSpPr/>
          <p:nvPr/>
        </p:nvCxnSpPr>
        <p:spPr>
          <a:xfrm flipH="1" flipV="1">
            <a:off x="329770" y="4905357"/>
            <a:ext cx="10791233" cy="9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45502" y="6668655"/>
            <a:ext cx="10777818" cy="4101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 Box 2"/>
          <p:cNvSpPr txBox="1">
            <a:spLocks noChangeArrowheads="1"/>
          </p:cNvSpPr>
          <p:nvPr/>
        </p:nvSpPr>
        <p:spPr bwMode="auto">
          <a:xfrm>
            <a:off x="329769" y="5596187"/>
            <a:ext cx="1968207" cy="400110"/>
          </a:xfrm>
          <a:prstGeom prst="rect">
            <a:avLst/>
          </a:prstGeom>
          <a:solidFill>
            <a:schemeClr val="bg1"/>
          </a:solidFill>
          <a:ln w="38100">
            <a:solidFill>
              <a:srgbClr val="00FF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Examples</a:t>
            </a:r>
          </a:p>
        </p:txBody>
      </p:sp>
      <p:cxnSp>
        <p:nvCxnSpPr>
          <p:cNvPr id="24" name="Straight Connector 23"/>
          <p:cNvCxnSpPr/>
          <p:nvPr/>
        </p:nvCxnSpPr>
        <p:spPr>
          <a:xfrm flipH="1">
            <a:off x="11114084" y="1185399"/>
            <a:ext cx="14788" cy="5520201"/>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 Box 2"/>
          <p:cNvSpPr txBox="1">
            <a:spLocks noChangeArrowheads="1"/>
          </p:cNvSpPr>
          <p:nvPr/>
        </p:nvSpPr>
        <p:spPr bwMode="auto">
          <a:xfrm>
            <a:off x="9071048" y="1206627"/>
            <a:ext cx="1968207" cy="400110"/>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u="sng" dirty="0">
                <a:latin typeface="Comic Sans MS" pitchFamily="66" charset="0"/>
              </a:rPr>
              <a:t>Atoll Reef</a:t>
            </a:r>
          </a:p>
        </p:txBody>
      </p:sp>
    </p:spTree>
    <p:extLst>
      <p:ext uri="{BB962C8B-B14F-4D97-AF65-F5344CB8AC3E}">
        <p14:creationId xmlns:p14="http://schemas.microsoft.com/office/powerpoint/2010/main" val="1122354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643</Words>
  <Application>Microsoft Macintosh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13</cp:revision>
  <dcterms:created xsi:type="dcterms:W3CDTF">2016-10-11T07:06:34Z</dcterms:created>
  <dcterms:modified xsi:type="dcterms:W3CDTF">2018-06-14T09:22:52Z</dcterms:modified>
</cp:coreProperties>
</file>