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7" r:id="rId4"/>
    <p:sldId id="264" r:id="rId5"/>
    <p:sldId id="259" r:id="rId6"/>
    <p:sldId id="260" r:id="rId7"/>
    <p:sldId id="261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C7027-274E-4852-B5C1-09FC0101A719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C901AF1-2AED-439F-A185-99BF85BC7D06}">
      <dgm:prSet phldrT="[Text]" custT="1"/>
      <dgm:spPr/>
      <dgm:t>
        <a:bodyPr/>
        <a:lstStyle/>
        <a:p>
          <a:r>
            <a:rPr lang="en-GB" sz="2000" dirty="0">
              <a:latin typeface="Comic Sans MS" panose="030F0702030302020204" pitchFamily="66" charset="0"/>
            </a:rPr>
            <a:t>London</a:t>
          </a:r>
        </a:p>
      </dgm:t>
    </dgm:pt>
    <dgm:pt modelId="{B2F418FF-223E-4C82-AC88-61B126EF3ADE}" type="parTrans" cxnId="{14C03D60-064E-4D32-966F-75C2E9595379}">
      <dgm:prSet/>
      <dgm:spPr/>
      <dgm:t>
        <a:bodyPr/>
        <a:lstStyle/>
        <a:p>
          <a:endParaRPr lang="en-GB"/>
        </a:p>
      </dgm:t>
    </dgm:pt>
    <dgm:pt modelId="{A257E029-F834-4382-88D1-18B9FA335919}" type="sibTrans" cxnId="{14C03D60-064E-4D32-966F-75C2E9595379}">
      <dgm:prSet/>
      <dgm:spPr/>
      <dgm:t>
        <a:bodyPr/>
        <a:lstStyle/>
        <a:p>
          <a:endParaRPr lang="en-GB"/>
        </a:p>
      </dgm:t>
    </dgm:pt>
    <dgm:pt modelId="{A1D3AAFF-86BD-4F19-8224-1AD1894C2BE3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Education</a:t>
          </a:r>
        </a:p>
      </dgm:t>
    </dgm:pt>
    <dgm:pt modelId="{95130AD4-9ED3-4A5F-AC05-E24D2D15C7AC}" type="parTrans" cxnId="{9FE2D08C-3865-43CA-A316-9FDAADF3D729}">
      <dgm:prSet/>
      <dgm:spPr/>
      <dgm:t>
        <a:bodyPr/>
        <a:lstStyle/>
        <a:p>
          <a:endParaRPr lang="en-GB"/>
        </a:p>
      </dgm:t>
    </dgm:pt>
    <dgm:pt modelId="{B617159B-7DA0-4ADD-9F09-3B760D85950F}" type="sibTrans" cxnId="{9FE2D08C-3865-43CA-A316-9FDAADF3D729}">
      <dgm:prSet/>
      <dgm:spPr/>
      <dgm:t>
        <a:bodyPr/>
        <a:lstStyle/>
        <a:p>
          <a:endParaRPr lang="en-GB"/>
        </a:p>
      </dgm:t>
    </dgm:pt>
    <dgm:pt modelId="{A1D4C25E-17A4-4683-A229-FFFC1B8991A1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Employment </a:t>
          </a:r>
        </a:p>
      </dgm:t>
    </dgm:pt>
    <dgm:pt modelId="{4C4031CC-B792-4BF1-A944-7B73D081EBBB}" type="parTrans" cxnId="{B247F172-BA28-45D5-81F2-2243A7D9E9A8}">
      <dgm:prSet/>
      <dgm:spPr/>
      <dgm:t>
        <a:bodyPr/>
        <a:lstStyle/>
        <a:p>
          <a:endParaRPr lang="en-GB"/>
        </a:p>
      </dgm:t>
    </dgm:pt>
    <dgm:pt modelId="{A4538128-CE49-4D38-95A9-4DB72FE85C58}" type="sibTrans" cxnId="{B247F172-BA28-45D5-81F2-2243A7D9E9A8}">
      <dgm:prSet/>
      <dgm:spPr/>
      <dgm:t>
        <a:bodyPr/>
        <a:lstStyle/>
        <a:p>
          <a:endParaRPr lang="en-GB"/>
        </a:p>
      </dgm:t>
    </dgm:pt>
    <dgm:pt modelId="{7480D557-DEA4-48CB-BEE1-FB73F41D1934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Housing</a:t>
          </a:r>
          <a:r>
            <a:rPr lang="en-GB" dirty="0"/>
            <a:t> </a:t>
          </a:r>
        </a:p>
      </dgm:t>
    </dgm:pt>
    <dgm:pt modelId="{6900D9C3-7E8B-46ED-BCBE-A2B8D4F9DC2D}" type="parTrans" cxnId="{4ED9E039-30EE-4A13-AF35-ABF6228F8C27}">
      <dgm:prSet/>
      <dgm:spPr/>
      <dgm:t>
        <a:bodyPr/>
        <a:lstStyle/>
        <a:p>
          <a:endParaRPr lang="en-GB"/>
        </a:p>
      </dgm:t>
    </dgm:pt>
    <dgm:pt modelId="{32E59801-A664-40DD-A0E7-84D638A09730}" type="sibTrans" cxnId="{4ED9E039-30EE-4A13-AF35-ABF6228F8C27}">
      <dgm:prSet/>
      <dgm:spPr/>
      <dgm:t>
        <a:bodyPr/>
        <a:lstStyle/>
        <a:p>
          <a:endParaRPr lang="en-GB"/>
        </a:p>
      </dgm:t>
    </dgm:pt>
    <dgm:pt modelId="{66988E6D-3A07-45F1-BE17-B3AD7C6F3159}">
      <dgm:prSet phldrT="[Text]"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Health</a:t>
          </a:r>
        </a:p>
      </dgm:t>
    </dgm:pt>
    <dgm:pt modelId="{D0AE0063-F53D-49D0-B734-59DEE425A537}" type="parTrans" cxnId="{E0DF8931-7A8E-4D77-8703-38E368D1F61C}">
      <dgm:prSet/>
      <dgm:spPr/>
      <dgm:t>
        <a:bodyPr/>
        <a:lstStyle/>
        <a:p>
          <a:endParaRPr lang="en-GB"/>
        </a:p>
      </dgm:t>
    </dgm:pt>
    <dgm:pt modelId="{F7344268-CBAB-49A0-8C1B-3733EDE0FE3F}" type="sibTrans" cxnId="{E0DF8931-7A8E-4D77-8703-38E368D1F61C}">
      <dgm:prSet/>
      <dgm:spPr/>
      <dgm:t>
        <a:bodyPr/>
        <a:lstStyle/>
        <a:p>
          <a:endParaRPr lang="en-GB"/>
        </a:p>
      </dgm:t>
    </dgm:pt>
    <dgm:pt modelId="{800AE908-6BFB-4C99-B434-0BE70D05D096}" type="pres">
      <dgm:prSet presAssocID="{306C7027-274E-4852-B5C1-09FC0101A719}" presName="composite" presStyleCnt="0">
        <dgm:presLayoutVars>
          <dgm:chMax val="1"/>
          <dgm:dir/>
          <dgm:resizeHandles val="exact"/>
        </dgm:presLayoutVars>
      </dgm:prSet>
      <dgm:spPr/>
    </dgm:pt>
    <dgm:pt modelId="{E2127644-4199-4CE6-B765-7A922613E439}" type="pres">
      <dgm:prSet presAssocID="{306C7027-274E-4852-B5C1-09FC0101A719}" presName="radial" presStyleCnt="0">
        <dgm:presLayoutVars>
          <dgm:animLvl val="ctr"/>
        </dgm:presLayoutVars>
      </dgm:prSet>
      <dgm:spPr/>
    </dgm:pt>
    <dgm:pt modelId="{4DFE41AA-D240-4012-BCAD-09DDF6244A91}" type="pres">
      <dgm:prSet presAssocID="{8C901AF1-2AED-439F-A185-99BF85BC7D06}" presName="centerShape" presStyleLbl="vennNode1" presStyleIdx="0" presStyleCnt="5"/>
      <dgm:spPr/>
    </dgm:pt>
    <dgm:pt modelId="{334C2C9A-7A1D-4197-85F5-5DE58E77FF90}" type="pres">
      <dgm:prSet presAssocID="{A1D3AAFF-86BD-4F19-8224-1AD1894C2BE3}" presName="node" presStyleLbl="vennNode1" presStyleIdx="1" presStyleCnt="5">
        <dgm:presLayoutVars>
          <dgm:bulletEnabled val="1"/>
        </dgm:presLayoutVars>
      </dgm:prSet>
      <dgm:spPr/>
    </dgm:pt>
    <dgm:pt modelId="{90DB2789-CCD0-4E6D-B94A-A81C93352003}" type="pres">
      <dgm:prSet presAssocID="{A1D4C25E-17A4-4683-A229-FFFC1B8991A1}" presName="node" presStyleLbl="vennNode1" presStyleIdx="2" presStyleCnt="5">
        <dgm:presLayoutVars>
          <dgm:bulletEnabled val="1"/>
        </dgm:presLayoutVars>
      </dgm:prSet>
      <dgm:spPr/>
    </dgm:pt>
    <dgm:pt modelId="{4763B227-17F9-40DD-8F96-C58D1DDBB649}" type="pres">
      <dgm:prSet presAssocID="{7480D557-DEA4-48CB-BEE1-FB73F41D1934}" presName="node" presStyleLbl="vennNode1" presStyleIdx="3" presStyleCnt="5">
        <dgm:presLayoutVars>
          <dgm:bulletEnabled val="1"/>
        </dgm:presLayoutVars>
      </dgm:prSet>
      <dgm:spPr/>
    </dgm:pt>
    <dgm:pt modelId="{25B01366-341F-42B3-8C52-EE11FEBAFADB}" type="pres">
      <dgm:prSet presAssocID="{66988E6D-3A07-45F1-BE17-B3AD7C6F3159}" presName="node" presStyleLbl="vennNode1" presStyleIdx="4" presStyleCnt="5" custRadScaleRad="100019" custRadScaleInc="-1230">
        <dgm:presLayoutVars>
          <dgm:bulletEnabled val="1"/>
        </dgm:presLayoutVars>
      </dgm:prSet>
      <dgm:spPr/>
    </dgm:pt>
  </dgm:ptLst>
  <dgm:cxnLst>
    <dgm:cxn modelId="{A7539B14-4085-42C5-9050-94D109D66897}" type="presOf" srcId="{306C7027-274E-4852-B5C1-09FC0101A719}" destId="{800AE908-6BFB-4C99-B434-0BE70D05D096}" srcOrd="0" destOrd="0" presId="urn:microsoft.com/office/officeart/2005/8/layout/radial3"/>
    <dgm:cxn modelId="{E0DF8931-7A8E-4D77-8703-38E368D1F61C}" srcId="{8C901AF1-2AED-439F-A185-99BF85BC7D06}" destId="{66988E6D-3A07-45F1-BE17-B3AD7C6F3159}" srcOrd="3" destOrd="0" parTransId="{D0AE0063-F53D-49D0-B734-59DEE425A537}" sibTransId="{F7344268-CBAB-49A0-8C1B-3733EDE0FE3F}"/>
    <dgm:cxn modelId="{4ED9E039-30EE-4A13-AF35-ABF6228F8C27}" srcId="{8C901AF1-2AED-439F-A185-99BF85BC7D06}" destId="{7480D557-DEA4-48CB-BEE1-FB73F41D1934}" srcOrd="2" destOrd="0" parTransId="{6900D9C3-7E8B-46ED-BCBE-A2B8D4F9DC2D}" sibTransId="{32E59801-A664-40DD-A0E7-84D638A09730}"/>
    <dgm:cxn modelId="{14C03D60-064E-4D32-966F-75C2E9595379}" srcId="{306C7027-274E-4852-B5C1-09FC0101A719}" destId="{8C901AF1-2AED-439F-A185-99BF85BC7D06}" srcOrd="0" destOrd="0" parTransId="{B2F418FF-223E-4C82-AC88-61B126EF3ADE}" sibTransId="{A257E029-F834-4382-88D1-18B9FA335919}"/>
    <dgm:cxn modelId="{6488E169-C49A-45D8-9895-5F654F29C85F}" type="presOf" srcId="{8C901AF1-2AED-439F-A185-99BF85BC7D06}" destId="{4DFE41AA-D240-4012-BCAD-09DDF6244A91}" srcOrd="0" destOrd="0" presId="urn:microsoft.com/office/officeart/2005/8/layout/radial3"/>
    <dgm:cxn modelId="{C5380D4B-9C93-4977-AA41-00ADD4314A6E}" type="presOf" srcId="{7480D557-DEA4-48CB-BEE1-FB73F41D1934}" destId="{4763B227-17F9-40DD-8F96-C58D1DDBB649}" srcOrd="0" destOrd="0" presId="urn:microsoft.com/office/officeart/2005/8/layout/radial3"/>
    <dgm:cxn modelId="{B247F172-BA28-45D5-81F2-2243A7D9E9A8}" srcId="{8C901AF1-2AED-439F-A185-99BF85BC7D06}" destId="{A1D4C25E-17A4-4683-A229-FFFC1B8991A1}" srcOrd="1" destOrd="0" parTransId="{4C4031CC-B792-4BF1-A944-7B73D081EBBB}" sibTransId="{A4538128-CE49-4D38-95A9-4DB72FE85C58}"/>
    <dgm:cxn modelId="{5AB1CE87-4FFC-4E2D-BC8C-0436C3AE72C8}" type="presOf" srcId="{A1D4C25E-17A4-4683-A229-FFFC1B8991A1}" destId="{90DB2789-CCD0-4E6D-B94A-A81C93352003}" srcOrd="0" destOrd="0" presId="urn:microsoft.com/office/officeart/2005/8/layout/radial3"/>
    <dgm:cxn modelId="{9FE2D08C-3865-43CA-A316-9FDAADF3D729}" srcId="{8C901AF1-2AED-439F-A185-99BF85BC7D06}" destId="{A1D3AAFF-86BD-4F19-8224-1AD1894C2BE3}" srcOrd="0" destOrd="0" parTransId="{95130AD4-9ED3-4A5F-AC05-E24D2D15C7AC}" sibTransId="{B617159B-7DA0-4ADD-9F09-3B760D85950F}"/>
    <dgm:cxn modelId="{EBC11D93-89E5-4A49-9B70-1F33131BFB1E}" type="presOf" srcId="{66988E6D-3A07-45F1-BE17-B3AD7C6F3159}" destId="{25B01366-341F-42B3-8C52-EE11FEBAFADB}" srcOrd="0" destOrd="0" presId="urn:microsoft.com/office/officeart/2005/8/layout/radial3"/>
    <dgm:cxn modelId="{EB2A1DD0-7A45-49F3-9901-19D7ED6FF59A}" type="presOf" srcId="{A1D3AAFF-86BD-4F19-8224-1AD1894C2BE3}" destId="{334C2C9A-7A1D-4197-85F5-5DE58E77FF90}" srcOrd="0" destOrd="0" presId="urn:microsoft.com/office/officeart/2005/8/layout/radial3"/>
    <dgm:cxn modelId="{200D39DA-8CC9-4C9B-8F07-69ADF9BF9CF0}" type="presParOf" srcId="{800AE908-6BFB-4C99-B434-0BE70D05D096}" destId="{E2127644-4199-4CE6-B765-7A922613E439}" srcOrd="0" destOrd="0" presId="urn:microsoft.com/office/officeart/2005/8/layout/radial3"/>
    <dgm:cxn modelId="{5D70426F-AADA-42A1-85F8-ECDA7F2D898F}" type="presParOf" srcId="{E2127644-4199-4CE6-B765-7A922613E439}" destId="{4DFE41AA-D240-4012-BCAD-09DDF6244A91}" srcOrd="0" destOrd="0" presId="urn:microsoft.com/office/officeart/2005/8/layout/radial3"/>
    <dgm:cxn modelId="{A02A9C1E-9BC7-4DBE-B5D4-A3B828DCEFFF}" type="presParOf" srcId="{E2127644-4199-4CE6-B765-7A922613E439}" destId="{334C2C9A-7A1D-4197-85F5-5DE58E77FF90}" srcOrd="1" destOrd="0" presId="urn:microsoft.com/office/officeart/2005/8/layout/radial3"/>
    <dgm:cxn modelId="{FF9D9BF9-59EE-482C-BF4B-C39793A49979}" type="presParOf" srcId="{E2127644-4199-4CE6-B765-7A922613E439}" destId="{90DB2789-CCD0-4E6D-B94A-A81C93352003}" srcOrd="2" destOrd="0" presId="urn:microsoft.com/office/officeart/2005/8/layout/radial3"/>
    <dgm:cxn modelId="{ABE3D968-973D-4F75-B91D-366219FF0BCE}" type="presParOf" srcId="{E2127644-4199-4CE6-B765-7A922613E439}" destId="{4763B227-17F9-40DD-8F96-C58D1DDBB649}" srcOrd="3" destOrd="0" presId="urn:microsoft.com/office/officeart/2005/8/layout/radial3"/>
    <dgm:cxn modelId="{94D0EB40-19EF-4EBA-8098-9D9812612C2A}" type="presParOf" srcId="{E2127644-4199-4CE6-B765-7A922613E439}" destId="{25B01366-341F-42B3-8C52-EE11FEBAFAD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E41AA-D240-4012-BCAD-09DDF6244A91}">
      <dsp:nvSpPr>
        <dsp:cNvPr id="0" name=""/>
        <dsp:cNvSpPr/>
      </dsp:nvSpPr>
      <dsp:spPr>
        <a:xfrm>
          <a:off x="2130964" y="833508"/>
          <a:ext cx="2076459" cy="20764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London</a:t>
          </a:r>
        </a:p>
      </dsp:txBody>
      <dsp:txXfrm>
        <a:off x="2435054" y="1137598"/>
        <a:ext cx="1468279" cy="1468279"/>
      </dsp:txXfrm>
    </dsp:sp>
    <dsp:sp modelId="{334C2C9A-7A1D-4197-85F5-5DE58E77FF90}">
      <dsp:nvSpPr>
        <dsp:cNvPr id="0" name=""/>
        <dsp:cNvSpPr/>
      </dsp:nvSpPr>
      <dsp:spPr>
        <a:xfrm>
          <a:off x="2650079" y="370"/>
          <a:ext cx="1038229" cy="10382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omic Sans MS" panose="030F0702030302020204" pitchFamily="66" charset="0"/>
            </a:rPr>
            <a:t>Education</a:t>
          </a:r>
        </a:p>
      </dsp:txBody>
      <dsp:txXfrm>
        <a:off x="2802124" y="152415"/>
        <a:ext cx="734139" cy="734139"/>
      </dsp:txXfrm>
    </dsp:sp>
    <dsp:sp modelId="{90DB2789-CCD0-4E6D-B94A-A81C93352003}">
      <dsp:nvSpPr>
        <dsp:cNvPr id="0" name=""/>
        <dsp:cNvSpPr/>
      </dsp:nvSpPr>
      <dsp:spPr>
        <a:xfrm>
          <a:off x="4002331" y="1352623"/>
          <a:ext cx="1038229" cy="10382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omic Sans MS" panose="030F0702030302020204" pitchFamily="66" charset="0"/>
            </a:rPr>
            <a:t>Employment </a:t>
          </a:r>
        </a:p>
      </dsp:txBody>
      <dsp:txXfrm>
        <a:off x="4154376" y="1504668"/>
        <a:ext cx="734139" cy="734139"/>
      </dsp:txXfrm>
    </dsp:sp>
    <dsp:sp modelId="{4763B227-17F9-40DD-8F96-C58D1DDBB649}">
      <dsp:nvSpPr>
        <dsp:cNvPr id="0" name=""/>
        <dsp:cNvSpPr/>
      </dsp:nvSpPr>
      <dsp:spPr>
        <a:xfrm>
          <a:off x="2650079" y="2704875"/>
          <a:ext cx="1038229" cy="10382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omic Sans MS" panose="030F0702030302020204" pitchFamily="66" charset="0"/>
            </a:rPr>
            <a:t>Housing</a:t>
          </a:r>
          <a:r>
            <a:rPr lang="en-GB" sz="1000" kern="1200" dirty="0"/>
            <a:t> </a:t>
          </a:r>
        </a:p>
      </dsp:txBody>
      <dsp:txXfrm>
        <a:off x="2802124" y="2856920"/>
        <a:ext cx="734139" cy="734139"/>
      </dsp:txXfrm>
    </dsp:sp>
    <dsp:sp modelId="{25B01366-341F-42B3-8C52-EE11FEBAFADB}">
      <dsp:nvSpPr>
        <dsp:cNvPr id="0" name=""/>
        <dsp:cNvSpPr/>
      </dsp:nvSpPr>
      <dsp:spPr>
        <a:xfrm>
          <a:off x="1297822" y="1378753"/>
          <a:ext cx="1038229" cy="10382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omic Sans MS" panose="030F0702030302020204" pitchFamily="66" charset="0"/>
            </a:rPr>
            <a:t>Health</a:t>
          </a:r>
        </a:p>
      </dsp:txBody>
      <dsp:txXfrm>
        <a:off x="1449867" y="1530798"/>
        <a:ext cx="734139" cy="73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8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3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4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2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1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8AD6-1350-4207-9E02-8FFD4D03CD47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287C-AE8C-4252-928E-5C8176575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17/may/13/inside-the-new-battersea-power-st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924" y="2036010"/>
            <a:ext cx="6096000" cy="313932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n-GB" u="sng" dirty="0">
                <a:solidFill>
                  <a:srgbClr val="333333"/>
                </a:solidFill>
                <a:latin typeface="Comic Sans MS" panose="030F0702030302020204" pitchFamily="66" charset="0"/>
              </a:rPr>
              <a:t>Key Language:</a:t>
            </a:r>
          </a:p>
          <a:p>
            <a:r>
              <a:rPr lang="en-GB" b="1" u="sng" dirty="0">
                <a:solidFill>
                  <a:srgbClr val="333333"/>
                </a:solidFill>
                <a:latin typeface="Comic Sans MS" panose="030F0702030302020204" pitchFamily="66" charset="0"/>
              </a:rPr>
              <a:t>Brownfield Land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: Abandoned, derelict or under‑used industrial buildings and land that may be contaminated but have potential for redevelopment.</a:t>
            </a:r>
          </a:p>
          <a:p>
            <a:endParaRPr lang="en-GB" b="1" u="sng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solidFill>
                  <a:srgbClr val="333333"/>
                </a:solidFill>
                <a:latin typeface="Comic Sans MS" panose="030F0702030302020204" pitchFamily="66" charset="0"/>
              </a:rPr>
              <a:t>Case Study Example 1:London Olympic Park</a:t>
            </a:r>
          </a:p>
          <a:p>
            <a:r>
              <a:rPr lang="en-GB" b="1" u="sng" dirty="0">
                <a:solidFill>
                  <a:srgbClr val="333333"/>
                </a:solidFill>
                <a:latin typeface="Comic Sans MS" panose="030F0702030302020204" pitchFamily="66" charset="0"/>
              </a:rPr>
              <a:t>Case Study Example 2: Battersea PowerStation, London</a:t>
            </a:r>
            <a:endParaRPr lang="en-GB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What are the concerns about the redevelopment of the PowerStation?</a:t>
            </a:r>
          </a:p>
          <a:p>
            <a:endParaRPr lang="en-GB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91" y="1866051"/>
            <a:ext cx="5209700" cy="43881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Environments (Brownfield sites)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091" y="829344"/>
            <a:ext cx="11625072" cy="83099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Starter</a:t>
            </a:r>
            <a:r>
              <a:rPr lang="en-GB" sz="2400" dirty="0">
                <a:latin typeface="Comic Sans MS" panose="030F0702030302020204" pitchFamily="66" charset="0"/>
              </a:rPr>
              <a:t>: Read the article and identify </a:t>
            </a:r>
            <a:r>
              <a:rPr lang="en-GB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what are the concerns about the redevelopment of the PowerStation?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02400-9B03-4044-9A8F-A7EBA00A10DE}"/>
              </a:ext>
            </a:extLst>
          </p:cNvPr>
          <p:cNvSpPr txBox="1"/>
          <p:nvPr/>
        </p:nvSpPr>
        <p:spPr>
          <a:xfrm>
            <a:off x="205087" y="5242125"/>
            <a:ext cx="6317633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Key Terminology</a:t>
            </a:r>
            <a:r>
              <a:rPr lang="en-GB" dirty="0">
                <a:latin typeface="Comic Sans MS" panose="030F0702030302020204" pitchFamily="66" charset="0"/>
              </a:rPr>
              <a:t>: Urban Stress, Urban Renewal, Urban Change,   </a:t>
            </a:r>
          </a:p>
        </p:txBody>
      </p:sp>
      <p:sp>
        <p:nvSpPr>
          <p:cNvPr id="2" name="Action Button: Get Information 1">
            <a:hlinkClick r:id="rId3" highlightClick="1"/>
            <a:extLst>
              <a:ext uri="{FF2B5EF4-FFF2-40B4-BE49-F238E27FC236}">
                <a16:creationId xmlns:a16="http://schemas.microsoft.com/office/drawing/2014/main" id="{1BF22788-6640-485B-95B7-AF86BF30945A}"/>
              </a:ext>
            </a:extLst>
          </p:cNvPr>
          <p:cNvSpPr/>
          <p:nvPr/>
        </p:nvSpPr>
        <p:spPr>
          <a:xfrm>
            <a:off x="11425646" y="339634"/>
            <a:ext cx="330925" cy="21771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2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42A640-D238-4C4C-915A-6FF34A919099}"/>
              </a:ext>
            </a:extLst>
          </p:cNvPr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Change (Ethnicity)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7C4B3-5CF4-455E-8BEF-A9E2C8A57296}"/>
              </a:ext>
            </a:extLst>
          </p:cNvPr>
          <p:cNvSpPr txBox="1"/>
          <p:nvPr/>
        </p:nvSpPr>
        <p:spPr>
          <a:xfrm>
            <a:off x="9741211" y="264452"/>
            <a:ext cx="2085028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Census 2011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4E6A1-FB15-4121-AE70-702C657896AA}"/>
              </a:ext>
            </a:extLst>
          </p:cNvPr>
          <p:cNvSpPr txBox="1"/>
          <p:nvPr/>
        </p:nvSpPr>
        <p:spPr>
          <a:xfrm>
            <a:off x="423039" y="281869"/>
            <a:ext cx="2085028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FA418-F028-4572-AFD2-19F9F51D7EEC}"/>
              </a:ext>
            </a:extLst>
          </p:cNvPr>
          <p:cNvSpPr/>
          <p:nvPr/>
        </p:nvSpPr>
        <p:spPr>
          <a:xfrm>
            <a:off x="830312" y="1071033"/>
            <a:ext cx="2040162" cy="27699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Employment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7C223-E498-4583-B137-EE831531BCBB}"/>
              </a:ext>
            </a:extLst>
          </p:cNvPr>
          <p:cNvSpPr/>
          <p:nvPr/>
        </p:nvSpPr>
        <p:spPr>
          <a:xfrm>
            <a:off x="7118984" y="4031361"/>
            <a:ext cx="1152128" cy="27699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2783C-E9E4-44B9-AD16-5AF46EB3C0BF}"/>
              </a:ext>
            </a:extLst>
          </p:cNvPr>
          <p:cNvSpPr/>
          <p:nvPr/>
        </p:nvSpPr>
        <p:spPr>
          <a:xfrm>
            <a:off x="6689216" y="1043601"/>
            <a:ext cx="1584176" cy="27699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Education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DC4A9-4C2F-43D1-B49B-527F7DD6C807}"/>
              </a:ext>
            </a:extLst>
          </p:cNvPr>
          <p:cNvSpPr/>
          <p:nvPr/>
        </p:nvSpPr>
        <p:spPr>
          <a:xfrm>
            <a:off x="863408" y="4095369"/>
            <a:ext cx="1368152" cy="27699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Housing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015A-61CC-4AAF-BDA1-9FE41254DDFE}"/>
              </a:ext>
            </a:extLst>
          </p:cNvPr>
          <p:cNvSpPr/>
          <p:nvPr/>
        </p:nvSpPr>
        <p:spPr>
          <a:xfrm>
            <a:off x="760901" y="1575089"/>
            <a:ext cx="4427984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Barking and Dagenham lowest: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Ethnic Minorities tend to be disadvantaged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2000/2011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E69C04-41A5-46CA-A2F3-5BEE2E0450CB}"/>
              </a:ext>
            </a:extLst>
          </p:cNvPr>
          <p:cNvSpPr/>
          <p:nvPr/>
        </p:nvSpPr>
        <p:spPr>
          <a:xfrm>
            <a:off x="787742" y="4671433"/>
            <a:ext cx="4241843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Barking and Dagenham lowest: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Ethnic Minorities tend to be disadvantaged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2000/2011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52D32-87A9-4CA1-BB35-2EEA6D62CC84}"/>
              </a:ext>
            </a:extLst>
          </p:cNvPr>
          <p:cNvSpPr/>
          <p:nvPr/>
        </p:nvSpPr>
        <p:spPr>
          <a:xfrm>
            <a:off x="7077826" y="4607425"/>
            <a:ext cx="4241843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Barking and Dagenham lowest: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Ethnic Minorities tend to be disadvantaged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2000/2011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3CC2B3-CA26-4B2B-A533-7E6F62B17842}"/>
              </a:ext>
            </a:extLst>
          </p:cNvPr>
          <p:cNvSpPr/>
          <p:nvPr/>
        </p:nvSpPr>
        <p:spPr>
          <a:xfrm>
            <a:off x="6647940" y="1547657"/>
            <a:ext cx="4427984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Barking and Dagenham lowest: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Ethnic Minorities tend to be disadvantaged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2000/2011 </a:t>
            </a:r>
          </a:p>
        </p:txBody>
      </p:sp>
    </p:spTree>
    <p:extLst>
      <p:ext uri="{BB962C8B-B14F-4D97-AF65-F5344CB8AC3E}">
        <p14:creationId xmlns:p14="http://schemas.microsoft.com/office/powerpoint/2010/main" val="298745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36" y="121845"/>
            <a:ext cx="11817193" cy="57484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Comic Sans MS" panose="030F0702030302020204" pitchFamily="66" charset="0"/>
              </a:rPr>
              <a:t>(Case Study) Bangladeshi population in London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01" y="1384663"/>
            <a:ext cx="11860736" cy="4435807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1960s – 80s</a:t>
            </a:r>
            <a:r>
              <a:rPr lang="en-US" dirty="0">
                <a:latin typeface="Comic Sans MS" panose="030F0702030302020204" pitchFamily="66" charset="0"/>
              </a:rPr>
              <a:t>: decentralization of white population to new towns </a:t>
            </a:r>
          </a:p>
          <a:p>
            <a:r>
              <a:rPr lang="en-US" dirty="0">
                <a:latin typeface="Comic Sans MS" panose="030F0702030302020204" pitchFamily="66" charset="0"/>
              </a:rPr>
              <a:t>Remaining urban housing stock – old, occupied by immigrant populations: Indian, Pakistanis, Black and Caribbean, Africans and Bangladeshis. </a:t>
            </a:r>
          </a:p>
          <a:p>
            <a:r>
              <a:rPr lang="en-US" dirty="0">
                <a:latin typeface="Comic Sans MS" panose="030F0702030302020204" pitchFamily="66" charset="0"/>
              </a:rPr>
              <a:t>Bangladeshis today are segregated in London Borough of Tower Hamlets : Late arrival, inability to speak English on arrival, wish to maintain cultural identity, poverty – high concentration and overcrowding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378B-10DE-4EED-B657-3693F18255BD}"/>
              </a:ext>
            </a:extLst>
          </p:cNvPr>
          <p:cNvSpPr txBox="1"/>
          <p:nvPr/>
        </p:nvSpPr>
        <p:spPr>
          <a:xfrm>
            <a:off x="205005" y="777093"/>
            <a:ext cx="11812824" cy="4616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What urban processes might be occurring within London?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07FED-E955-4235-BF4E-486506A657D4}"/>
              </a:ext>
            </a:extLst>
          </p:cNvPr>
          <p:cNvSpPr/>
          <p:nvPr/>
        </p:nvSpPr>
        <p:spPr>
          <a:xfrm>
            <a:off x="174171" y="6031915"/>
            <a:ext cx="11913325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22222"/>
                </a:solidFill>
                <a:latin typeface="Comic Sans MS" panose="030F0702030302020204" pitchFamily="66" charset="0"/>
              </a:rPr>
              <a:t>Urban </a:t>
            </a:r>
            <a:r>
              <a:rPr lang="en-GB" b="1" dirty="0">
                <a:solidFill>
                  <a:srgbClr val="222222"/>
                </a:solidFill>
                <a:latin typeface="Comic Sans MS" panose="030F0702030302020204" pitchFamily="66" charset="0"/>
              </a:rPr>
              <a:t>processes</a:t>
            </a:r>
            <a:r>
              <a:rPr lang="fr-FR" b="1" dirty="0">
                <a:solidFill>
                  <a:srgbClr val="222222"/>
                </a:solidFill>
                <a:latin typeface="Comic Sans MS" panose="030F0702030302020204" pitchFamily="66" charset="0"/>
              </a:rPr>
              <a:t>&gt;</a:t>
            </a:r>
            <a:r>
              <a:rPr lang="fr-FR" dirty="0">
                <a:solidFill>
                  <a:srgbClr val="222222"/>
                </a:solidFill>
                <a:latin typeface="Comic Sans MS" panose="030F0702030302020204" pitchFamily="66" charset="0"/>
              </a:rPr>
              <a:t> Urbanisation, Counter-urbanisation, centralisation, </a:t>
            </a:r>
            <a:r>
              <a:rPr lang="en-GB" dirty="0">
                <a:solidFill>
                  <a:srgbClr val="222222"/>
                </a:solidFill>
                <a:latin typeface="Comic Sans MS" panose="030F0702030302020204" pitchFamily="66" charset="0"/>
              </a:rPr>
              <a:t>suburbanisation</a:t>
            </a:r>
            <a:r>
              <a:rPr lang="fr-FR" dirty="0">
                <a:solidFill>
                  <a:srgbClr val="222222"/>
                </a:solidFill>
                <a:latin typeface="Comic Sans MS" panose="030F0702030302020204" pitchFamily="66" charset="0"/>
              </a:rPr>
              <a:t>, gentrification, </a:t>
            </a:r>
            <a:r>
              <a:rPr lang="en-GB" dirty="0">
                <a:solidFill>
                  <a:srgbClr val="222222"/>
                </a:solidFill>
                <a:latin typeface="Comic Sans MS" panose="030F0702030302020204" pitchFamily="66" charset="0"/>
              </a:rPr>
              <a:t>Centrifugal</a:t>
            </a:r>
            <a:r>
              <a:rPr lang="fr-FR" dirty="0">
                <a:solidFill>
                  <a:srgbClr val="222222"/>
                </a:solidFill>
                <a:latin typeface="Comic Sans MS" panose="030F0702030302020204" pitchFamily="66" charset="0"/>
              </a:rPr>
              <a:t>, </a:t>
            </a:r>
            <a:r>
              <a:rPr lang="en-GB" dirty="0">
                <a:solidFill>
                  <a:srgbClr val="222222"/>
                </a:solidFill>
                <a:latin typeface="Comic Sans MS" panose="030F0702030302020204" pitchFamily="66" charset="0"/>
              </a:rPr>
              <a:t>Centripetal</a:t>
            </a:r>
            <a:r>
              <a:rPr lang="fr-FR" dirty="0">
                <a:solidFill>
                  <a:srgbClr val="222222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222222"/>
                </a:solidFill>
                <a:latin typeface="Comic Sans MS" panose="030F0702030302020204" pitchFamily="66" charset="0"/>
              </a:rPr>
              <a:t>movements</a:t>
            </a:r>
            <a:r>
              <a:rPr lang="fr-FR" dirty="0">
                <a:solidFill>
                  <a:srgbClr val="222222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ownfield sites GRAPH">
            <a:extLst>
              <a:ext uri="{FF2B5EF4-FFF2-40B4-BE49-F238E27FC236}">
                <a16:creationId xmlns:a16="http://schemas.microsoft.com/office/drawing/2014/main" id="{A40296EC-0973-4FB8-8D40-80311EF7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0" y="881377"/>
            <a:ext cx="11061582" cy="5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91718-A241-4774-AD13-A82DC0936089}"/>
              </a:ext>
            </a:extLst>
          </p:cNvPr>
          <p:cNvSpPr txBox="1"/>
          <p:nvPr/>
        </p:nvSpPr>
        <p:spPr>
          <a:xfrm>
            <a:off x="205004" y="167493"/>
            <a:ext cx="11838949" cy="4616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333333"/>
                </a:solidFill>
                <a:latin typeface="Comic Sans MS" panose="030F0702030302020204" pitchFamily="66" charset="0"/>
              </a:rPr>
              <a:t>Demo</a:t>
            </a:r>
            <a:r>
              <a:rPr lang="en-GB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: Describe the trend of UK house building.                                       (3 marks)</a:t>
            </a:r>
          </a:p>
        </p:txBody>
      </p:sp>
    </p:spTree>
    <p:extLst>
      <p:ext uri="{BB962C8B-B14F-4D97-AF65-F5344CB8AC3E}">
        <p14:creationId xmlns:p14="http://schemas.microsoft.com/office/powerpoint/2010/main" val="9185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28" y="862148"/>
            <a:ext cx="8373372" cy="559953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Environments (Brownfield sites) </a:t>
            </a:r>
          </a:p>
        </p:txBody>
      </p:sp>
    </p:spTree>
    <p:extLst>
      <p:ext uri="{BB962C8B-B14F-4D97-AF65-F5344CB8AC3E}">
        <p14:creationId xmlns:p14="http://schemas.microsoft.com/office/powerpoint/2010/main" val="10296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Screen Shot 2012-08-12 at 1.12.45 PM.png">
            <a:extLst>
              <a:ext uri="{FF2B5EF4-FFF2-40B4-BE49-F238E27FC236}">
                <a16:creationId xmlns:a16="http://schemas.microsoft.com/office/drawing/2014/main" id="{75E49C97-D93E-498B-A8EB-169B9805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9" y="697679"/>
            <a:ext cx="7994468" cy="59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TextBox 1">
            <a:extLst>
              <a:ext uri="{FF2B5EF4-FFF2-40B4-BE49-F238E27FC236}">
                <a16:creationId xmlns:a16="http://schemas.microsoft.com/office/drawing/2014/main" id="{0B84C3F5-6646-424A-938E-9666153E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697" y="203835"/>
            <a:ext cx="3276600" cy="954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omic Sans MS" panose="030F0702030302020204" pitchFamily="66" charset="0"/>
              </a:rPr>
              <a:t>Atlanta - Brownfield sites</a:t>
            </a:r>
          </a:p>
        </p:txBody>
      </p:sp>
    </p:spTree>
    <p:extLst>
      <p:ext uri="{BB962C8B-B14F-4D97-AF65-F5344CB8AC3E}">
        <p14:creationId xmlns:p14="http://schemas.microsoft.com/office/powerpoint/2010/main" val="280822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70" y="1427896"/>
            <a:ext cx="10768866" cy="5430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97" y="173736"/>
            <a:ext cx="1186107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Environments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071AB-4B99-481E-A7C1-5F740433A1EC}"/>
              </a:ext>
            </a:extLst>
          </p:cNvPr>
          <p:cNvSpPr txBox="1"/>
          <p:nvPr/>
        </p:nvSpPr>
        <p:spPr>
          <a:xfrm>
            <a:off x="174171" y="803219"/>
            <a:ext cx="11913327" cy="4616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333333"/>
                </a:solidFill>
                <a:latin typeface="Comic Sans MS" panose="030F0702030302020204" pitchFamily="66" charset="0"/>
              </a:rPr>
              <a:t>Demo</a:t>
            </a:r>
            <a:r>
              <a:rPr lang="en-GB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: Describe the trend found in the graph.                                       (3 marks)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F8B74E-CEAC-45F5-A350-F24BBF7F8335}"/>
              </a:ext>
            </a:extLst>
          </p:cNvPr>
          <p:cNvCxnSpPr>
            <a:cxnSpLocks/>
          </p:cNvCxnSpPr>
          <p:nvPr/>
        </p:nvCxnSpPr>
        <p:spPr>
          <a:xfrm>
            <a:off x="2664822" y="2159726"/>
            <a:ext cx="0" cy="4162697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32F72-9BCD-4B45-BD38-960E953D3457}"/>
              </a:ext>
            </a:extLst>
          </p:cNvPr>
          <p:cNvCxnSpPr>
            <a:cxnSpLocks/>
          </p:cNvCxnSpPr>
          <p:nvPr/>
        </p:nvCxnSpPr>
        <p:spPr>
          <a:xfrm>
            <a:off x="9222376" y="2185851"/>
            <a:ext cx="0" cy="4232366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Environments (Ethnicity)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BBF6F-E1AB-44B8-A0F2-1C1D11AC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4" y="1535375"/>
            <a:ext cx="5973658" cy="476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5C1D0-86AF-464D-BB67-D27EE8BBC0C7}"/>
              </a:ext>
            </a:extLst>
          </p:cNvPr>
          <p:cNvSpPr txBox="1"/>
          <p:nvPr/>
        </p:nvSpPr>
        <p:spPr>
          <a:xfrm>
            <a:off x="292091" y="829344"/>
            <a:ext cx="11625072" cy="4616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</a:t>
            </a:r>
            <a:r>
              <a:rPr lang="en-US" sz="2400" dirty="0">
                <a:latin typeface="Comic Sans MS" panose="030F0702030302020204" pitchFamily="66" charset="0"/>
              </a:rPr>
              <a:t>Does ethnicity or race have any bearing upon where people live?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F8772-24CD-47B1-8D5F-9D08816D2CF6}"/>
              </a:ext>
            </a:extLst>
          </p:cNvPr>
          <p:cNvSpPr txBox="1"/>
          <p:nvPr/>
        </p:nvSpPr>
        <p:spPr>
          <a:xfrm>
            <a:off x="10106972" y="1805870"/>
            <a:ext cx="2085028" cy="861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Key Language:</a:t>
            </a:r>
          </a:p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Social Discourse </a:t>
            </a:r>
          </a:p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91FF7A-0452-4D2A-8C19-FE33A8C0136D}"/>
              </a:ext>
            </a:extLst>
          </p:cNvPr>
          <p:cNvCxnSpPr/>
          <p:nvPr/>
        </p:nvCxnSpPr>
        <p:spPr>
          <a:xfrm>
            <a:off x="7593874" y="1663337"/>
            <a:ext cx="0" cy="45371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F077B7-094A-4374-9CF8-AFBBE447556E}"/>
              </a:ext>
            </a:extLst>
          </p:cNvPr>
          <p:cNvSpPr txBox="1"/>
          <p:nvPr/>
        </p:nvSpPr>
        <p:spPr>
          <a:xfrm>
            <a:off x="7871110" y="1788453"/>
            <a:ext cx="2085028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Global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CBFF6-4DDA-4671-B87F-6E266B01F7F9}"/>
              </a:ext>
            </a:extLst>
          </p:cNvPr>
          <p:cNvSpPr txBox="1"/>
          <p:nvPr/>
        </p:nvSpPr>
        <p:spPr>
          <a:xfrm>
            <a:off x="7879818" y="5811813"/>
            <a:ext cx="2085028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275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46" y="856292"/>
            <a:ext cx="8810734" cy="55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1C548-FD5D-4346-AB2F-7220EAA67943}"/>
              </a:ext>
            </a:extLst>
          </p:cNvPr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Environments (Ethnicity) </a:t>
            </a:r>
          </a:p>
        </p:txBody>
      </p:sp>
    </p:spTree>
    <p:extLst>
      <p:ext uri="{BB962C8B-B14F-4D97-AF65-F5344CB8AC3E}">
        <p14:creationId xmlns:p14="http://schemas.microsoft.com/office/powerpoint/2010/main" val="15827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Change (Ethnicity)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5C1D0-86AF-464D-BB67-D27EE8BBC0C7}"/>
              </a:ext>
            </a:extLst>
          </p:cNvPr>
          <p:cNvSpPr txBox="1"/>
          <p:nvPr/>
        </p:nvSpPr>
        <p:spPr>
          <a:xfrm>
            <a:off x="292091" y="829344"/>
            <a:ext cx="11625072" cy="4616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</a:t>
            </a:r>
            <a:r>
              <a:rPr lang="en-US" sz="2400" dirty="0">
                <a:latin typeface="Comic Sans MS" panose="030F0702030302020204" pitchFamily="66" charset="0"/>
              </a:rPr>
              <a:t>Does ethnicity or race have any bearing upon where people live?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F8772-24CD-47B1-8D5F-9D08816D2CF6}"/>
              </a:ext>
            </a:extLst>
          </p:cNvPr>
          <p:cNvSpPr txBox="1"/>
          <p:nvPr/>
        </p:nvSpPr>
        <p:spPr>
          <a:xfrm>
            <a:off x="9976343" y="4766785"/>
            <a:ext cx="2085028" cy="86177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Key Language:</a:t>
            </a:r>
          </a:p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Social Discourse: </a:t>
            </a:r>
          </a:p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91FF7A-0452-4D2A-8C19-FE33A8C0136D}"/>
              </a:ext>
            </a:extLst>
          </p:cNvPr>
          <p:cNvCxnSpPr>
            <a:cxnSpLocks/>
          </p:cNvCxnSpPr>
          <p:nvPr/>
        </p:nvCxnSpPr>
        <p:spPr>
          <a:xfrm>
            <a:off x="6096000" y="1358537"/>
            <a:ext cx="0" cy="549946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F077B7-094A-4374-9CF8-AFBBE447556E}"/>
              </a:ext>
            </a:extLst>
          </p:cNvPr>
          <p:cNvSpPr txBox="1"/>
          <p:nvPr/>
        </p:nvSpPr>
        <p:spPr>
          <a:xfrm>
            <a:off x="329487" y="1544613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Identity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CBFF6-4DDA-4671-B87F-6E266B01F7F9}"/>
              </a:ext>
            </a:extLst>
          </p:cNvPr>
          <p:cNvSpPr txBox="1"/>
          <p:nvPr/>
        </p:nvSpPr>
        <p:spPr>
          <a:xfrm>
            <a:off x="6174377" y="1375955"/>
            <a:ext cx="1976845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Paper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64F3E-DA12-482A-A787-F567E16187CD}"/>
              </a:ext>
            </a:extLst>
          </p:cNvPr>
          <p:cNvSpPr txBox="1"/>
          <p:nvPr/>
        </p:nvSpPr>
        <p:spPr>
          <a:xfrm>
            <a:off x="3688755" y="1544614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Nationality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D5DC3-CC85-4DA7-86C3-D97F66E6148C}"/>
              </a:ext>
            </a:extLst>
          </p:cNvPr>
          <p:cNvSpPr txBox="1"/>
          <p:nvPr/>
        </p:nvSpPr>
        <p:spPr>
          <a:xfrm>
            <a:off x="3690997" y="2905780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Place/Birth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EF858-4E9D-4459-AFE6-CA8A77F15959}"/>
              </a:ext>
            </a:extLst>
          </p:cNvPr>
          <p:cNvSpPr txBox="1"/>
          <p:nvPr/>
        </p:nvSpPr>
        <p:spPr>
          <a:xfrm>
            <a:off x="808460" y="2905780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London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1EBB7-93F0-4B28-8520-E0E6193BA98D}"/>
              </a:ext>
            </a:extLst>
          </p:cNvPr>
          <p:cNvSpPr txBox="1"/>
          <p:nvPr/>
        </p:nvSpPr>
        <p:spPr>
          <a:xfrm>
            <a:off x="172732" y="5385093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Migration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A53E6-4CEA-4064-A5B1-98A3AE5B62C1}"/>
              </a:ext>
            </a:extLst>
          </p:cNvPr>
          <p:cNvSpPr txBox="1"/>
          <p:nvPr/>
        </p:nvSpPr>
        <p:spPr>
          <a:xfrm>
            <a:off x="2071201" y="4644864"/>
            <a:ext cx="20850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Internal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C359D-3B1D-4275-B4DC-C1E570C1B991}"/>
              </a:ext>
            </a:extLst>
          </p:cNvPr>
          <p:cNvSpPr txBox="1"/>
          <p:nvPr/>
        </p:nvSpPr>
        <p:spPr>
          <a:xfrm>
            <a:off x="2079910" y="6125321"/>
            <a:ext cx="291010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International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2B8A17-87C9-401F-9886-87A33595AB22}"/>
              </a:ext>
            </a:extLst>
          </p:cNvPr>
          <p:cNvSpPr txBox="1"/>
          <p:nvPr/>
        </p:nvSpPr>
        <p:spPr>
          <a:xfrm>
            <a:off x="2978331" y="4362994"/>
            <a:ext cx="1184365" cy="2462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omic Sans MS" panose="030F0702030302020204" pitchFamily="66" charset="0"/>
              </a:rPr>
              <a:t>North to South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71D02-6C90-48EE-AE89-6342A3D0165F}"/>
              </a:ext>
            </a:extLst>
          </p:cNvPr>
          <p:cNvSpPr txBox="1"/>
          <p:nvPr/>
        </p:nvSpPr>
        <p:spPr>
          <a:xfrm>
            <a:off x="3760663" y="5834743"/>
            <a:ext cx="1220640" cy="2462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omic Sans MS" panose="030F0702030302020204" pitchFamily="66" charset="0"/>
              </a:rPr>
              <a:t>EU/International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1D4852-EC0E-49AB-A074-C6E594C0F26D}"/>
              </a:ext>
            </a:extLst>
          </p:cNvPr>
          <p:cNvCxnSpPr>
            <a:cxnSpLocks/>
          </p:cNvCxnSpPr>
          <p:nvPr/>
        </p:nvCxnSpPr>
        <p:spPr>
          <a:xfrm flipH="1">
            <a:off x="2429692" y="1785257"/>
            <a:ext cx="124532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3454A-D192-4623-BE2C-019AAEC4E609}"/>
              </a:ext>
            </a:extLst>
          </p:cNvPr>
          <p:cNvCxnSpPr>
            <a:cxnSpLocks/>
          </p:cNvCxnSpPr>
          <p:nvPr/>
        </p:nvCxnSpPr>
        <p:spPr>
          <a:xfrm flipV="1">
            <a:off x="5042263" y="2063932"/>
            <a:ext cx="1" cy="8186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7EB8E9-8F1A-4084-B4DB-CAA43D784763}"/>
              </a:ext>
            </a:extLst>
          </p:cNvPr>
          <p:cNvCxnSpPr>
            <a:cxnSpLocks/>
          </p:cNvCxnSpPr>
          <p:nvPr/>
        </p:nvCxnSpPr>
        <p:spPr>
          <a:xfrm flipH="1" flipV="1">
            <a:off x="2917371" y="3152503"/>
            <a:ext cx="757646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6A7963-F772-4FDC-80B3-1494DBB38447}"/>
              </a:ext>
            </a:extLst>
          </p:cNvPr>
          <p:cNvCxnSpPr>
            <a:cxnSpLocks/>
          </p:cNvCxnSpPr>
          <p:nvPr/>
        </p:nvCxnSpPr>
        <p:spPr>
          <a:xfrm flipV="1">
            <a:off x="2325189" y="3429001"/>
            <a:ext cx="0" cy="11778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E753D7-EB9D-4AED-9ADE-D2619FE0A26E}"/>
              </a:ext>
            </a:extLst>
          </p:cNvPr>
          <p:cNvCxnSpPr>
            <a:cxnSpLocks/>
          </p:cNvCxnSpPr>
          <p:nvPr/>
        </p:nvCxnSpPr>
        <p:spPr>
          <a:xfrm flipV="1">
            <a:off x="191589" y="4650377"/>
            <a:ext cx="1872342" cy="72281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09EB90-EF21-4843-95C1-BA7BC56524EE}"/>
              </a:ext>
            </a:extLst>
          </p:cNvPr>
          <p:cNvCxnSpPr>
            <a:cxnSpLocks/>
          </p:cNvCxnSpPr>
          <p:nvPr/>
        </p:nvCxnSpPr>
        <p:spPr>
          <a:xfrm>
            <a:off x="156754" y="5913122"/>
            <a:ext cx="1924595" cy="73151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D1B50F-83E6-4C50-843D-EB1C7B52BCBA}"/>
              </a:ext>
            </a:extLst>
          </p:cNvPr>
          <p:cNvCxnSpPr>
            <a:cxnSpLocks/>
          </p:cNvCxnSpPr>
          <p:nvPr/>
        </p:nvCxnSpPr>
        <p:spPr>
          <a:xfrm>
            <a:off x="6096000" y="1985553"/>
            <a:ext cx="6096000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CC928E-77DD-4EC3-AFAA-5EE6A952F992}"/>
              </a:ext>
            </a:extLst>
          </p:cNvPr>
          <p:cNvCxnSpPr>
            <a:cxnSpLocks/>
          </p:cNvCxnSpPr>
          <p:nvPr/>
        </p:nvCxnSpPr>
        <p:spPr>
          <a:xfrm>
            <a:off x="8220891" y="1593669"/>
            <a:ext cx="0" cy="512064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A6F639-13AD-49DB-A5DF-CBE74A5E8890}"/>
              </a:ext>
            </a:extLst>
          </p:cNvPr>
          <p:cNvSpPr txBox="1"/>
          <p:nvPr/>
        </p:nvSpPr>
        <p:spPr>
          <a:xfrm>
            <a:off x="6174377" y="4911635"/>
            <a:ext cx="1994263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Paper 1 Population in transition 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79B02A-FF59-42B4-B6F5-3906EA4A7B14}"/>
              </a:ext>
            </a:extLst>
          </p:cNvPr>
          <p:cNvSpPr txBox="1"/>
          <p:nvPr/>
        </p:nvSpPr>
        <p:spPr>
          <a:xfrm>
            <a:off x="6165668" y="3274424"/>
            <a:ext cx="1994263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Paper 3 Identity and Multiculturalism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E2BDD6-C666-4C43-A6D9-B00465848748}"/>
              </a:ext>
            </a:extLst>
          </p:cNvPr>
          <p:cNvSpPr txBox="1"/>
          <p:nvPr/>
        </p:nvSpPr>
        <p:spPr>
          <a:xfrm>
            <a:off x="6165668" y="2116184"/>
            <a:ext cx="1994263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Paper 2 Urban Environments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E8D8E4-D12F-4F6E-88ED-936309FA2790}"/>
              </a:ext>
            </a:extLst>
          </p:cNvPr>
          <p:cNvSpPr txBox="1"/>
          <p:nvPr/>
        </p:nvSpPr>
        <p:spPr>
          <a:xfrm>
            <a:off x="104503" y="3997235"/>
            <a:ext cx="5886993" cy="27519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7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464" y="173736"/>
            <a:ext cx="116250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Urban Change (Ethnicity)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5C1D0-86AF-464D-BB67-D27EE8BBC0C7}"/>
              </a:ext>
            </a:extLst>
          </p:cNvPr>
          <p:cNvSpPr txBox="1"/>
          <p:nvPr/>
        </p:nvSpPr>
        <p:spPr>
          <a:xfrm>
            <a:off x="292091" y="829344"/>
            <a:ext cx="11625072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r>
              <a:rPr lang="en-US" dirty="0">
                <a:latin typeface="Comic Sans MS" panose="030F0702030302020204" pitchFamily="66" charset="0"/>
              </a:rPr>
              <a:t>Does ethnicity or race have any bearing upon quality of life?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F8772-24CD-47B1-8D5F-9D08816D2CF6}"/>
              </a:ext>
            </a:extLst>
          </p:cNvPr>
          <p:cNvSpPr txBox="1"/>
          <p:nvPr/>
        </p:nvSpPr>
        <p:spPr>
          <a:xfrm>
            <a:off x="9741211" y="264452"/>
            <a:ext cx="2085028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anose="030F0702030302020204" pitchFamily="66" charset="0"/>
              </a:rPr>
              <a:t>Census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02ECEE-AEA7-4B03-9D64-668324F37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385709"/>
              </p:ext>
            </p:extLst>
          </p:nvPr>
        </p:nvGraphicFramePr>
        <p:xfrm>
          <a:off x="2926806" y="1724297"/>
          <a:ext cx="6338388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2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409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(Case Study) Bangladeshi population in London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13</cp:revision>
  <dcterms:created xsi:type="dcterms:W3CDTF">2017-03-05T16:03:53Z</dcterms:created>
  <dcterms:modified xsi:type="dcterms:W3CDTF">2018-02-20T10:47:29Z</dcterms:modified>
</cp:coreProperties>
</file>