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3" r:id="rId3"/>
    <p:sldId id="274" r:id="rId4"/>
    <p:sldId id="275" r:id="rId5"/>
    <p:sldId id="276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40" y="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3283-E4B0-4458-B594-1956DD0AD3E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8660-B0EB-4776-9582-84EC1270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8660-B0EB-4776-9582-84EC12704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8660-B0EB-4776-9582-84EC12704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8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0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9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2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9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8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649F-DFAA-4F94-86F3-96042041CCF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9&amp;v=4gIhRkCcD4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444208" y="188913"/>
            <a:ext cx="2592287" cy="33120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Starter1</a:t>
            </a: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Look at the infographic and create a title for todays lesson. Ensure to be able to justify your answer. </a:t>
            </a: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44207" y="3645024"/>
            <a:ext cx="2592288" cy="124356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Starter2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: What patterns can you identify?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http://40.media.tumblr.com/80a930dc1f8cb91a97cb27919f103531/tumblr_n37mj92wKo1rhb9f5o2_r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239"/>
            <a:ext cx="6145906" cy="646752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444207" y="5229200"/>
            <a:ext cx="2592288" cy="1296144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Starter3: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What model can explain this?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 rot="16200000">
            <a:off x="-1932317" y="3981001"/>
            <a:ext cx="4872933" cy="647799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Starter</a:t>
            </a: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Complete your starter sheet.</a:t>
            </a: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83250" y="792940"/>
            <a:ext cx="8781237" cy="97987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Learning </a:t>
            </a:r>
            <a:r>
              <a:rPr lang="en-GB" altLang="en-US" sz="2400" u="sng" dirty="0" smtClean="0">
                <a:latin typeface="Comic Sans MS" panose="030F0702030302020204" pitchFamily="66" charset="0"/>
              </a:rPr>
              <a:t>Objective</a:t>
            </a:r>
            <a:r>
              <a:rPr lang="en-GB" sz="2400" dirty="0" smtClean="0">
                <a:latin typeface="Comic Sans MS" panose="030F0702030302020204" pitchFamily="66" charset="0"/>
              </a:rPr>
              <a:t>: </a:t>
            </a:r>
            <a:r>
              <a:rPr lang="en-GB" sz="2400" dirty="0">
                <a:latin typeface="Comic Sans MS" panose="030F0702030302020204" pitchFamily="66" charset="0"/>
              </a:rPr>
              <a:t>To be able to discuss the causes of migrations, </a:t>
            </a:r>
            <a:r>
              <a:rPr lang="en-GB" sz="2400" dirty="0" smtClean="0">
                <a:latin typeface="Comic Sans MS" panose="030F0702030302020204" pitchFamily="66" charset="0"/>
              </a:rPr>
              <a:t>through the use of models.</a:t>
            </a:r>
            <a:endParaRPr lang="en-GB" altLang="en-US" sz="2400" u="sng" dirty="0">
              <a:latin typeface="Comic Sans MS" panose="030F0702030302020204" pitchFamily="66" charset="0"/>
            </a:endParaRPr>
          </a:p>
          <a:p>
            <a:endParaRPr lang="en-GB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3" name="Action Button: Movie 2">
            <a:hlinkClick r:id="rId3" highlightClick="1"/>
          </p:cNvPr>
          <p:cNvSpPr/>
          <p:nvPr/>
        </p:nvSpPr>
        <p:spPr>
          <a:xfrm>
            <a:off x="8388424" y="224779"/>
            <a:ext cx="360040" cy="216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88" y="1798464"/>
            <a:ext cx="6810375" cy="50673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1858" y="80900"/>
            <a:ext cx="878123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</a:t>
            </a:r>
            <a:endParaRPr lang="en-GB" altLang="en-US" sz="24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3"/>
            <a:ext cx="878123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1 (Gravity Model)</a:t>
            </a:r>
            <a:endParaRPr lang="en-GB" altLang="en-US" sz="24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836712"/>
            <a:ext cx="8781237" cy="381642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Based on Newton’s law of Universal Gravitation</a:t>
            </a:r>
          </a:p>
          <a:p>
            <a:pPr algn="l"/>
            <a:endParaRPr lang="en-GB" alt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number of people moving between places A and B is equal to the population of A multiplied by the population of B divided by the square of the distance between them.</a:t>
            </a:r>
          </a:p>
          <a:p>
            <a:pPr algn="l"/>
            <a:endParaRPr lang="en-GB" alt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potential number of migrants will be bigger where the population of departure and arrival are large.</a:t>
            </a:r>
          </a:p>
          <a:p>
            <a:pPr algn="l"/>
            <a:endParaRPr lang="en-GB" alt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Friction of distance acts as a break.</a:t>
            </a: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381" y="4797152"/>
            <a:ext cx="8783106" cy="151216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Evaluation: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Created in the 1680s/1930s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 specific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Based on small unconnected World</a:t>
            </a: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3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3"/>
            <a:ext cx="878123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2 (Todaro </a:t>
            </a:r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Model</a:t>
            </a:r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GB" altLang="en-US" sz="24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836712"/>
            <a:ext cx="8781237" cy="324036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Economic Factors are the most </a:t>
            </a:r>
            <a:r>
              <a:rPr lang="en-GB" alt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influencial</a:t>
            </a: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the push-pull factors.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Individual migrants weigh up the economic costs and benefits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Policy makers can slow rural urban migration by creating investment and new employment opportunities in rural areas. </a:t>
            </a: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5" y="4229472"/>
            <a:ext cx="3224062" cy="244827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63888" y="4229472"/>
            <a:ext cx="5400599" cy="207984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Evaluation: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Created in the 1970s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Economist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Based on income differential between urban and rural</a:t>
            </a: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4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114" t="69042" r="26580" b="1"/>
          <a:stretch/>
        </p:blipFill>
        <p:spPr>
          <a:xfrm>
            <a:off x="323528" y="237343"/>
            <a:ext cx="648074" cy="406922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3 (Ravenstein’s Law)</a:t>
            </a:r>
            <a:endParaRPr lang="en-GB" altLang="en-US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692694"/>
            <a:ext cx="8781237" cy="604867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Studied patterns of migration in the UK in the 1880s.</a:t>
            </a:r>
          </a:p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model is based on a series of predictive statements.</a:t>
            </a:r>
          </a:p>
          <a:p>
            <a:pPr algn="l"/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Number 1:</a:t>
            </a:r>
          </a:p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Most migrants move only relatively short distances.</a:t>
            </a:r>
          </a:p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is an inverse relationship between the number of migrants and distance travelled. (i.e Distance Decay)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</a:t>
            </a:r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2:</a:t>
            </a:r>
            <a:endParaRPr lang="en-GB" altLang="en-US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People who do move long distances are largely unaware of the opportunities that are available at their destination. So they tend to move to large urban centres.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</a:t>
            </a:r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3:</a:t>
            </a:r>
          </a:p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occurs in stages.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</a:t>
            </a:r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4:</a:t>
            </a:r>
          </a:p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People in rural areas are much more likely to migrate than those in urban centres. Based on the exponential growth of cities (Natural increase+ rural –urban migration)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</a:t>
            </a:r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5:</a:t>
            </a:r>
          </a:p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typical migrant is: Adults/Women are more likely tor migrate within their country than men and men are more likely  to emigrate than women.</a:t>
            </a:r>
            <a:endParaRPr lang="en-GB" altLang="en-US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114" t="69042" r="26580" b="1"/>
          <a:stretch/>
        </p:blipFill>
        <p:spPr>
          <a:xfrm flipH="1">
            <a:off x="8172400" y="237343"/>
            <a:ext cx="679086" cy="3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5" r="1753" b="25527"/>
          <a:stretch/>
        </p:blipFill>
        <p:spPr>
          <a:xfrm>
            <a:off x="170178" y="908720"/>
            <a:ext cx="8781237" cy="36241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4 (Step Migration)</a:t>
            </a:r>
            <a:endParaRPr lang="en-GB" altLang="en-US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49" t="3277" r="35407" b="1678"/>
          <a:stretch/>
        </p:blipFill>
        <p:spPr>
          <a:xfrm>
            <a:off x="183250" y="764704"/>
            <a:ext cx="5043490" cy="59295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4 (Step Migration)</a:t>
            </a:r>
            <a:endParaRPr lang="en-GB" altLang="en-US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5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63" t="11027" r="32371" b="30160"/>
          <a:stretch/>
        </p:blipFill>
        <p:spPr>
          <a:xfrm>
            <a:off x="7668344" y="712392"/>
            <a:ext cx="1152126" cy="10635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5 (Circular Migration)</a:t>
            </a:r>
            <a:endParaRPr lang="en-GB" altLang="en-US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692694"/>
            <a:ext cx="7126923" cy="108012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Migrants do not settle permanently in their new homes. They tend to leave rural home at time of unemployment retuning periodically with money.</a:t>
            </a:r>
            <a:endParaRPr lang="en-GB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Figure 2: Summary of the main policy settings that influence circular migration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6" y="1855772"/>
            <a:ext cx="7121367" cy="463692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416</Words>
  <Application>Microsoft Office PowerPoint</Application>
  <PresentationFormat>On-screen Show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32</cp:revision>
  <dcterms:created xsi:type="dcterms:W3CDTF">2014-10-01T14:45:09Z</dcterms:created>
  <dcterms:modified xsi:type="dcterms:W3CDTF">2015-10-29T11:01:57Z</dcterms:modified>
</cp:coreProperties>
</file>