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68" r:id="rId3"/>
    <p:sldId id="265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er Sheet" id="{E72C3FD4-A9B2-48B6-9B27-7894AB2D11CD}">
          <p14:sldIdLst>
            <p14:sldId id="270"/>
            <p14:sldId id="268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1267" y="77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F214-7581-4E5D-B2A9-47BE867C79BB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31F0-7B7C-4300-A29F-D4815CFA3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61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F214-7581-4E5D-B2A9-47BE867C79BB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31F0-7B7C-4300-A29F-D4815CFA3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907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F214-7581-4E5D-B2A9-47BE867C79BB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31F0-7B7C-4300-A29F-D4815CFA3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4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F214-7581-4E5D-B2A9-47BE867C79BB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31F0-7B7C-4300-A29F-D4815CFA3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73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F214-7581-4E5D-B2A9-47BE867C79BB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31F0-7B7C-4300-A29F-D4815CFA3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62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F214-7581-4E5D-B2A9-47BE867C79BB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31F0-7B7C-4300-A29F-D4815CFA3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13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F214-7581-4E5D-B2A9-47BE867C79BB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31F0-7B7C-4300-A29F-D4815CFA3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52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F214-7581-4E5D-B2A9-47BE867C79BB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31F0-7B7C-4300-A29F-D4815CFA3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83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F214-7581-4E5D-B2A9-47BE867C79BB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31F0-7B7C-4300-A29F-D4815CFA3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662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F214-7581-4E5D-B2A9-47BE867C79BB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31F0-7B7C-4300-A29F-D4815CFA3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369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8F214-7581-4E5D-B2A9-47BE867C79BB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E31F0-7B7C-4300-A29F-D4815CFA3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68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8F214-7581-4E5D-B2A9-47BE867C79BB}" type="datetimeFigureOut">
              <a:rPr lang="en-GB" smtClean="0"/>
              <a:t>30/09/2016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E31F0-7B7C-4300-A29F-D4815CFA3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5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678" y="4295755"/>
            <a:ext cx="4759234" cy="2031325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GB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Language for Learning</a:t>
            </a:r>
            <a:r>
              <a:rPr lang="en-GB" b="1" dirty="0">
                <a:solidFill>
                  <a:srgbClr val="000000"/>
                </a:solidFill>
                <a:latin typeface="Comic Sans MS" panose="030F0702030302020204" pitchFamily="66" charset="0"/>
              </a:rPr>
              <a:t>:</a:t>
            </a:r>
          </a:p>
          <a:p>
            <a:r>
              <a:rPr lang="en-GB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Overpopulated</a:t>
            </a:r>
            <a:r>
              <a:rPr lang="en-GB" b="1" dirty="0">
                <a:solidFill>
                  <a:srgbClr val="000000"/>
                </a:solidFill>
                <a:latin typeface="Comic Sans MS" panose="030F0702030302020204" pitchFamily="66" charset="0"/>
              </a:rPr>
              <a:t>: 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When there are too many people in an area relative to the resources and the level of technology available.  </a:t>
            </a:r>
          </a:p>
          <a:p>
            <a:r>
              <a:rPr lang="en-GB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Underpopulated</a:t>
            </a:r>
            <a:r>
              <a:rPr lang="en-GB" b="1" dirty="0">
                <a:solidFill>
                  <a:srgbClr val="000000"/>
                </a:solidFill>
                <a:latin typeface="Comic Sans MS" panose="030F0702030302020204" pitchFamily="66" charset="0"/>
              </a:rPr>
              <a:t>: </a:t>
            </a:r>
            <a:r>
              <a:rPr lang="en-GB" dirty="0">
                <a:solidFill>
                  <a:srgbClr val="000000"/>
                </a:solidFill>
                <a:latin typeface="Comic Sans MS" panose="030F0702030302020204" pitchFamily="66" charset="0"/>
              </a:rPr>
              <a:t>When there are too few people in an area to use the resources effectively  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678" y="624032"/>
            <a:ext cx="8625622" cy="646331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Learning objective</a:t>
            </a:r>
            <a:r>
              <a:rPr lang="en-GB" b="1" dirty="0">
                <a:latin typeface="Comic Sans MS" panose="030F0702030302020204" pitchFamily="66" charset="0"/>
              </a:rPr>
              <a:t>: </a:t>
            </a:r>
            <a:r>
              <a:rPr lang="en-GB" dirty="0">
                <a:latin typeface="Comic Sans MS" panose="030F0702030302020204" pitchFamily="66" charset="0"/>
              </a:rPr>
              <a:t>To examine the named case studies for overpopulation and under population.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678" y="1427025"/>
            <a:ext cx="4759234" cy="923330"/>
          </a:xfrm>
          <a:prstGeom prst="rect">
            <a:avLst/>
          </a:prstGeom>
          <a:noFill/>
          <a:ln w="28575">
            <a:solidFill>
              <a:srgbClr val="66FF99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Starter</a:t>
            </a:r>
            <a:r>
              <a:rPr lang="en-GB" u="sng" dirty="0">
                <a:latin typeface="Comic Sans MS" panose="030F0702030302020204" pitchFamily="66" charset="0"/>
              </a:rPr>
              <a:t>: </a:t>
            </a:r>
            <a:r>
              <a:rPr lang="en-GB" dirty="0">
                <a:latin typeface="Comic Sans MS" panose="030F0702030302020204" pitchFamily="66" charset="0"/>
              </a:rPr>
              <a:t>Turn to page 10 in the Collins world watch and write a paragraph describing the Global population density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678" y="132271"/>
            <a:ext cx="8625622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Over populated vs Overpopulated </a:t>
            </a:r>
            <a:endParaRPr lang="en-GB" b="1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1033" y="1553230"/>
            <a:ext cx="3611130" cy="447266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51678" y="2511704"/>
            <a:ext cx="4759234" cy="369332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Comic Sans MS" panose="030F0702030302020204" pitchFamily="66" charset="0"/>
              </a:rPr>
              <a:t>Mark scheme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678" y="2988231"/>
            <a:ext cx="4759234" cy="1200329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AO1 Defined population Density (1 mark)</a:t>
            </a:r>
          </a:p>
          <a:p>
            <a:r>
              <a:rPr lang="en-GB" dirty="0">
                <a:latin typeface="Comic Sans MS" panose="030F0702030302020204" pitchFamily="66" charset="0"/>
              </a:rPr>
              <a:t>A02 Used named Examples         (1 mark)</a:t>
            </a:r>
          </a:p>
          <a:p>
            <a:r>
              <a:rPr lang="en-GB" dirty="0">
                <a:latin typeface="Comic Sans MS" panose="030F0702030302020204" pitchFamily="66" charset="0"/>
              </a:rPr>
              <a:t>A03 Used Quantification           (1 mark) </a:t>
            </a:r>
          </a:p>
          <a:p>
            <a:r>
              <a:rPr lang="en-GB" dirty="0">
                <a:latin typeface="Comic Sans MS" panose="030F0702030302020204" pitchFamily="66" charset="0"/>
              </a:rPr>
              <a:t>A04 SPAG                                  (1 mark )</a:t>
            </a:r>
          </a:p>
        </p:txBody>
      </p:sp>
    </p:spTree>
    <p:extLst>
      <p:ext uri="{BB962C8B-B14F-4D97-AF65-F5344CB8AC3E}">
        <p14:creationId xmlns:p14="http://schemas.microsoft.com/office/powerpoint/2010/main" val="83376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2600" y="1905439"/>
            <a:ext cx="2364330" cy="2033398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8991" y="1905439"/>
            <a:ext cx="2364330" cy="2033398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</p:pic>
      <p:sp>
        <p:nvSpPr>
          <p:cNvPr id="6" name="Up Ribbon 5"/>
          <p:cNvSpPr/>
          <p:nvPr/>
        </p:nvSpPr>
        <p:spPr>
          <a:xfrm>
            <a:off x="1376566" y="1264954"/>
            <a:ext cx="2029180" cy="504635"/>
          </a:xfrm>
          <a:prstGeom prst="ribbon2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Up Ribbon 6"/>
          <p:cNvSpPr/>
          <p:nvPr/>
        </p:nvSpPr>
        <p:spPr>
          <a:xfrm>
            <a:off x="6080175" y="1292195"/>
            <a:ext cx="2029180" cy="504635"/>
          </a:xfrm>
          <a:prstGeom prst="ribbon2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92608" y="113442"/>
            <a:ext cx="4197096" cy="1015663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GB" sz="1000" u="sng" dirty="0">
                <a:latin typeface="Comic Sans MS" panose="030F0702030302020204" pitchFamily="66" charset="0"/>
              </a:rPr>
              <a:t>Starter: </a:t>
            </a:r>
            <a:r>
              <a:rPr lang="en-GB" sz="1000" dirty="0">
                <a:latin typeface="Comic Sans MS" panose="030F0702030302020204" pitchFamily="66" charset="0"/>
              </a:rPr>
              <a:t>Turn to page 10 in the Collins world watch and write a paragraph describing the Global population density.</a:t>
            </a:r>
          </a:p>
          <a:p>
            <a:r>
              <a:rPr lang="en-GB" sz="1000" dirty="0">
                <a:latin typeface="Comic Sans MS" panose="030F0702030302020204" pitchFamily="66" charset="0"/>
              </a:rPr>
              <a:t>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0" name="Rectangle 9"/>
          <p:cNvSpPr/>
          <p:nvPr/>
        </p:nvSpPr>
        <p:spPr>
          <a:xfrm>
            <a:off x="292608" y="4119479"/>
            <a:ext cx="4197096" cy="861774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GB" sz="900" u="sng" dirty="0">
                <a:latin typeface="Comic Sans MS" panose="030F0702030302020204" pitchFamily="66" charset="0"/>
              </a:rPr>
              <a:t>Place/Location:</a:t>
            </a:r>
            <a:endParaRPr lang="en-GB" sz="9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91456" y="4119479"/>
            <a:ext cx="4197096" cy="861774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GB" sz="900" u="sng" dirty="0">
                <a:latin typeface="Comic Sans MS" panose="030F0702030302020204" pitchFamily="66" charset="0"/>
              </a:rPr>
              <a:t>Place/Location:</a:t>
            </a:r>
            <a:endParaRPr lang="en-GB" sz="900" dirty="0">
              <a:latin typeface="Comic Sans MS" panose="030F0702030302020204" pitchFamily="66" charset="0"/>
            </a:endParaRPr>
          </a:p>
          <a:p>
            <a:r>
              <a:rPr lang="en-GB" sz="1000" dirty="0">
                <a:latin typeface="Comic Sans MS" panose="030F0702030302020204" pitchFamily="66" charset="0"/>
              </a:rPr>
              <a:t>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92608" y="5058842"/>
            <a:ext cx="4197096" cy="1569660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GB" sz="800" b="1" u="sng" dirty="0">
                <a:latin typeface="Comic Sans MS" panose="030F0702030302020204" pitchFamily="66" charset="0"/>
              </a:rPr>
              <a:t>Question</a:t>
            </a:r>
            <a:r>
              <a:rPr lang="en-GB" sz="800" dirty="0">
                <a:latin typeface="Comic Sans MS" panose="030F0702030302020204" pitchFamily="66" charset="0"/>
              </a:rPr>
              <a:t>: How does the Physical Geography of the Country make life difficult for its people? 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91456" y="5058842"/>
            <a:ext cx="4197096" cy="1723549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GB" sz="800" b="1" u="sng" dirty="0">
                <a:latin typeface="Comic Sans MS" panose="030F0702030302020204" pitchFamily="66" charset="0"/>
              </a:rPr>
              <a:t>Question: </a:t>
            </a:r>
            <a:r>
              <a:rPr lang="en-GB" sz="800" dirty="0">
                <a:latin typeface="Comic Sans MS" panose="030F0702030302020204" pitchFamily="66" charset="0"/>
              </a:rPr>
              <a:t>What evidence would you produce to support the statement that ‘Australia is an underpopulated country’.</a:t>
            </a: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  <a:p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53506" y="116371"/>
            <a:ext cx="4235045" cy="784830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GB" sz="9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Language for Learning</a:t>
            </a:r>
            <a:r>
              <a:rPr lang="en-GB" sz="900" b="1" dirty="0">
                <a:solidFill>
                  <a:srgbClr val="000000"/>
                </a:solidFill>
                <a:latin typeface="Comic Sans MS" panose="030F0702030302020204" pitchFamily="66" charset="0"/>
              </a:rPr>
              <a:t>:</a:t>
            </a:r>
          </a:p>
          <a:p>
            <a:r>
              <a:rPr lang="en-GB" sz="900" b="1" dirty="0">
                <a:solidFill>
                  <a:srgbClr val="000000"/>
                </a:solidFill>
                <a:latin typeface="Comic Sans MS" panose="030F0702030302020204" pitchFamily="66" charset="0"/>
              </a:rPr>
              <a:t>Overpopulated: </a:t>
            </a:r>
            <a:r>
              <a:rPr lang="en-GB" sz="900" dirty="0">
                <a:solidFill>
                  <a:srgbClr val="000000"/>
                </a:solidFill>
                <a:latin typeface="Comic Sans MS" panose="030F0702030302020204" pitchFamily="66" charset="0"/>
              </a:rPr>
              <a:t>When there are too many people in an area relative to the resources and the level of technology available.  </a:t>
            </a:r>
          </a:p>
          <a:p>
            <a:r>
              <a:rPr lang="en-GB" sz="900" b="1" dirty="0">
                <a:solidFill>
                  <a:srgbClr val="000000"/>
                </a:solidFill>
                <a:latin typeface="Comic Sans MS" panose="030F0702030302020204" pitchFamily="66" charset="0"/>
              </a:rPr>
              <a:t>Underpopulated </a:t>
            </a:r>
            <a:r>
              <a:rPr lang="en-GB" sz="900" dirty="0">
                <a:solidFill>
                  <a:srgbClr val="000000"/>
                </a:solidFill>
                <a:latin typeface="Comic Sans MS" panose="030F0702030302020204" pitchFamily="66" charset="0"/>
              </a:rPr>
              <a:t>When there are too few people in an area to use the resources effectively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22663" y="2322745"/>
            <a:ext cx="2061686" cy="830997"/>
          </a:xfrm>
          <a:prstGeom prst="rect">
            <a:avLst/>
          </a:prstGeom>
          <a:noFill/>
          <a:ln w="28575">
            <a:solidFill>
              <a:srgbClr val="66FF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latin typeface="Comic Sans MS" panose="030F0702030302020204" pitchFamily="66" charset="0"/>
              </a:rPr>
              <a:t>Demo</a:t>
            </a:r>
            <a:r>
              <a:rPr lang="en-GB" sz="1600" dirty="0">
                <a:latin typeface="Comic Sans MS" panose="030F0702030302020204" pitchFamily="66" charset="0"/>
              </a:rPr>
              <a:t>: Use the Atlas to label and describe your map.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40783" y="1326726"/>
            <a:ext cx="900745" cy="253916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b="1" u="sng" dirty="0">
                <a:latin typeface="Comic Sans MS" panose="030F0702030302020204" pitchFamily="66" charset="0"/>
              </a:rPr>
              <a:t>Bangladesh</a:t>
            </a:r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44392" y="1390313"/>
            <a:ext cx="900745" cy="253916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b="1" u="sng" dirty="0">
                <a:latin typeface="Comic Sans MS" panose="030F0702030302020204" pitchFamily="66" charset="0"/>
              </a:rPr>
              <a:t>Australia</a:t>
            </a:r>
            <a:endParaRPr lang="en-GB" sz="1050" dirty="0">
              <a:latin typeface="Comic Sans MS" panose="030F0702030302020204" pitchFamily="66" charset="0"/>
            </a:endParaRPr>
          </a:p>
        </p:txBody>
      </p:sp>
      <p:cxnSp>
        <p:nvCxnSpPr>
          <p:cNvPr id="3" name="Straight Arrow Connector 2"/>
          <p:cNvCxnSpPr>
            <a:stCxn id="18" idx="3"/>
          </p:cNvCxnSpPr>
          <p:nvPr/>
        </p:nvCxnSpPr>
        <p:spPr>
          <a:xfrm flipV="1">
            <a:off x="1106424" y="2697480"/>
            <a:ext cx="834359" cy="3756"/>
          </a:xfrm>
          <a:prstGeom prst="straightConnector1">
            <a:avLst/>
          </a:prstGeom>
          <a:ln w="28575">
            <a:solidFill>
              <a:srgbClr val="66FF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897" y="2039516"/>
            <a:ext cx="1056527" cy="1323439"/>
          </a:xfrm>
          <a:prstGeom prst="rect">
            <a:avLst/>
          </a:prstGeom>
          <a:noFill/>
          <a:ln w="28575">
            <a:solidFill>
              <a:srgbClr val="66FF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latin typeface="Comic Sans MS" panose="030F0702030302020204" pitchFamily="66" charset="0"/>
              </a:rPr>
              <a:t>Demo</a:t>
            </a:r>
            <a:r>
              <a:rPr lang="en-GB" sz="1600" dirty="0">
                <a:latin typeface="Comic Sans MS" panose="030F0702030302020204" pitchFamily="66" charset="0"/>
              </a:rPr>
              <a:t>: Ensure to label your map.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5746" y="5298415"/>
            <a:ext cx="932688" cy="124440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106424" y="5428173"/>
            <a:ext cx="2061686" cy="830997"/>
          </a:xfrm>
          <a:prstGeom prst="rect">
            <a:avLst/>
          </a:prstGeom>
          <a:noFill/>
          <a:ln w="28575">
            <a:solidFill>
              <a:srgbClr val="66FF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latin typeface="Comic Sans MS" panose="030F0702030302020204" pitchFamily="66" charset="0"/>
              </a:rPr>
              <a:t>Demo</a:t>
            </a:r>
            <a:r>
              <a:rPr lang="en-GB" sz="1600" dirty="0">
                <a:latin typeface="Comic Sans MS" panose="030F0702030302020204" pitchFamily="66" charset="0"/>
              </a:rPr>
              <a:t>: Use the Book to complete this box.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0586" y="5384100"/>
            <a:ext cx="932688" cy="1244402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129784" y="5428173"/>
            <a:ext cx="2061686" cy="830997"/>
          </a:xfrm>
          <a:prstGeom prst="rect">
            <a:avLst/>
          </a:prstGeom>
          <a:noFill/>
          <a:ln w="28575">
            <a:solidFill>
              <a:srgbClr val="66FF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>
                <a:latin typeface="Comic Sans MS" panose="030F0702030302020204" pitchFamily="66" charset="0"/>
              </a:rPr>
              <a:t>Demo</a:t>
            </a:r>
            <a:r>
              <a:rPr lang="en-GB" sz="1600" dirty="0">
                <a:latin typeface="Comic Sans MS" panose="030F0702030302020204" pitchFamily="66" charset="0"/>
              </a:rPr>
              <a:t>: Use the Book to complete this box.</a:t>
            </a:r>
          </a:p>
        </p:txBody>
      </p:sp>
    </p:spTree>
    <p:extLst>
      <p:ext uri="{BB962C8B-B14F-4D97-AF65-F5344CB8AC3E}">
        <p14:creationId xmlns:p14="http://schemas.microsoft.com/office/powerpoint/2010/main" val="102469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7" grpId="0" animBg="1"/>
      <p:bldP spid="18" grpId="0" animBg="1"/>
      <p:bldP spid="22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1063" y="255180"/>
            <a:ext cx="8712816" cy="40011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Comic Sans MS" panose="030F0702030302020204" pitchFamily="66" charset="0"/>
              </a:rPr>
              <a:t>Plenary </a:t>
            </a:r>
          </a:p>
        </p:txBody>
      </p:sp>
      <p:sp>
        <p:nvSpPr>
          <p:cNvPr id="5" name="Rectangle 4"/>
          <p:cNvSpPr/>
          <p:nvPr/>
        </p:nvSpPr>
        <p:spPr>
          <a:xfrm>
            <a:off x="259189" y="751622"/>
            <a:ext cx="8714690" cy="646331"/>
          </a:xfrm>
          <a:prstGeom prst="rect">
            <a:avLst/>
          </a:prstGeom>
          <a:ln w="28575">
            <a:solidFill>
              <a:srgbClr val="FFC000"/>
            </a:solidFill>
          </a:ln>
        </p:spPr>
        <p:txBody>
          <a:bodyPr wrap="square">
            <a:spAutoFit/>
          </a:bodyPr>
          <a:lstStyle/>
          <a:p>
            <a:r>
              <a:rPr lang="en-GB" u="sng" dirty="0">
                <a:latin typeface="Comic Sans MS" panose="030F0702030302020204" pitchFamily="66" charset="0"/>
              </a:rPr>
              <a:t>Learning objective</a:t>
            </a:r>
            <a:r>
              <a:rPr lang="en-GB" dirty="0">
                <a:latin typeface="Comic Sans MS" panose="030F0702030302020204" pitchFamily="66" charset="0"/>
              </a:rPr>
              <a:t>: To examine the named case studies for overpopulation and under population.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1063" y="1552456"/>
            <a:ext cx="8712816" cy="707886"/>
          </a:xfrm>
          <a:prstGeom prst="rect">
            <a:avLst/>
          </a:prstGeom>
          <a:noFill/>
          <a:ln w="28575">
            <a:solidFill>
              <a:srgbClr val="66FF99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anose="030F0702030302020204" pitchFamily="66" charset="0"/>
              </a:rPr>
              <a:t>Plenary</a:t>
            </a:r>
            <a:r>
              <a:rPr lang="en-GB" sz="2000" dirty="0">
                <a:latin typeface="Comic Sans MS" panose="030F0702030302020204" pitchFamily="66" charset="0"/>
              </a:rPr>
              <a:t>: Reflect on whether you have enough information to for fill the below learning Outcome.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9189" y="2402788"/>
            <a:ext cx="4395106" cy="40011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anose="030F0702030302020204" pitchFamily="66" charset="0"/>
              </a:rPr>
              <a:t>Learning Outcome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188" y="2910620"/>
            <a:ext cx="4395107" cy="347787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Students should be able to: </a:t>
            </a:r>
          </a:p>
          <a:p>
            <a:r>
              <a:rPr lang="en-GB" sz="2000" b="1" u="sng" dirty="0">
                <a:latin typeface="Comic Sans MS" panose="030F0702030302020204" pitchFamily="66" charset="0"/>
              </a:rPr>
              <a:t>AO1</a:t>
            </a:r>
            <a:r>
              <a:rPr lang="en-GB" sz="2000" dirty="0">
                <a:latin typeface="Comic Sans MS" panose="030F0702030302020204" pitchFamily="66" charset="0"/>
              </a:rPr>
              <a:t> Define key language and concepts</a:t>
            </a:r>
          </a:p>
          <a:p>
            <a:r>
              <a:rPr lang="en-GB" sz="2000" b="1" u="sng" dirty="0">
                <a:latin typeface="Comic Sans MS" panose="030F0702030302020204" pitchFamily="66" charset="0"/>
              </a:rPr>
              <a:t>A02</a:t>
            </a:r>
            <a:r>
              <a:rPr lang="en-GB" sz="2000" dirty="0">
                <a:latin typeface="Comic Sans MS" panose="030F0702030302020204" pitchFamily="66" charset="0"/>
              </a:rPr>
              <a:t> Analyse and apply key concepts</a:t>
            </a:r>
          </a:p>
          <a:p>
            <a:r>
              <a:rPr lang="en-GB" sz="2000" b="1" u="sng" dirty="0">
                <a:latin typeface="Comic Sans MS" panose="030F0702030302020204" pitchFamily="66" charset="0"/>
              </a:rPr>
              <a:t>A03</a:t>
            </a:r>
            <a:r>
              <a:rPr lang="en-GB" sz="2000" dirty="0">
                <a:latin typeface="Comic Sans MS" panose="030F0702030302020204" pitchFamily="66" charset="0"/>
              </a:rPr>
              <a:t> Evaluate how and why it might the two case studies be overpopulated and underpopulated.</a:t>
            </a:r>
          </a:p>
          <a:p>
            <a:r>
              <a:rPr lang="en-GB" sz="2000" b="1" u="sng" dirty="0">
                <a:latin typeface="Comic Sans MS" panose="030F0702030302020204" pitchFamily="66" charset="0"/>
              </a:rPr>
              <a:t>A04</a:t>
            </a:r>
            <a:r>
              <a:rPr lang="en-GB" sz="2000" dirty="0">
                <a:latin typeface="Comic Sans MS" panose="030F0702030302020204" pitchFamily="66" charset="0"/>
              </a:rPr>
              <a:t> Be able to read and interpret population density graphs and maps.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78026" y="2389939"/>
            <a:ext cx="4250082" cy="400110"/>
          </a:xfrm>
          <a:prstGeom prst="rect">
            <a:avLst/>
          </a:prstGeom>
          <a:noFill/>
          <a:ln w="28575">
            <a:solidFill>
              <a:srgbClr val="66FF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anose="030F0702030302020204" pitchFamily="66" charset="0"/>
              </a:rPr>
              <a:t>Homework</a:t>
            </a:r>
            <a:endParaRPr lang="en-GB" sz="2000" b="1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026" y="2910620"/>
            <a:ext cx="4250082" cy="1015663"/>
          </a:xfrm>
          <a:prstGeom prst="rect">
            <a:avLst/>
          </a:prstGeom>
          <a:noFill/>
          <a:ln w="28575">
            <a:solidFill>
              <a:srgbClr val="66FF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Comic Sans MS" panose="030F0702030302020204" pitchFamily="66" charset="0"/>
              </a:rPr>
              <a:t>What Learning Outcomes have you not for filled? Those need to be addressed and improved.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8688" y="4025811"/>
            <a:ext cx="3274830" cy="238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183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1063" y="191382"/>
            <a:ext cx="8712816" cy="400110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Comic Sans MS" panose="030F0702030302020204" pitchFamily="66" charset="0"/>
              </a:rPr>
              <a:t>Plenary </a:t>
            </a:r>
          </a:p>
        </p:txBody>
      </p:sp>
      <p:sp>
        <p:nvSpPr>
          <p:cNvPr id="5" name="Rectangle 4"/>
          <p:cNvSpPr/>
          <p:nvPr/>
        </p:nvSpPr>
        <p:spPr>
          <a:xfrm>
            <a:off x="261063" y="664254"/>
            <a:ext cx="8712816" cy="2031325"/>
          </a:xfrm>
          <a:prstGeom prst="rect">
            <a:avLst/>
          </a:prstGeom>
          <a:ln w="28575">
            <a:solidFill>
              <a:srgbClr val="66FF99"/>
            </a:solidFill>
          </a:ln>
        </p:spPr>
        <p:txBody>
          <a:bodyPr wrap="square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Exam Question</a:t>
            </a:r>
            <a:r>
              <a:rPr lang="en-GB" dirty="0">
                <a:latin typeface="Comic Sans MS" panose="030F0702030302020204" pitchFamily="66" charset="0"/>
              </a:rPr>
              <a:t>: For a named country which you have studied, describe the problems caused by overpopulation.</a:t>
            </a:r>
          </a:p>
          <a:p>
            <a:r>
              <a:rPr lang="en-GB" b="1" u="sng" dirty="0">
                <a:latin typeface="Comic Sans MS" panose="030F0702030302020204" pitchFamily="66" charset="0"/>
              </a:rPr>
              <a:t>Name of country</a:t>
            </a:r>
          </a:p>
          <a:p>
            <a:r>
              <a:rPr lang="en-GB" dirty="0">
                <a:latin typeface="Comic Sans MS" panose="030F0702030302020204" pitchFamily="66" charset="0"/>
              </a:rPr>
              <a:t>.......................................................................................................................................................................... ............................................................................................................................... 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</p:txBody>
      </p:sp>
      <p:sp>
        <p:nvSpPr>
          <p:cNvPr id="6" name="Rectangle 5"/>
          <p:cNvSpPr/>
          <p:nvPr/>
        </p:nvSpPr>
        <p:spPr>
          <a:xfrm>
            <a:off x="261063" y="2804238"/>
            <a:ext cx="8723449" cy="3785652"/>
          </a:xfrm>
          <a:prstGeom prst="rect">
            <a:avLst/>
          </a:prstGeom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en-GB" sz="1600" b="1" u="sng" dirty="0">
                <a:latin typeface="Comic Sans MS" panose="030F0702030302020204" pitchFamily="66" charset="0"/>
              </a:rPr>
              <a:t>Mark scheme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Levels marking</a:t>
            </a:r>
          </a:p>
          <a:p>
            <a:r>
              <a:rPr lang="en-GB" sz="1600" b="1" u="sng" dirty="0">
                <a:latin typeface="Comic Sans MS" panose="030F0702030302020204" pitchFamily="66" charset="0"/>
              </a:rPr>
              <a:t>Level 1 (1–3 marks)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Statements including limited detail describing problems caused by an ageing population.</a:t>
            </a:r>
          </a:p>
          <a:p>
            <a:r>
              <a:rPr lang="en-GB" sz="1600" b="1" u="sng" dirty="0">
                <a:latin typeface="Comic Sans MS" panose="030F0702030302020204" pitchFamily="66" charset="0"/>
              </a:rPr>
              <a:t>Level 2 (4–6 marks)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Uses named example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More developed statements describing problems caused by an ageing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population.</a:t>
            </a:r>
          </a:p>
          <a:p>
            <a:r>
              <a:rPr lang="en-GB" sz="1600" b="1" u="sng" dirty="0">
                <a:latin typeface="Comic Sans MS" panose="030F0702030302020204" pitchFamily="66" charset="0"/>
              </a:rPr>
              <a:t>Level 3 (7 marks)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Uses named example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Comprehensive and accurate statements describing the problems caused by an overpopulation, including some place specific reference.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Candidates are likely to refer to issues such as: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Place specific detail may include </a:t>
            </a:r>
            <a:r>
              <a:rPr lang="en-GB" sz="1600" b="1" u="sng" dirty="0">
                <a:latin typeface="Comic Sans MS" panose="030F0702030302020204" pitchFamily="66" charset="0"/>
              </a:rPr>
              <a:t>names of places </a:t>
            </a:r>
            <a:r>
              <a:rPr lang="en-GB" sz="1600" dirty="0">
                <a:latin typeface="Comic Sans MS" panose="030F0702030302020204" pitchFamily="66" charset="0"/>
              </a:rPr>
              <a:t>within the country and appropriate</a:t>
            </a:r>
          </a:p>
          <a:p>
            <a:r>
              <a:rPr lang="en-GB" sz="1600" b="1" u="sng" dirty="0">
                <a:latin typeface="Comic Sans MS" panose="030F0702030302020204" pitchFamily="66" charset="0"/>
              </a:rPr>
              <a:t>statistics.</a:t>
            </a:r>
          </a:p>
        </p:txBody>
      </p:sp>
    </p:spTree>
    <p:extLst>
      <p:ext uri="{BB962C8B-B14F-4D97-AF65-F5344CB8AC3E}">
        <p14:creationId xmlns:p14="http://schemas.microsoft.com/office/powerpoint/2010/main" val="296588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1869</TotalTime>
  <Words>479</Words>
  <Application>Microsoft Office PowerPoint</Application>
  <PresentationFormat>On-screen Show (4:3)</PresentationFormat>
  <Paragraphs>70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roberts</dc:creator>
  <cp:lastModifiedBy>Martin Roberts</cp:lastModifiedBy>
  <cp:revision>28</cp:revision>
  <dcterms:created xsi:type="dcterms:W3CDTF">2015-11-05T22:27:25Z</dcterms:created>
  <dcterms:modified xsi:type="dcterms:W3CDTF">2016-09-30T07:26:40Z</dcterms:modified>
</cp:coreProperties>
</file>