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1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209FBF-7075-4D2B-B954-932080C63177}">
          <p14:sldIdLst>
            <p14:sldId id="257"/>
            <p14:sldId id="260"/>
            <p14:sldId id="261"/>
            <p14:sldId id="262"/>
            <p14:sldId id="263"/>
          </p14:sldIdLst>
        </p14:section>
        <p14:section name="Worksheets" id="{68D3A03E-3611-4ADF-A69A-AAD527858F78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0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F9FE-2725-4BAF-B2F5-DA6881F4A354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4CC0-E33D-4415-B7D4-94A6AAC06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6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8660-B0EB-4776-9582-84EC12704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2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1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2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5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0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8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0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9533-53B6-4832-9E21-73857AEA50F5}" type="datetimeFigureOut">
              <a:rPr lang="en-GB" smtClean="0"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7DCCC-5359-4E47-B2F7-FF32C19C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NXg-kYk-LU#t=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peoplemov.in/#f_DZ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global-development/audio/2013/jan/31/global-development-podcast-migration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23284" y="188914"/>
            <a:ext cx="11695813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Internal Migration 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23285" y="792939"/>
            <a:ext cx="11695812" cy="1163451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400" u="sng" dirty="0">
                <a:latin typeface="Comic Sans MS" panose="030F0702030302020204" pitchFamily="66" charset="0"/>
              </a:rPr>
              <a:t>Learning Objective</a:t>
            </a:r>
            <a:r>
              <a:rPr lang="en-GB" sz="2400" dirty="0">
                <a:latin typeface="Comic Sans MS" panose="030F0702030302020204" pitchFamily="66" charset="0"/>
              </a:rPr>
              <a:t>: Evaluate  internal (national) migrations in terms of their  geographic (socio-economic, political and environmental) impacts at  their origins and destinations.</a:t>
            </a:r>
          </a:p>
          <a:p>
            <a:endParaRPr lang="en-GB" altLang="en-US" sz="2700" dirty="0">
              <a:latin typeface="Comic Sans MS" panose="030F0702030302020204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3284" y="2047729"/>
            <a:ext cx="11695813" cy="497584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000" u="sng" dirty="0">
                <a:latin typeface="Comic Sans MS" panose="030F0702030302020204" pitchFamily="66" charset="0"/>
              </a:rPr>
              <a:t>Starter</a:t>
            </a:r>
            <a:r>
              <a:rPr lang="en-GB" altLang="en-US" sz="2000" dirty="0">
                <a:latin typeface="Comic Sans MS" panose="030F0702030302020204" pitchFamily="66" charset="0"/>
              </a:rPr>
              <a:t>: Watch the Video and complete the starter sheet.</a:t>
            </a:r>
            <a:endParaRPr lang="en-GB" altLang="en-US" sz="2000" u="sng" dirty="0">
              <a:latin typeface="Comic Sans MS" panose="030F0702030302020204" pitchFamily="66" charset="0"/>
            </a:endParaRPr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11383429" y="326505"/>
            <a:ext cx="365760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985" y="3696246"/>
            <a:ext cx="4456386" cy="2476646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  <p:sp>
        <p:nvSpPr>
          <p:cNvPr id="7" name="Action Button: Information 6">
            <a:hlinkClick r:id="rId5" highlightClick="1"/>
          </p:cNvPr>
          <p:cNvSpPr/>
          <p:nvPr/>
        </p:nvSpPr>
        <p:spPr>
          <a:xfrm>
            <a:off x="405313" y="326505"/>
            <a:ext cx="414670" cy="2286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B16A9C-EC7F-F54F-B3F7-F500905FA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0" y="3149781"/>
            <a:ext cx="5696060" cy="3264167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89A6B5-10C4-7741-A752-04767E305975}"/>
              </a:ext>
            </a:extLst>
          </p:cNvPr>
          <p:cNvSpPr/>
          <p:nvPr/>
        </p:nvSpPr>
        <p:spPr>
          <a:xfrm>
            <a:off x="223284" y="2662881"/>
            <a:ext cx="609600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China: The largest migration in history | The Economist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77FC2-7E19-5C44-980A-50FBD9732A28}"/>
              </a:ext>
            </a:extLst>
          </p:cNvPr>
          <p:cNvCxnSpPr/>
          <p:nvPr/>
        </p:nvCxnSpPr>
        <p:spPr>
          <a:xfrm flipH="1">
            <a:off x="7172985" y="2545313"/>
            <a:ext cx="4746112" cy="1122797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0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14670" y="792940"/>
            <a:ext cx="11546957" cy="566102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700" u="sng" dirty="0">
                <a:latin typeface="Comic Sans MS" panose="030F0702030302020204" pitchFamily="66" charset="0"/>
              </a:rPr>
              <a:t>Migration</a:t>
            </a:r>
            <a:r>
              <a:rPr lang="en-GB" altLang="en-US" sz="2700" dirty="0">
                <a:latin typeface="Comic Sans MS" panose="030F0702030302020204" pitchFamily="66" charset="0"/>
              </a:rPr>
              <a:t>: a movement of people from a source area to a receiving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Emigrants</a:t>
            </a:r>
            <a:r>
              <a:rPr lang="en-GB" altLang="en-US" sz="2700" dirty="0">
                <a:latin typeface="Comic Sans MS" panose="030F0702030302020204" pitchFamily="66" charset="0"/>
              </a:rPr>
              <a:t>: people who move from or out of an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Immigrants</a:t>
            </a:r>
            <a:r>
              <a:rPr lang="en-GB" altLang="en-US" sz="2700" dirty="0">
                <a:latin typeface="Comic Sans MS" panose="030F0702030302020204" pitchFamily="66" charset="0"/>
              </a:rPr>
              <a:t>: people who move into an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Refugees: </a:t>
            </a:r>
            <a:r>
              <a:rPr lang="en-GB" altLang="en-US" sz="2700" dirty="0">
                <a:latin typeface="Comic Sans MS" panose="030F0702030302020204" pitchFamily="66" charset="0"/>
              </a:rPr>
              <a:t>People who are forced to migrate owing to a well founded fear of being persecuted for reasons of race, religion, nationality, membership of a particular social group or opinion 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Push Factor</a:t>
            </a:r>
            <a:r>
              <a:rPr lang="en-GB" altLang="en-US" sz="2700" dirty="0">
                <a:latin typeface="Comic Sans MS" panose="030F0702030302020204" pitchFamily="66" charset="0"/>
              </a:rPr>
              <a:t>: those which encourage people to leave the source area</a:t>
            </a:r>
          </a:p>
          <a:p>
            <a:r>
              <a:rPr lang="en-GB" altLang="en-US" sz="2700" u="sng" dirty="0">
                <a:latin typeface="Comic Sans MS" panose="030F0702030302020204" pitchFamily="66" charset="0"/>
              </a:rPr>
              <a:t>Pull Factors</a:t>
            </a:r>
            <a:r>
              <a:rPr lang="en-GB" altLang="en-US" sz="2700" dirty="0">
                <a:latin typeface="Comic Sans MS" panose="030F0702030302020204" pitchFamily="66" charset="0"/>
              </a:rPr>
              <a:t>: those that attract people to go to the receiving area.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4670" y="188914"/>
            <a:ext cx="11546957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Glossary</a:t>
            </a:r>
          </a:p>
        </p:txBody>
      </p:sp>
    </p:spTree>
    <p:extLst>
      <p:ext uri="{BB962C8B-B14F-4D97-AF65-F5344CB8AC3E}">
        <p14:creationId xmlns:p14="http://schemas.microsoft.com/office/powerpoint/2010/main" val="29950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84" y="2840363"/>
            <a:ext cx="5523721" cy="341632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GB" b="0" i="0" dirty="0">
                <a:effectLst/>
                <a:latin typeface="Comic Sans MS" panose="030F0702030302020204" pitchFamily="66" charset="0"/>
              </a:rPr>
              <a:t>Where are people moving to and from?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b. Why are the government moving them?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c. What is the comparative disposable income totals for rural and urban areas?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d. How many people live below the poverty line in </a:t>
            </a:r>
            <a:r>
              <a:rPr lang="en-GB" b="0" i="0" dirty="0" err="1">
                <a:effectLst/>
                <a:latin typeface="Comic Sans MS" panose="030F0702030302020204" pitchFamily="66" charset="0"/>
              </a:rPr>
              <a:t>Guizhou</a:t>
            </a:r>
            <a:r>
              <a:rPr lang="en-GB" b="0" i="0" dirty="0">
                <a:effectLst/>
                <a:latin typeface="Comic Sans MS" panose="030F0702030302020204" pitchFamily="66" charset="0"/>
              </a:rPr>
              <a:t> province?</a:t>
            </a:r>
          </a:p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e. What basic amenities are still missing or substandard in rural areas?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3284" y="188914"/>
            <a:ext cx="11773645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Internal Migration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3284" y="806816"/>
            <a:ext cx="11773645" cy="930544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700" u="sng" dirty="0">
                <a:latin typeface="Comic Sans MS" panose="030F0702030302020204" pitchFamily="66" charset="0"/>
              </a:rPr>
              <a:t>Demo: </a:t>
            </a:r>
            <a:r>
              <a:rPr lang="en-GB" altLang="en-US" sz="2700" dirty="0">
                <a:latin typeface="Comic Sans MS" panose="030F0702030302020204" pitchFamily="66" charset="0"/>
              </a:rPr>
              <a:t>Read the Telegraph newspaper story and answer the questions below in your book.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3285" y="1898842"/>
            <a:ext cx="5775180" cy="50378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Questions: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917130"/>
            <a:ext cx="0" cy="4803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3285" y="2551176"/>
            <a:ext cx="11773644" cy="4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1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23283" y="1975680"/>
            <a:ext cx="6026361" cy="4659035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23284" y="188914"/>
            <a:ext cx="11773645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Internal Migration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3284" y="806816"/>
            <a:ext cx="11773645" cy="930544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GB" altLang="en-US" sz="2700" u="sng" dirty="0">
                <a:latin typeface="Comic Sans MS" panose="030F0702030302020204" pitchFamily="66" charset="0"/>
              </a:rPr>
              <a:t>Demo: </a:t>
            </a:r>
            <a:r>
              <a:rPr lang="en-GB" altLang="en-US" sz="2700" dirty="0">
                <a:latin typeface="Comic Sans MS" panose="030F0702030302020204" pitchFamily="66" charset="0"/>
              </a:rPr>
              <a:t>Start to contemplate the impacts (both positive and negative) for both the origin and destination.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4725" y="2072544"/>
            <a:ext cx="5642203" cy="347787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Exam style question: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Referring to a specific example, describe the positive | negative impacts that national (internal) migrations have at their origins | destinations. [6 Marks]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Extended response exam style question: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"Migrations within a county's borders have greater negative impacts at their origin than their destination.' Discuss this statement. [15 Marks]</a:t>
            </a:r>
          </a:p>
        </p:txBody>
      </p:sp>
    </p:spTree>
    <p:extLst>
      <p:ext uri="{BB962C8B-B14F-4D97-AF65-F5344CB8AC3E}">
        <p14:creationId xmlns:p14="http://schemas.microsoft.com/office/powerpoint/2010/main" val="253848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83" y="843677"/>
            <a:ext cx="11773645" cy="59093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here          to be taken to a Guardian Online Podcast - It examines the scale of migration and what does this mean for developing countries?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Make notes on the effects of migration on development and the different arguments and viewpoints from the guest speakers.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is "Brain Drain" and "Brain Gain"? 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" name="Action Button: Sound 3">
            <a:hlinkClick r:id="rId3" highlightClick="1">
              <a:snd r:embed="rId2" name="applause.wav"/>
            </a:hlinkClick>
          </p:cNvPr>
          <p:cNvSpPr/>
          <p:nvPr/>
        </p:nvSpPr>
        <p:spPr>
          <a:xfrm>
            <a:off x="1573618" y="925033"/>
            <a:ext cx="297712" cy="22814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3284" y="188914"/>
            <a:ext cx="11773645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Homework Task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09" y="2286000"/>
            <a:ext cx="11568224" cy="350874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5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283" y="838891"/>
            <a:ext cx="11695813" cy="5632311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GB" b="0" i="0" dirty="0">
                <a:effectLst/>
                <a:latin typeface="Comic Sans MS" panose="030F0702030302020204" pitchFamily="66" charset="0"/>
              </a:rPr>
              <a:t>How many people have left rural areas to seek work?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b. Outline the reasons why people left.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c. In 1978, how much did farmers earn?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d. What are the negative aspects of migration?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e. What has happened to the wealth gap over time?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f. What changes has Shenzhen seen since 1978?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g. Outline the comparative GDP values of coastal regions compared to western countries.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h. What change is China seeing in terms of location of manufacturing industry?</a:t>
            </a:r>
          </a:p>
          <a:p>
            <a:r>
              <a:rPr lang="en-GB" dirty="0">
                <a:latin typeface="Comic Sans MS" panose="030F0702030302020204" pitchFamily="66" charset="0"/>
              </a:rPr>
              <a:t>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3284" y="188914"/>
            <a:ext cx="11695813" cy="50378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GB" altLang="en-US" sz="2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Internal Migration (Starter Questions)</a:t>
            </a:r>
          </a:p>
        </p:txBody>
      </p:sp>
    </p:spTree>
    <p:extLst>
      <p:ext uri="{BB962C8B-B14F-4D97-AF65-F5344CB8AC3E}">
        <p14:creationId xmlns:p14="http://schemas.microsoft.com/office/powerpoint/2010/main" val="117902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491</Words>
  <Application>Microsoft Macintosh PowerPoint</Application>
  <PresentationFormat>Widescreen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10</cp:revision>
  <cp:lastPrinted>2015-11-01T10:18:57Z</cp:lastPrinted>
  <dcterms:created xsi:type="dcterms:W3CDTF">2015-10-29T08:43:51Z</dcterms:created>
  <dcterms:modified xsi:type="dcterms:W3CDTF">2020-10-30T08:18:36Z</dcterms:modified>
</cp:coreProperties>
</file>