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65" r:id="rId4"/>
    <p:sldId id="257" r:id="rId5"/>
    <p:sldId id="264" r:id="rId6"/>
    <p:sldId id="266" r:id="rId7"/>
    <p:sldId id="262" r:id="rId8"/>
    <p:sldId id="263" r:id="rId9"/>
    <p:sldId id="259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9"/>
    <p:restoredTop sz="94569"/>
  </p:normalViewPr>
  <p:slideViewPr>
    <p:cSldViewPr>
      <p:cViewPr varScale="1">
        <p:scale>
          <a:sx n="102" d="100"/>
          <a:sy n="102" d="100"/>
        </p:scale>
        <p:origin x="12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ED28-5A95-4542-817A-764BDD5CCCF4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016E-FB80-42F5-8BC0-ACB3BCEA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33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ED28-5A95-4542-817A-764BDD5CCCF4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016E-FB80-42F5-8BC0-ACB3BCEA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38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ED28-5A95-4542-817A-764BDD5CCCF4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016E-FB80-42F5-8BC0-ACB3BCEA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19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ED28-5A95-4542-817A-764BDD5CCCF4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016E-FB80-42F5-8BC0-ACB3BCEA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46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ED28-5A95-4542-817A-764BDD5CCCF4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016E-FB80-42F5-8BC0-ACB3BCEA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78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ED28-5A95-4542-817A-764BDD5CCCF4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016E-FB80-42F5-8BC0-ACB3BCEA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0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ED28-5A95-4542-817A-764BDD5CCCF4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016E-FB80-42F5-8BC0-ACB3BCEA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17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ED28-5A95-4542-817A-764BDD5CCCF4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016E-FB80-42F5-8BC0-ACB3BCEA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10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ED28-5A95-4542-817A-764BDD5CCCF4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016E-FB80-42F5-8BC0-ACB3BCEA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9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ED28-5A95-4542-817A-764BDD5CCCF4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016E-FB80-42F5-8BC0-ACB3BCEA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22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ED28-5A95-4542-817A-764BDD5CCCF4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016E-FB80-42F5-8BC0-ACB3BCEA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0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ED28-5A95-4542-817A-764BDD5CCCF4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016E-FB80-42F5-8BC0-ACB3BCEA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56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jPQkktD-Kw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frica" TargetMode="External"/><Relationship Id="rId3" Type="http://schemas.openxmlformats.org/officeDocument/2006/relationships/image" Target="../media/image8.tiff"/><Relationship Id="rId7" Type="http://schemas.openxmlformats.org/officeDocument/2006/relationships/hyperlink" Target="https://en.wikipedia.org/wiki/BBC" TargetMode="External"/><Relationship Id="rId12" Type="http://schemas.openxmlformats.org/officeDocument/2006/relationships/hyperlink" Target="https://www.cato.org/multimedia/events/borderless-economics-chinese-sea-turtles-indian-fridges-new-fruits-global-capitalism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NN" TargetMode="External"/><Relationship Id="rId11" Type="http://schemas.openxmlformats.org/officeDocument/2006/relationships/hyperlink" Target="https://en.wikipedia.org/wiki/South_Korea" TargetMode="External"/><Relationship Id="rId5" Type="http://schemas.openxmlformats.org/officeDocument/2006/relationships/hyperlink" Target="https://en.wikipedia.org/wiki/The_Economist" TargetMode="External"/><Relationship Id="rId10" Type="http://schemas.openxmlformats.org/officeDocument/2006/relationships/hyperlink" Target="https://en.wikipedia.org/wiki/Daily_Telegraph" TargetMode="External"/><Relationship Id="rId4" Type="http://schemas.openxmlformats.org/officeDocument/2006/relationships/image" Target="../media/image9.tiff"/><Relationship Id="rId9" Type="http://schemas.openxmlformats.org/officeDocument/2006/relationships/hyperlink" Target="https://en.wikipedia.org/wiki/Tokyo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ED2108-528D-A746-9B75-E3BBE9B2C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764704"/>
            <a:ext cx="8331200" cy="554461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C18DB7-F6F6-974F-87A0-02B126A62606}"/>
              </a:ext>
            </a:extLst>
          </p:cNvPr>
          <p:cNvSpPr txBox="1"/>
          <p:nvPr/>
        </p:nvSpPr>
        <p:spPr>
          <a:xfrm>
            <a:off x="152400" y="130584"/>
            <a:ext cx="8812088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Diasporas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C7992-8C0F-164B-8CF9-768DB2935C09}"/>
              </a:ext>
            </a:extLst>
          </p:cNvPr>
          <p:cNvSpPr txBox="1"/>
          <p:nvPr/>
        </p:nvSpPr>
        <p:spPr>
          <a:xfrm>
            <a:off x="2339752" y="4623519"/>
            <a:ext cx="5256584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6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5589240"/>
            <a:ext cx="8784976" cy="1015663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For a named host country, examine the role of Diasporas in preserving their culture within it and the adoption of minority traits by host society.                                                                         [15 Marks]</a:t>
            </a:r>
          </a:p>
        </p:txBody>
      </p:sp>
      <p:sp>
        <p:nvSpPr>
          <p:cNvPr id="2" name="Action Button: Movie 1">
            <a:hlinkClick r:id="rId2" highlightClick="1"/>
            <a:extLst>
              <a:ext uri="{FF2B5EF4-FFF2-40B4-BE49-F238E27FC236}">
                <a16:creationId xmlns:a16="http://schemas.microsoft.com/office/drawing/2014/main" id="{EE349FCA-43BB-5A4C-BE29-5994D9FC752E}"/>
              </a:ext>
            </a:extLst>
          </p:cNvPr>
          <p:cNvSpPr/>
          <p:nvPr/>
        </p:nvSpPr>
        <p:spPr>
          <a:xfrm>
            <a:off x="8244408" y="6309320"/>
            <a:ext cx="448330" cy="1489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F45C0-83FC-2848-8F6B-7E9F13B531F9}"/>
              </a:ext>
            </a:extLst>
          </p:cNvPr>
          <p:cNvSpPr txBox="1"/>
          <p:nvPr/>
        </p:nvSpPr>
        <p:spPr>
          <a:xfrm>
            <a:off x="107504" y="87015"/>
            <a:ext cx="8856984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Essay Practice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419C0-037B-F146-9C56-31D982276CF5}"/>
              </a:ext>
            </a:extLst>
          </p:cNvPr>
          <p:cNvSpPr/>
          <p:nvPr/>
        </p:nvSpPr>
        <p:spPr>
          <a:xfrm>
            <a:off x="152400" y="652626"/>
            <a:ext cx="8812088" cy="400110"/>
          </a:xfrm>
          <a:prstGeom prst="rect">
            <a:avLst/>
          </a:prstGeom>
          <a:ln w="28575">
            <a:solidFill>
              <a:srgbClr val="8EFA00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Demo</a:t>
            </a:r>
            <a:r>
              <a:rPr lang="en-GB" sz="2000" dirty="0">
                <a:latin typeface="Comic Sans MS" panose="030F0702030302020204" pitchFamily="66" charset="0"/>
              </a:rPr>
              <a:t>: Improve the essay.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420E7B-D945-F444-BC35-F055A2A130D8}"/>
              </a:ext>
            </a:extLst>
          </p:cNvPr>
          <p:cNvSpPr/>
          <p:nvPr/>
        </p:nvSpPr>
        <p:spPr>
          <a:xfrm>
            <a:off x="129952" y="1228752"/>
            <a:ext cx="1921768" cy="400110"/>
          </a:xfrm>
          <a:prstGeom prst="rect">
            <a:avLst/>
          </a:prstGeom>
          <a:ln w="28575">
            <a:solidFill>
              <a:srgbClr val="8EFA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Comic Sans MS" panose="030F0702030302020204" pitchFamily="66" charset="0"/>
              </a:rPr>
              <a:t>Introduction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8F99B0-855C-B349-B178-3991D27E2578}"/>
              </a:ext>
            </a:extLst>
          </p:cNvPr>
          <p:cNvSpPr/>
          <p:nvPr/>
        </p:nvSpPr>
        <p:spPr>
          <a:xfrm>
            <a:off x="2339752" y="1228752"/>
            <a:ext cx="4176464" cy="400110"/>
          </a:xfrm>
          <a:prstGeom prst="rect">
            <a:avLst/>
          </a:prstGeom>
          <a:ln w="28575">
            <a:solidFill>
              <a:srgbClr val="8EFA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Comic Sans MS" panose="030F0702030302020204" pitchFamily="66" charset="0"/>
              </a:rPr>
              <a:t>Body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2A4697-38B9-C144-A5B3-46FBCDF986EB}"/>
              </a:ext>
            </a:extLst>
          </p:cNvPr>
          <p:cNvSpPr/>
          <p:nvPr/>
        </p:nvSpPr>
        <p:spPr>
          <a:xfrm>
            <a:off x="6804248" y="1228752"/>
            <a:ext cx="2160240" cy="400110"/>
          </a:xfrm>
          <a:prstGeom prst="rect">
            <a:avLst/>
          </a:prstGeom>
          <a:ln w="28575">
            <a:solidFill>
              <a:srgbClr val="8EFA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Comic Sans MS" panose="030F0702030302020204" pitchFamily="66" charset="0"/>
              </a:rPr>
              <a:t>Conclusion 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DF74FE-0A0F-DC45-B880-48EBE572E3EA}"/>
              </a:ext>
            </a:extLst>
          </p:cNvPr>
          <p:cNvCxnSpPr/>
          <p:nvPr/>
        </p:nvCxnSpPr>
        <p:spPr>
          <a:xfrm>
            <a:off x="2195736" y="1340768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122949-040D-F443-BCD9-363682B19F3B}"/>
              </a:ext>
            </a:extLst>
          </p:cNvPr>
          <p:cNvCxnSpPr/>
          <p:nvPr/>
        </p:nvCxnSpPr>
        <p:spPr>
          <a:xfrm>
            <a:off x="6660232" y="1340768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FDBA20-3715-C144-A540-5F761ABEF21D}"/>
              </a:ext>
            </a:extLst>
          </p:cNvPr>
          <p:cNvCxnSpPr/>
          <p:nvPr/>
        </p:nvCxnSpPr>
        <p:spPr>
          <a:xfrm>
            <a:off x="129952" y="1700808"/>
            <a:ext cx="883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38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0584"/>
            <a:ext cx="8812088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Diasporas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72" y="4075610"/>
            <a:ext cx="4507316" cy="262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60568"/>
            <a:ext cx="4120420" cy="493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692134"/>
            <a:ext cx="8812088" cy="1015663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Learning Objective</a:t>
            </a:r>
            <a:r>
              <a:rPr lang="en-GB" sz="2000" dirty="0">
                <a:latin typeface="Comic Sans MS" panose="030F0702030302020204" pitchFamily="66" charset="0"/>
              </a:rPr>
              <a:t>: To examine the role of </a:t>
            </a:r>
            <a:r>
              <a:rPr lang="en-GB" sz="2000" u="sng" dirty="0">
                <a:latin typeface="Comic Sans MS" panose="030F0702030302020204" pitchFamily="66" charset="0"/>
              </a:rPr>
              <a:t>Diasporas</a:t>
            </a:r>
            <a:r>
              <a:rPr lang="en-GB" sz="2000" dirty="0">
                <a:latin typeface="Comic Sans MS" panose="030F0702030302020204" pitchFamily="66" charset="0"/>
              </a:rPr>
              <a:t> in preserving culture in </a:t>
            </a:r>
            <a:r>
              <a:rPr lang="en-GB" sz="2000" u="sng" dirty="0">
                <a:latin typeface="Comic Sans MS" panose="030F0702030302020204" pitchFamily="66" charset="0"/>
              </a:rPr>
              <a:t>one</a:t>
            </a:r>
            <a:r>
              <a:rPr lang="en-GB" sz="2000" dirty="0">
                <a:latin typeface="Comic Sans MS" panose="030F0702030302020204" pitchFamily="66" charset="0"/>
              </a:rPr>
              <a:t> country and the adoption of minority traits by host societies.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92488" y="1760569"/>
            <a:ext cx="4572000" cy="2246769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just"/>
            <a:r>
              <a:rPr lang="en-US" sz="2000" u="sng" dirty="0">
                <a:latin typeface="Comic Sans MS" panose="030F0702030302020204" pitchFamily="66" charset="0"/>
              </a:rPr>
              <a:t>Diaspora</a:t>
            </a:r>
            <a:r>
              <a:rPr lang="en-US" sz="2000" dirty="0">
                <a:latin typeface="Comic Sans MS" panose="030F0702030302020204" pitchFamily="66" charset="0"/>
              </a:rPr>
              <a:t> = any movement of a population sharing common national and/or ethnic identity. While refugees may or may not ultimately settle in a new geographic location, the term diaspora refers to a permanently displaced and relocated 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2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219C8-D427-4D4F-9966-54E818976980}"/>
              </a:ext>
            </a:extLst>
          </p:cNvPr>
          <p:cNvSpPr txBox="1"/>
          <p:nvPr/>
        </p:nvSpPr>
        <p:spPr>
          <a:xfrm>
            <a:off x="152400" y="130584"/>
            <a:ext cx="8812088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Diasporas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68BDEC-EC1B-1B4A-AC4B-B6FC28A04EF5}"/>
              </a:ext>
            </a:extLst>
          </p:cNvPr>
          <p:cNvSpPr/>
          <p:nvPr/>
        </p:nvSpPr>
        <p:spPr>
          <a:xfrm>
            <a:off x="152400" y="652626"/>
            <a:ext cx="8812088" cy="707886"/>
          </a:xfrm>
          <a:prstGeom prst="rect">
            <a:avLst/>
          </a:prstGeom>
          <a:ln w="28575">
            <a:solidFill>
              <a:srgbClr val="8EFA00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Demo</a:t>
            </a:r>
            <a:r>
              <a:rPr lang="en-GB" sz="2000" dirty="0">
                <a:latin typeface="Comic Sans MS" panose="030F0702030302020204" pitchFamily="66" charset="0"/>
              </a:rPr>
              <a:t>: Give a range of </a:t>
            </a:r>
            <a:r>
              <a:rPr lang="en-GB" sz="2000" b="1" u="sng" dirty="0">
                <a:latin typeface="Comic Sans MS" panose="030F0702030302020204" pitchFamily="66" charset="0"/>
              </a:rPr>
              <a:t>Reasons</a:t>
            </a:r>
            <a:r>
              <a:rPr lang="en-GB" sz="2000" dirty="0">
                <a:latin typeface="Comic Sans MS" panose="030F0702030302020204" pitchFamily="66" charset="0"/>
              </a:rPr>
              <a:t> as to why the amount of Diasporas have risen globally.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642978-A02B-0E41-BB9C-6A23E923DFBA}"/>
              </a:ext>
            </a:extLst>
          </p:cNvPr>
          <p:cNvSpPr/>
          <p:nvPr/>
        </p:nvSpPr>
        <p:spPr>
          <a:xfrm>
            <a:off x="376915" y="1647295"/>
            <a:ext cx="1541065" cy="400110"/>
          </a:xfrm>
          <a:prstGeom prst="rect">
            <a:avLst/>
          </a:prstGeom>
          <a:ln w="28575">
            <a:solidFill>
              <a:srgbClr val="8EFA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Comic Sans MS" panose="030F0702030302020204" pitchFamily="66" charset="0"/>
              </a:rPr>
              <a:t>Reasons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D109CF-26B5-624C-B86E-4180ACB3D607}"/>
              </a:ext>
            </a:extLst>
          </p:cNvPr>
          <p:cNvCxnSpPr>
            <a:cxnSpLocks/>
          </p:cNvCxnSpPr>
          <p:nvPr/>
        </p:nvCxnSpPr>
        <p:spPr>
          <a:xfrm>
            <a:off x="2195736" y="1556792"/>
            <a:ext cx="0" cy="4838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1B1C814-379D-F647-8120-DEC701E056BC}"/>
              </a:ext>
            </a:extLst>
          </p:cNvPr>
          <p:cNvSpPr/>
          <p:nvPr/>
        </p:nvSpPr>
        <p:spPr>
          <a:xfrm>
            <a:off x="2411760" y="1441097"/>
            <a:ext cx="6552725" cy="307777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u="sng" dirty="0">
                <a:latin typeface="Comic Sans MS" panose="030F0702030302020204" pitchFamily="66" charset="0"/>
              </a:rPr>
              <a:t>Impacts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D8EE70-1248-3B47-9D01-BE9A1AA7D71C}"/>
              </a:ext>
            </a:extLst>
          </p:cNvPr>
          <p:cNvSpPr/>
          <p:nvPr/>
        </p:nvSpPr>
        <p:spPr>
          <a:xfrm>
            <a:off x="2411760" y="1921103"/>
            <a:ext cx="3132432" cy="40011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u="sng" dirty="0">
                <a:latin typeface="Comic Sans MS" panose="030F0702030302020204" pitchFamily="66" charset="0"/>
              </a:rPr>
              <a:t>Positive</a:t>
            </a:r>
            <a:r>
              <a:rPr lang="en-GB" sz="2000" u="sng" dirty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0229AA-4B9A-5C41-8FF7-DC353E6FB2BC}"/>
              </a:ext>
            </a:extLst>
          </p:cNvPr>
          <p:cNvSpPr/>
          <p:nvPr/>
        </p:nvSpPr>
        <p:spPr>
          <a:xfrm>
            <a:off x="5742085" y="1914035"/>
            <a:ext cx="3222397" cy="4001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u="sng" dirty="0">
                <a:latin typeface="Comic Sans MS" panose="030F0702030302020204" pitchFamily="66" charset="0"/>
              </a:rPr>
              <a:t>Negative</a:t>
            </a:r>
            <a:r>
              <a:rPr lang="en-GB" sz="2000" u="sng" dirty="0">
                <a:latin typeface="Comic Sans MS" panose="030F0702030302020204" pitchFamily="66" charset="0"/>
              </a:rPr>
              <a:t> 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8F14BC-6DF8-B947-A8E9-D8B53648F478}"/>
              </a:ext>
            </a:extLst>
          </p:cNvPr>
          <p:cNvCxnSpPr>
            <a:cxnSpLocks/>
          </p:cNvCxnSpPr>
          <p:nvPr/>
        </p:nvCxnSpPr>
        <p:spPr>
          <a:xfrm>
            <a:off x="5623994" y="1921103"/>
            <a:ext cx="0" cy="4473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2C0055-46D4-3B4E-A662-6B42F7BF57E6}"/>
              </a:ext>
            </a:extLst>
          </p:cNvPr>
          <p:cNvCxnSpPr/>
          <p:nvPr/>
        </p:nvCxnSpPr>
        <p:spPr>
          <a:xfrm>
            <a:off x="144791" y="2420888"/>
            <a:ext cx="88196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1F76A4F-DCBA-F04C-81B8-69928EBDE2E6}"/>
              </a:ext>
            </a:extLst>
          </p:cNvPr>
          <p:cNvSpPr/>
          <p:nvPr/>
        </p:nvSpPr>
        <p:spPr>
          <a:xfrm>
            <a:off x="176392" y="6394994"/>
            <a:ext cx="8812088" cy="40011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Challenge</a:t>
            </a:r>
            <a:r>
              <a:rPr lang="en-GB" sz="2000" dirty="0">
                <a:latin typeface="Comic Sans MS" panose="030F0702030302020204" pitchFamily="66" charset="0"/>
              </a:rPr>
              <a:t>: Ensure to list the impacts.  </a:t>
            </a:r>
          </a:p>
        </p:txBody>
      </p:sp>
    </p:spTree>
    <p:extLst>
      <p:ext uri="{BB962C8B-B14F-4D97-AF65-F5344CB8AC3E}">
        <p14:creationId xmlns:p14="http://schemas.microsoft.com/office/powerpoint/2010/main" val="303294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84976" cy="504056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400" u="sng" dirty="0">
                <a:latin typeface="Comic Sans MS" panose="030F0702030302020204" pitchFamily="66" charset="0"/>
              </a:rPr>
              <a:t>Types of Diffusion</a:t>
            </a:r>
          </a:p>
        </p:txBody>
      </p:sp>
      <p:pic>
        <p:nvPicPr>
          <p:cNvPr id="123907" name="Picture 3" descr="diffus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980728"/>
            <a:ext cx="8784976" cy="5507421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66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A419-1DAE-8247-9464-3E3834533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6006281"/>
          </a:xfrm>
          <a:ln w="28575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de-DE" sz="1800" dirty="0">
                <a:latin typeface="Comic Sans MS" panose="030F0902030302020204" pitchFamily="66" charset="0"/>
              </a:rPr>
              <a:t>The </a:t>
            </a:r>
            <a:r>
              <a:rPr lang="de-DE" sz="1800" dirty="0" err="1">
                <a:latin typeface="Comic Sans MS" panose="030F0902030302020204" pitchFamily="66" charset="0"/>
              </a:rPr>
              <a:t>notion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of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diaspora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is</a:t>
            </a:r>
            <a:r>
              <a:rPr lang="de-DE" sz="1800" dirty="0">
                <a:latin typeface="Comic Sans MS" panose="030F0902030302020204" pitchFamily="66" charset="0"/>
              </a:rPr>
              <a:t> not </a:t>
            </a:r>
            <a:r>
              <a:rPr lang="de-DE" sz="1800" dirty="0" err="1">
                <a:latin typeface="Comic Sans MS" panose="030F0902030302020204" pitchFamily="66" charset="0"/>
              </a:rPr>
              <a:t>new</a:t>
            </a:r>
            <a:r>
              <a:rPr lang="de-DE" sz="1800" dirty="0">
                <a:latin typeface="Comic Sans MS" panose="030F0902030302020204" pitchFamily="66" charset="0"/>
              </a:rPr>
              <a:t>; </a:t>
            </a:r>
            <a:r>
              <a:rPr lang="de-DE" sz="1800" dirty="0" err="1">
                <a:latin typeface="Comic Sans MS" panose="030F0902030302020204" pitchFamily="66" charset="0"/>
              </a:rPr>
              <a:t>it</a:t>
            </a:r>
            <a:r>
              <a:rPr lang="de-DE" sz="1800" dirty="0">
                <a:latin typeface="Comic Sans MS" panose="030F0902030302020204" pitchFamily="66" charset="0"/>
              </a:rPr>
              <a:t> was </a:t>
            </a:r>
            <a:r>
              <a:rPr lang="de-DE" sz="1800" dirty="0" err="1">
                <a:latin typeface="Comic Sans MS" panose="030F0902030302020204" pitchFamily="66" charset="0"/>
              </a:rPr>
              <a:t>used</a:t>
            </a:r>
            <a:r>
              <a:rPr lang="de-DE" sz="1800" dirty="0">
                <a:latin typeface="Comic Sans MS" panose="030F0902030302020204" pitchFamily="66" charset="0"/>
              </a:rPr>
              <a:t> in </a:t>
            </a:r>
            <a:r>
              <a:rPr lang="de-DE" sz="1800" dirty="0" err="1">
                <a:latin typeface="Comic Sans MS" panose="030F0902030302020204" pitchFamily="66" charset="0"/>
              </a:rPr>
              <a:t>the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classical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period</a:t>
            </a:r>
            <a:r>
              <a:rPr lang="de-DE" sz="1800" dirty="0">
                <a:latin typeface="Comic Sans MS" panose="030F0902030302020204" pitchFamily="66" charset="0"/>
              </a:rPr>
              <a:t> in </a:t>
            </a:r>
            <a:r>
              <a:rPr lang="de-DE" sz="1800" dirty="0" err="1">
                <a:latin typeface="Comic Sans MS" panose="030F0902030302020204" pitchFamily="66" charset="0"/>
              </a:rPr>
              <a:t>relation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to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Jewish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populations</a:t>
            </a:r>
            <a:r>
              <a:rPr lang="de-DE" sz="1800" dirty="0">
                <a:latin typeface="Comic Sans MS" panose="030F0902030302020204" pitchFamily="66" charset="0"/>
              </a:rPr>
              <a:t>. The </a:t>
            </a:r>
            <a:r>
              <a:rPr lang="de-DE" sz="1800" dirty="0" err="1">
                <a:latin typeface="Comic Sans MS" panose="030F0902030302020204" pitchFamily="66" charset="0"/>
              </a:rPr>
              <a:t>use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of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the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term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has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proliferated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and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now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applied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to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many</a:t>
            </a:r>
            <a:r>
              <a:rPr lang="de-DE" sz="1800" dirty="0">
                <a:latin typeface="Comic Sans MS" panose="030F0902030302020204" pitchFamily="66" charset="0"/>
              </a:rPr>
              <a:t>, </a:t>
            </a:r>
            <a:r>
              <a:rPr lang="de-DE" sz="1800" dirty="0" err="1">
                <a:latin typeface="Comic Sans MS" panose="030F0902030302020204" pitchFamily="66" charset="0"/>
              </a:rPr>
              <a:t>including</a:t>
            </a:r>
            <a:r>
              <a:rPr lang="de-DE" sz="1800" dirty="0">
                <a:latin typeface="Comic Sans MS" panose="030F0902030302020204" pitchFamily="66" charset="0"/>
              </a:rPr>
              <a:t>, </a:t>
            </a:r>
            <a:r>
              <a:rPr lang="de-DE" sz="1800" dirty="0" err="1">
                <a:latin typeface="Comic Sans MS" panose="030F0902030302020204" pitchFamily="66" charset="0"/>
              </a:rPr>
              <a:t>for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example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Armenians</a:t>
            </a:r>
            <a:r>
              <a:rPr lang="de-DE" sz="1800" dirty="0">
                <a:latin typeface="Comic Sans MS" panose="030F0902030302020204" pitchFamily="66" charset="0"/>
              </a:rPr>
              <a:t>, Chinese, </a:t>
            </a:r>
            <a:r>
              <a:rPr lang="de-DE" sz="1800" dirty="0" err="1">
                <a:latin typeface="Comic Sans MS" panose="030F0902030302020204" pitchFamily="66" charset="0"/>
              </a:rPr>
              <a:t>Greeks</a:t>
            </a:r>
            <a:r>
              <a:rPr lang="de-DE" sz="1800" dirty="0">
                <a:latin typeface="Comic Sans MS" panose="030F0902030302020204" pitchFamily="66" charset="0"/>
              </a:rPr>
              <a:t>, </a:t>
            </a:r>
            <a:r>
              <a:rPr lang="de-DE" sz="1800" dirty="0" err="1">
                <a:latin typeface="Comic Sans MS" panose="030F0902030302020204" pitchFamily="66" charset="0"/>
              </a:rPr>
              <a:t>Kurds</a:t>
            </a:r>
            <a:r>
              <a:rPr lang="de-DE" sz="1800" dirty="0">
                <a:latin typeface="Comic Sans MS" panose="030F0902030302020204" pitchFamily="66" charset="0"/>
              </a:rPr>
              <a:t>, Tamils. </a:t>
            </a:r>
            <a:r>
              <a:rPr lang="de-DE" sz="1800" dirty="0" err="1">
                <a:latin typeface="Comic Sans MS" panose="030F0902030302020204" pitchFamily="66" charset="0"/>
              </a:rPr>
              <a:t>Conceptually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the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term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itself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has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gone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through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revisions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and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common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features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of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diasporas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have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been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discussed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by</a:t>
            </a:r>
            <a:r>
              <a:rPr lang="de-DE" sz="1800" dirty="0">
                <a:latin typeface="Comic Sans MS" panose="030F0902030302020204" pitchFamily="66" charset="0"/>
              </a:rPr>
              <a:t>, </a:t>
            </a:r>
            <a:r>
              <a:rPr lang="de-DE" sz="1800" dirty="0" err="1">
                <a:latin typeface="Comic Sans MS" panose="030F0902030302020204" pitchFamily="66" charset="0"/>
              </a:rPr>
              <a:t>for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example</a:t>
            </a:r>
            <a:r>
              <a:rPr lang="de-DE" sz="1800" dirty="0">
                <a:latin typeface="Comic Sans MS" panose="030F0902030302020204" pitchFamily="66" charset="0"/>
              </a:rPr>
              <a:t> Cohen (1997), </a:t>
            </a:r>
            <a:r>
              <a:rPr lang="de-DE" sz="1800" dirty="0" err="1">
                <a:latin typeface="Comic Sans MS" panose="030F0902030302020204" pitchFamily="66" charset="0"/>
              </a:rPr>
              <a:t>Tölölyan</a:t>
            </a:r>
            <a:r>
              <a:rPr lang="de-DE" sz="1800" dirty="0">
                <a:latin typeface="Comic Sans MS" panose="030F0902030302020204" pitchFamily="66" charset="0"/>
              </a:rPr>
              <a:t> (1996) </a:t>
            </a:r>
            <a:r>
              <a:rPr lang="de-DE" sz="1800" dirty="0" err="1">
                <a:latin typeface="Comic Sans MS" panose="030F0902030302020204" pitchFamily="66" charset="0"/>
              </a:rPr>
              <a:t>and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Saffran</a:t>
            </a:r>
            <a:r>
              <a:rPr lang="de-DE" sz="1800" dirty="0">
                <a:latin typeface="Comic Sans MS" panose="030F0902030302020204" pitchFamily="66" charset="0"/>
              </a:rPr>
              <a:t> (1991). Common </a:t>
            </a:r>
            <a:r>
              <a:rPr lang="de-DE" sz="1800" dirty="0" err="1">
                <a:latin typeface="Comic Sans MS" panose="030F0902030302020204" pitchFamily="66" charset="0"/>
              </a:rPr>
              <a:t>features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can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include</a:t>
            </a:r>
            <a:r>
              <a:rPr lang="de-DE" sz="1800" dirty="0">
                <a:latin typeface="Comic Sans MS" panose="030F0902030302020204" pitchFamily="66" charset="0"/>
              </a:rPr>
              <a:t>, but </a:t>
            </a:r>
            <a:r>
              <a:rPr lang="de-DE" sz="1800" dirty="0" err="1">
                <a:latin typeface="Comic Sans MS" panose="030F0902030302020204" pitchFamily="66" charset="0"/>
              </a:rPr>
              <a:t>are</a:t>
            </a:r>
            <a:r>
              <a:rPr lang="de-DE" sz="1800" dirty="0">
                <a:latin typeface="Comic Sans MS" panose="030F0902030302020204" pitchFamily="66" charset="0"/>
              </a:rPr>
              <a:t> not </a:t>
            </a:r>
            <a:r>
              <a:rPr lang="de-DE" sz="1800" dirty="0" err="1">
                <a:latin typeface="Comic Sans MS" panose="030F0902030302020204" pitchFamily="66" charset="0"/>
              </a:rPr>
              <a:t>exclusive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to</a:t>
            </a:r>
            <a:r>
              <a:rPr lang="de-DE" sz="1800" dirty="0">
                <a:latin typeface="Comic Sans MS" panose="030F0902030302020204" pitchFamily="66" charset="0"/>
              </a:rPr>
              <a:t>, </a:t>
            </a:r>
            <a:r>
              <a:rPr lang="de-DE" sz="1800" dirty="0" err="1">
                <a:latin typeface="Comic Sans MS" panose="030F0902030302020204" pitchFamily="66" charset="0"/>
              </a:rPr>
              <a:t>the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dispersal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from</a:t>
            </a:r>
            <a:r>
              <a:rPr lang="de-DE" sz="1800" dirty="0">
                <a:latin typeface="Comic Sans MS" panose="030F0902030302020204" pitchFamily="66" charset="0"/>
              </a:rPr>
              <a:t> an original </a:t>
            </a:r>
            <a:r>
              <a:rPr lang="de-DE" sz="1800" dirty="0" err="1">
                <a:latin typeface="Comic Sans MS" panose="030F0902030302020204" pitchFamily="66" charset="0"/>
              </a:rPr>
              <a:t>homeland</a:t>
            </a:r>
            <a:r>
              <a:rPr lang="de-DE" sz="1800" dirty="0">
                <a:latin typeface="Comic Sans MS" panose="030F0902030302020204" pitchFamily="66" charset="0"/>
              </a:rPr>
              <a:t>, </a:t>
            </a:r>
            <a:r>
              <a:rPr lang="de-DE" sz="1800" dirty="0" err="1">
                <a:latin typeface="Comic Sans MS" panose="030F0902030302020204" pitchFamily="66" charset="0"/>
              </a:rPr>
              <a:t>collective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memory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and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myth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about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the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homeland</a:t>
            </a:r>
            <a:r>
              <a:rPr lang="de-DE" sz="1800" dirty="0">
                <a:latin typeface="Comic Sans MS" panose="030F0902030302020204" pitchFamily="66" charset="0"/>
              </a:rPr>
              <a:t>, </a:t>
            </a:r>
            <a:r>
              <a:rPr lang="de-DE" sz="1800" dirty="0" err="1">
                <a:latin typeface="Comic Sans MS" panose="030F0902030302020204" pitchFamily="66" charset="0"/>
              </a:rPr>
              <a:t>and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boundary-maintenance</a:t>
            </a:r>
            <a:r>
              <a:rPr lang="de-DE" sz="1800" dirty="0">
                <a:latin typeface="Comic Sans MS" panose="030F0902030302020204" pitchFamily="66" charset="0"/>
              </a:rPr>
              <a:t>. </a:t>
            </a:r>
            <a:r>
              <a:rPr lang="de-DE" sz="1800" dirty="0" err="1">
                <a:latin typeface="Comic Sans MS" panose="030F0902030302020204" pitchFamily="66" charset="0"/>
              </a:rPr>
              <a:t>Brubaker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has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resisted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discussions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of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diaspora</a:t>
            </a:r>
            <a:r>
              <a:rPr lang="de-DE" sz="1800" dirty="0">
                <a:latin typeface="Comic Sans MS" panose="030F0902030302020204" pitchFamily="66" charset="0"/>
              </a:rPr>
              <a:t> ‘in </a:t>
            </a:r>
            <a:r>
              <a:rPr lang="de-DE" sz="1800" dirty="0" err="1">
                <a:latin typeface="Comic Sans MS" panose="030F0902030302020204" pitchFamily="66" charset="0"/>
              </a:rPr>
              <a:t>substantialist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terms</a:t>
            </a:r>
            <a:r>
              <a:rPr lang="de-DE" sz="1800" dirty="0">
                <a:latin typeface="Comic Sans MS" panose="030F0902030302020204" pitchFamily="66" charset="0"/>
              </a:rPr>
              <a:t>’ but </a:t>
            </a:r>
            <a:r>
              <a:rPr lang="de-DE" sz="1800" dirty="0" err="1">
                <a:latin typeface="Comic Sans MS" panose="030F0902030302020204" pitchFamily="66" charset="0"/>
              </a:rPr>
              <a:t>rather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sees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it</a:t>
            </a:r>
            <a:r>
              <a:rPr lang="de-DE" sz="1800" dirty="0">
                <a:latin typeface="Comic Sans MS" panose="030F0902030302020204" pitchFamily="66" charset="0"/>
              </a:rPr>
              <a:t> ‘</a:t>
            </a:r>
            <a:r>
              <a:rPr lang="de-DE" sz="1800" dirty="0" err="1">
                <a:latin typeface="Comic Sans MS" panose="030F0902030302020204" pitchFamily="66" charset="0"/>
              </a:rPr>
              <a:t>as</a:t>
            </a:r>
            <a:r>
              <a:rPr lang="de-DE" sz="1800" dirty="0">
                <a:latin typeface="Comic Sans MS" panose="030F0902030302020204" pitchFamily="66" charset="0"/>
              </a:rPr>
              <a:t> an </a:t>
            </a:r>
            <a:r>
              <a:rPr lang="de-DE" sz="1800" dirty="0" err="1">
                <a:latin typeface="Comic Sans MS" panose="030F0902030302020204" pitchFamily="66" charset="0"/>
              </a:rPr>
              <a:t>idiom</a:t>
            </a:r>
            <a:r>
              <a:rPr lang="de-DE" sz="1800" dirty="0">
                <a:latin typeface="Comic Sans MS" panose="030F0902030302020204" pitchFamily="66" charset="0"/>
              </a:rPr>
              <a:t>, a </a:t>
            </a:r>
            <a:r>
              <a:rPr lang="de-DE" sz="1800" dirty="0" err="1">
                <a:latin typeface="Comic Sans MS" panose="030F0902030302020204" pitchFamily="66" charset="0"/>
              </a:rPr>
              <a:t>stance</a:t>
            </a:r>
            <a:r>
              <a:rPr lang="de-DE" sz="1800" dirty="0">
                <a:latin typeface="Comic Sans MS" panose="030F0902030302020204" pitchFamily="66" charset="0"/>
              </a:rPr>
              <a:t>, a </a:t>
            </a:r>
            <a:r>
              <a:rPr lang="de-DE" sz="1800" dirty="0" err="1">
                <a:latin typeface="Comic Sans MS" panose="030F0902030302020204" pitchFamily="66" charset="0"/>
              </a:rPr>
              <a:t>claim</a:t>
            </a:r>
            <a:r>
              <a:rPr lang="de-DE" sz="1800" dirty="0">
                <a:latin typeface="Comic Sans MS" panose="030F0902030302020204" pitchFamily="66" charset="0"/>
              </a:rPr>
              <a:t>’ (2005:12).</a:t>
            </a:r>
          </a:p>
          <a:p>
            <a:pPr marL="0" indent="0" algn="just" fontAlgn="base">
              <a:buNone/>
            </a:pPr>
            <a:endParaRPr lang="de-DE" sz="1800" dirty="0">
              <a:latin typeface="Comic Sans MS" panose="030F0902030302020204" pitchFamily="66" charset="0"/>
            </a:endParaRPr>
          </a:p>
          <a:p>
            <a:pPr algn="just" fontAlgn="base"/>
            <a:r>
              <a:rPr lang="de-DE" sz="1800" dirty="0" err="1">
                <a:latin typeface="Comic Sans MS" panose="030F0902030302020204" pitchFamily="66" charset="0"/>
              </a:rPr>
              <a:t>Brah</a:t>
            </a:r>
            <a:r>
              <a:rPr lang="de-DE" sz="1800" dirty="0">
                <a:latin typeface="Comic Sans MS" panose="030F0902030302020204" pitchFamily="66" charset="0"/>
              </a:rPr>
              <a:t> (1996) </a:t>
            </a:r>
            <a:r>
              <a:rPr lang="de-DE" sz="1800" dirty="0" err="1">
                <a:latin typeface="Comic Sans MS" panose="030F0902030302020204" pitchFamily="66" charset="0"/>
              </a:rPr>
              <a:t>has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brought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our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attention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to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the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study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of</a:t>
            </a:r>
            <a:r>
              <a:rPr lang="de-DE" sz="1800" dirty="0">
                <a:latin typeface="Comic Sans MS" panose="030F0902030302020204" pitchFamily="66" charset="0"/>
              </a:rPr>
              <a:t> ‘</a:t>
            </a:r>
            <a:r>
              <a:rPr lang="de-DE" sz="1800" dirty="0" err="1">
                <a:latin typeface="Comic Sans MS" panose="030F0902030302020204" pitchFamily="66" charset="0"/>
              </a:rPr>
              <a:t>diaspora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space</a:t>
            </a:r>
            <a:r>
              <a:rPr lang="de-DE" sz="1800" dirty="0">
                <a:latin typeface="Comic Sans MS" panose="030F0902030302020204" pitchFamily="66" charset="0"/>
              </a:rPr>
              <a:t>’, </a:t>
            </a:r>
            <a:r>
              <a:rPr lang="de-DE" sz="1800" dirty="0" err="1">
                <a:latin typeface="Comic Sans MS" panose="030F0902030302020204" pitchFamily="66" charset="0"/>
              </a:rPr>
              <a:t>examining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the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political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and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cultural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space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where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belonging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ties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and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identities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brought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from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home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are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crafted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well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challenged</a:t>
            </a:r>
            <a:r>
              <a:rPr lang="de-DE" sz="1800" dirty="0">
                <a:latin typeface="Comic Sans MS" panose="030F0902030302020204" pitchFamily="66" charset="0"/>
              </a:rPr>
              <a:t>. This ethno-</a:t>
            </a:r>
            <a:r>
              <a:rPr lang="de-DE" sz="1800" dirty="0" err="1">
                <a:latin typeface="Comic Sans MS" panose="030F0902030302020204" pitchFamily="66" charset="0"/>
              </a:rPr>
              <a:t>political</a:t>
            </a:r>
            <a:r>
              <a:rPr lang="de-DE" sz="1800" dirty="0">
                <a:latin typeface="Comic Sans MS" panose="030F0902030302020204" pitchFamily="66" charset="0"/>
              </a:rPr>
              <a:t>/</a:t>
            </a:r>
            <a:r>
              <a:rPr lang="de-DE" sz="1800" dirty="0" err="1">
                <a:latin typeface="Comic Sans MS" panose="030F0902030302020204" pitchFamily="66" charset="0"/>
              </a:rPr>
              <a:t>spatial</a:t>
            </a:r>
            <a:r>
              <a:rPr lang="de-DE" sz="1800" dirty="0">
                <a:latin typeface="Comic Sans MS" panose="030F0902030302020204" pitchFamily="66" charset="0"/>
              </a:rPr>
              <a:t> turn in </a:t>
            </a:r>
            <a:r>
              <a:rPr lang="de-DE" sz="1800" dirty="0" err="1">
                <a:latin typeface="Comic Sans MS" panose="030F0902030302020204" pitchFamily="66" charset="0"/>
              </a:rPr>
              <a:t>the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study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of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diasporas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makes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the</a:t>
            </a:r>
            <a:r>
              <a:rPr lang="de-DE" sz="1800" dirty="0">
                <a:latin typeface="Comic Sans MS" panose="030F0902030302020204" pitchFamily="66" charset="0"/>
              </a:rPr>
              <a:t> </a:t>
            </a:r>
            <a:r>
              <a:rPr lang="de-DE" sz="1800" i="1" dirty="0" err="1">
                <a:latin typeface="Comic Sans MS" panose="030F0902030302020204" pitchFamily="66" charset="0"/>
              </a:rPr>
              <a:t>translation</a:t>
            </a:r>
            <a:r>
              <a:rPr lang="de-DE" sz="1800" dirty="0">
                <a:latin typeface="Comic Sans MS" panose="030F0902030302020204" pitchFamily="66" charset="0"/>
              </a:rPr>
              <a:t> </a:t>
            </a:r>
            <a:r>
              <a:rPr lang="de-DE" sz="1800" dirty="0" err="1">
                <a:latin typeface="Comic Sans MS" panose="030F0902030302020204" pitchFamily="66" charset="0"/>
              </a:rPr>
              <a:t>of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socio-political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identity</a:t>
            </a:r>
            <a:r>
              <a:rPr lang="de-DE" sz="1800" dirty="0">
                <a:latin typeface="Comic Sans MS" panose="030F0902030302020204" pitchFamily="66" charset="0"/>
              </a:rPr>
              <a:t> (</a:t>
            </a:r>
            <a:r>
              <a:rPr lang="de-DE" sz="1800" dirty="0" err="1">
                <a:latin typeface="Comic Sans MS" panose="030F0902030302020204" pitchFamily="66" charset="0"/>
              </a:rPr>
              <a:t>to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the</a:t>
            </a:r>
            <a:r>
              <a:rPr lang="de-DE" sz="1800" dirty="0">
                <a:latin typeface="Comic Sans MS" panose="030F0902030302020204" pitchFamily="66" charset="0"/>
              </a:rPr>
              <a:t> international </a:t>
            </a:r>
            <a:r>
              <a:rPr lang="de-DE" sz="1800" dirty="0" err="1">
                <a:latin typeface="Comic Sans MS" panose="030F0902030302020204" pitchFamily="66" charset="0"/>
              </a:rPr>
              <a:t>community</a:t>
            </a:r>
            <a:r>
              <a:rPr lang="de-DE" sz="1800" dirty="0">
                <a:latin typeface="Comic Sans MS" panose="030F0902030302020204" pitchFamily="66" charset="0"/>
              </a:rPr>
              <a:t>, </a:t>
            </a:r>
            <a:r>
              <a:rPr lang="de-DE" sz="1800" dirty="0" err="1">
                <a:latin typeface="Comic Sans MS" panose="030F0902030302020204" pitchFamily="66" charset="0"/>
              </a:rPr>
              <a:t>to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home</a:t>
            </a:r>
            <a:r>
              <a:rPr lang="de-DE" sz="1800" dirty="0">
                <a:latin typeface="Comic Sans MS" panose="030F0902030302020204" pitchFamily="66" charset="0"/>
              </a:rPr>
              <a:t>, </a:t>
            </a:r>
            <a:r>
              <a:rPr lang="de-DE" sz="1800" dirty="0" err="1">
                <a:latin typeface="Comic Sans MS" panose="030F0902030302020204" pitchFamily="66" charset="0"/>
              </a:rPr>
              <a:t>to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their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newer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generations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and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to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the</a:t>
            </a:r>
            <a:r>
              <a:rPr lang="de-DE" sz="1800" dirty="0">
                <a:latin typeface="Comic Sans MS" panose="030F0902030302020204" pitchFamily="66" charset="0"/>
              </a:rPr>
              <a:t> host </a:t>
            </a:r>
            <a:r>
              <a:rPr lang="de-DE" sz="1800" dirty="0" err="1">
                <a:latin typeface="Comic Sans MS" panose="030F0902030302020204" pitchFamily="66" charset="0"/>
              </a:rPr>
              <a:t>community</a:t>
            </a:r>
            <a:r>
              <a:rPr lang="de-DE" sz="1800" dirty="0">
                <a:latin typeface="Comic Sans MS" panose="030F0902030302020204" pitchFamily="66" charset="0"/>
              </a:rPr>
              <a:t>) a </a:t>
            </a:r>
            <a:r>
              <a:rPr lang="de-DE" sz="1800" dirty="0" err="1">
                <a:latin typeface="Comic Sans MS" panose="030F0902030302020204" pitchFamily="66" charset="0"/>
              </a:rPr>
              <a:t>central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focus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for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the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study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of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diasporas</a:t>
            </a:r>
            <a:r>
              <a:rPr lang="de-DE" sz="1800" dirty="0">
                <a:latin typeface="Comic Sans MS" panose="030F0902030302020204" pitchFamily="66" charset="0"/>
              </a:rPr>
              <a:t> (Demir 2015). Such </a:t>
            </a:r>
            <a:r>
              <a:rPr lang="de-DE" sz="1800" dirty="0" err="1">
                <a:latin typeface="Comic Sans MS" panose="030F0902030302020204" pitchFamily="66" charset="0"/>
              </a:rPr>
              <a:t>spaces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and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ties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can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be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seen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as</a:t>
            </a:r>
            <a:r>
              <a:rPr lang="de-DE" sz="1800" dirty="0">
                <a:latin typeface="Comic Sans MS" panose="030F0902030302020204" pitchFamily="66" charset="0"/>
              </a:rPr>
              <a:t> ‘</a:t>
            </a:r>
            <a:r>
              <a:rPr lang="de-DE" sz="1800" dirty="0" err="1">
                <a:latin typeface="Comic Sans MS" panose="030F0902030302020204" pitchFamily="66" charset="0"/>
              </a:rPr>
              <a:t>too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limiting</a:t>
            </a:r>
            <a:r>
              <a:rPr lang="de-DE" sz="1800" dirty="0">
                <a:latin typeface="Comic Sans MS" panose="030F0902030302020204" pitchFamily="66" charset="0"/>
              </a:rPr>
              <a:t>’, </a:t>
            </a:r>
            <a:r>
              <a:rPr lang="de-DE" sz="1800" dirty="0" err="1">
                <a:latin typeface="Comic Sans MS" panose="030F0902030302020204" pitchFamily="66" charset="0"/>
              </a:rPr>
              <a:t>as</a:t>
            </a:r>
            <a:r>
              <a:rPr lang="de-DE" sz="1800" dirty="0">
                <a:latin typeface="Comic Sans MS" panose="030F0902030302020204" pitchFamily="66" charset="0"/>
              </a:rPr>
              <a:t> an ‘</a:t>
            </a:r>
            <a:r>
              <a:rPr lang="de-DE" sz="1800" dirty="0" err="1">
                <a:latin typeface="Comic Sans MS" panose="030F0902030302020204" pitchFamily="66" charset="0"/>
              </a:rPr>
              <a:t>extension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of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the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nation-state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model</a:t>
            </a:r>
            <a:r>
              <a:rPr lang="de-DE" sz="1800" dirty="0">
                <a:latin typeface="Comic Sans MS" panose="030F0902030302020204" pitchFamily="66" charset="0"/>
              </a:rPr>
              <a:t>’ (Soysal 2000:3). </a:t>
            </a:r>
            <a:r>
              <a:rPr lang="de-DE" sz="1800" dirty="0" err="1">
                <a:latin typeface="Comic Sans MS" panose="030F0902030302020204" pitchFamily="66" charset="0"/>
              </a:rPr>
              <a:t>However</a:t>
            </a:r>
            <a:r>
              <a:rPr lang="de-DE" sz="1800" dirty="0">
                <a:latin typeface="Comic Sans MS" panose="030F0902030302020204" pitchFamily="66" charset="0"/>
              </a:rPr>
              <a:t>, </a:t>
            </a:r>
            <a:r>
              <a:rPr lang="de-DE" sz="1800" dirty="0" err="1">
                <a:latin typeface="Comic Sans MS" panose="030F0902030302020204" pitchFamily="66" charset="0"/>
              </a:rPr>
              <a:t>as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Werbner</a:t>
            </a:r>
            <a:r>
              <a:rPr lang="de-DE" sz="1800" dirty="0">
                <a:latin typeface="Comic Sans MS" panose="030F0902030302020204" pitchFamily="66" charset="0"/>
              </a:rPr>
              <a:t> (2005) </a:t>
            </a:r>
            <a:r>
              <a:rPr lang="de-DE" sz="1800" dirty="0" err="1">
                <a:latin typeface="Comic Sans MS" panose="030F0902030302020204" pitchFamily="66" charset="0"/>
              </a:rPr>
              <a:t>has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highlighted</a:t>
            </a:r>
            <a:r>
              <a:rPr lang="de-DE" sz="1800" dirty="0">
                <a:latin typeface="Comic Sans MS" panose="030F0902030302020204" pitchFamily="66" charset="0"/>
              </a:rPr>
              <a:t>, </a:t>
            </a:r>
            <a:r>
              <a:rPr lang="de-DE" sz="1800" dirty="0" err="1">
                <a:latin typeface="Comic Sans MS" panose="030F0902030302020204" pitchFamily="66" charset="0"/>
              </a:rPr>
              <a:t>diasporas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can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be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ethnic</a:t>
            </a:r>
            <a:r>
              <a:rPr lang="de-DE" sz="1800" dirty="0">
                <a:latin typeface="Comic Sans MS" panose="030F0902030302020204" pitchFamily="66" charset="0"/>
              </a:rPr>
              <a:t>-parochial but also </a:t>
            </a:r>
            <a:r>
              <a:rPr lang="de-DE" sz="1800" dirty="0" err="1">
                <a:latin typeface="Comic Sans MS" panose="030F0902030302020204" pitchFamily="66" charset="0"/>
              </a:rPr>
              <a:t>cosmopolitan</a:t>
            </a:r>
            <a:r>
              <a:rPr lang="de-DE" sz="1800" dirty="0">
                <a:latin typeface="Comic Sans MS" panose="030F0902030302020204" pitchFamily="66" charset="0"/>
              </a:rPr>
              <a:t>; </a:t>
            </a:r>
            <a:r>
              <a:rPr lang="de-DE" sz="1800" dirty="0" err="1">
                <a:latin typeface="Comic Sans MS" panose="030F0902030302020204" pitchFamily="66" charset="0"/>
              </a:rPr>
              <a:t>they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can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highlight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contingency</a:t>
            </a:r>
            <a:r>
              <a:rPr lang="de-DE" sz="1800" dirty="0">
                <a:latin typeface="Comic Sans MS" panose="030F0902030302020204" pitchFamily="66" charset="0"/>
              </a:rPr>
              <a:t>, </a:t>
            </a:r>
            <a:r>
              <a:rPr lang="de-DE" sz="1800" dirty="0" err="1">
                <a:latin typeface="Comic Sans MS" panose="030F0902030302020204" pitchFamily="66" charset="0"/>
              </a:rPr>
              <a:t>hybridity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and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indeterminacy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against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essentialist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conceptualisations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of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nation</a:t>
            </a:r>
            <a:r>
              <a:rPr lang="de-DE" sz="1800" dirty="0">
                <a:latin typeface="Comic Sans MS" panose="030F0902030302020204" pitchFamily="66" charset="0"/>
              </a:rPr>
              <a:t>, </a:t>
            </a:r>
            <a:r>
              <a:rPr lang="de-DE" sz="1800" dirty="0" err="1">
                <a:latin typeface="Comic Sans MS" panose="030F0902030302020204" pitchFamily="66" charset="0"/>
              </a:rPr>
              <a:t>race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and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culture</a:t>
            </a:r>
            <a:r>
              <a:rPr lang="de-DE" sz="1800" dirty="0">
                <a:latin typeface="Comic Sans MS" panose="030F0902030302020204" pitchFamily="66" charset="0"/>
              </a:rPr>
              <a:t> (</a:t>
            </a:r>
            <a:r>
              <a:rPr lang="de-DE" sz="1800" dirty="0" err="1">
                <a:latin typeface="Comic Sans MS" panose="030F0902030302020204" pitchFamily="66" charset="0"/>
              </a:rPr>
              <a:t>Gilroy</a:t>
            </a:r>
            <a:r>
              <a:rPr lang="de-DE" sz="1800" dirty="0">
                <a:latin typeface="Comic Sans MS" panose="030F0902030302020204" pitchFamily="66" charset="0"/>
              </a:rPr>
              <a:t> 1993). The </a:t>
            </a:r>
            <a:r>
              <a:rPr lang="de-DE" sz="1800" dirty="0" err="1">
                <a:latin typeface="Comic Sans MS" panose="030F0902030302020204" pitchFamily="66" charset="0"/>
              </a:rPr>
              <a:t>latter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perceives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diasporas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dynamic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and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evolving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instead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of</a:t>
            </a:r>
            <a:r>
              <a:rPr lang="de-DE" sz="1800" dirty="0">
                <a:latin typeface="Comic Sans MS" panose="030F0902030302020204" pitchFamily="66" charset="0"/>
              </a:rPr>
              <a:t> a </a:t>
            </a:r>
            <a:r>
              <a:rPr lang="de-DE" sz="1800" dirty="0" err="1">
                <a:latin typeface="Comic Sans MS" panose="030F0902030302020204" pitchFamily="66" charset="0"/>
              </a:rPr>
              <a:t>static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and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atavistic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entity</a:t>
            </a:r>
            <a:r>
              <a:rPr lang="de-DE" sz="1800" dirty="0">
                <a:latin typeface="Comic Sans MS" panose="030F0902030302020204" pitchFamily="66" charset="0"/>
              </a:rPr>
              <a:t>, not just in </a:t>
            </a:r>
            <a:r>
              <a:rPr lang="de-DE" sz="1800" dirty="0" err="1">
                <a:latin typeface="Comic Sans MS" panose="030F0902030302020204" pitchFamily="66" charset="0"/>
              </a:rPr>
              <a:t>terms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of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the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identity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connections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they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maintain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with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the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home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and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the</a:t>
            </a:r>
            <a:r>
              <a:rPr lang="de-DE" sz="1800" dirty="0">
                <a:latin typeface="Comic Sans MS" panose="030F0902030302020204" pitchFamily="66" charset="0"/>
              </a:rPr>
              <a:t> host, but also in </a:t>
            </a:r>
            <a:r>
              <a:rPr lang="de-DE" sz="1800" dirty="0" err="1">
                <a:latin typeface="Comic Sans MS" panose="030F0902030302020204" pitchFamily="66" charset="0"/>
              </a:rPr>
              <a:t>their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development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over</a:t>
            </a:r>
            <a:r>
              <a:rPr lang="de-DE" sz="1800" dirty="0">
                <a:latin typeface="Comic Sans MS" panose="030F0902030302020204" pitchFamily="66" charset="0"/>
              </a:rPr>
              <a:t> time (e.g. </a:t>
            </a:r>
            <a:r>
              <a:rPr lang="de-DE" sz="1800" dirty="0" err="1">
                <a:latin typeface="Comic Sans MS" panose="030F0902030302020204" pitchFamily="66" charset="0"/>
              </a:rPr>
              <a:t>how</a:t>
            </a:r>
            <a:r>
              <a:rPr lang="de-DE" sz="1800" dirty="0">
                <a:latin typeface="Comic Sans MS" panose="030F0902030302020204" pitchFamily="66" charset="0"/>
              </a:rPr>
              <a:t> ‘</a:t>
            </a:r>
            <a:r>
              <a:rPr lang="de-DE" sz="1800" dirty="0" err="1">
                <a:latin typeface="Comic Sans MS" panose="030F0902030302020204" pitchFamily="66" charset="0"/>
              </a:rPr>
              <a:t>Turkish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economic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migrants</a:t>
            </a:r>
            <a:r>
              <a:rPr lang="de-DE" sz="1800" dirty="0">
                <a:latin typeface="Comic Sans MS" panose="030F0902030302020204" pitchFamily="66" charset="0"/>
              </a:rPr>
              <a:t>’ </a:t>
            </a:r>
            <a:r>
              <a:rPr lang="de-DE" sz="1800" dirty="0" err="1">
                <a:latin typeface="Comic Sans MS" panose="030F0902030302020204" pitchFamily="66" charset="0"/>
              </a:rPr>
              <a:t>over</a:t>
            </a:r>
            <a:r>
              <a:rPr lang="de-DE" sz="1800" dirty="0">
                <a:latin typeface="Comic Sans MS" panose="030F0902030302020204" pitchFamily="66" charset="0"/>
              </a:rPr>
              <a:t> time </a:t>
            </a:r>
            <a:r>
              <a:rPr lang="de-DE" sz="1800" dirty="0" err="1">
                <a:latin typeface="Comic Sans MS" panose="030F0902030302020204" pitchFamily="66" charset="0"/>
              </a:rPr>
              <a:t>became</a:t>
            </a:r>
            <a:r>
              <a:rPr lang="de-DE" sz="1800" dirty="0">
                <a:latin typeface="Comic Sans MS" panose="030F0902030302020204" pitchFamily="66" charset="0"/>
              </a:rPr>
              <a:t> ‘</a:t>
            </a:r>
            <a:r>
              <a:rPr lang="de-DE" sz="1800" dirty="0" err="1">
                <a:latin typeface="Comic Sans MS" panose="030F0902030302020204" pitchFamily="66" charset="0"/>
              </a:rPr>
              <a:t>Kurdish</a:t>
            </a:r>
            <a:r>
              <a:rPr lang="de-DE" sz="1800" dirty="0">
                <a:latin typeface="Comic Sans MS" panose="030F0902030302020204" pitchFamily="66" charset="0"/>
              </a:rPr>
              <a:t> </a:t>
            </a:r>
            <a:r>
              <a:rPr lang="de-DE" sz="1800" dirty="0" err="1">
                <a:latin typeface="Comic Sans MS" panose="030F0902030302020204" pitchFamily="66" charset="0"/>
              </a:rPr>
              <a:t>diaspora</a:t>
            </a:r>
            <a:r>
              <a:rPr lang="de-DE" sz="1800" dirty="0">
                <a:latin typeface="Comic Sans MS" panose="030F0902030302020204" pitchFamily="66" charset="0"/>
              </a:rPr>
              <a:t>’ in London (Demir </a:t>
            </a:r>
            <a:r>
              <a:rPr lang="de-DE" sz="1800" dirty="0" err="1">
                <a:latin typeface="Comic Sans MS" panose="030F0902030302020204" pitchFamily="66" charset="0"/>
              </a:rPr>
              <a:t>forthcoming</a:t>
            </a:r>
            <a:r>
              <a:rPr lang="de-DE" sz="1800" dirty="0">
                <a:latin typeface="Comic Sans MS" panose="030F0902030302020204" pitchFamily="66" charset="0"/>
              </a:rPr>
              <a:t> 2016).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A5F21-EBD6-0448-A68C-8D2A7DB57B9D}"/>
              </a:ext>
            </a:extLst>
          </p:cNvPr>
          <p:cNvSpPr txBox="1"/>
          <p:nvPr/>
        </p:nvSpPr>
        <p:spPr>
          <a:xfrm>
            <a:off x="107504" y="87015"/>
            <a:ext cx="8856984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Academic Notes on Diasporas</a:t>
            </a:r>
          </a:p>
        </p:txBody>
      </p:sp>
    </p:spTree>
    <p:extLst>
      <p:ext uri="{BB962C8B-B14F-4D97-AF65-F5344CB8AC3E}">
        <p14:creationId xmlns:p14="http://schemas.microsoft.com/office/powerpoint/2010/main" val="414620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EF3B82-AA8B-4346-A988-F91E7A65B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4704"/>
            <a:ext cx="8686800" cy="565007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7D878B-E103-9F47-9B64-FEFDF4197933}"/>
              </a:ext>
            </a:extLst>
          </p:cNvPr>
          <p:cNvSpPr txBox="1"/>
          <p:nvPr/>
        </p:nvSpPr>
        <p:spPr>
          <a:xfrm>
            <a:off x="107504" y="87015"/>
            <a:ext cx="8856984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Mexican Diasporas</a:t>
            </a:r>
          </a:p>
        </p:txBody>
      </p:sp>
    </p:spTree>
    <p:extLst>
      <p:ext uri="{BB962C8B-B14F-4D97-AF65-F5344CB8AC3E}">
        <p14:creationId xmlns:p14="http://schemas.microsoft.com/office/powerpoint/2010/main" val="388854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BEE53-A7F3-8847-92BB-91B3805ED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D89D9-DB37-CF43-BDE6-BE31B2AFA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" y="764704"/>
            <a:ext cx="8883790" cy="583264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2D9D27-B2C2-264D-A3CB-2CC93F2FB699}"/>
              </a:ext>
            </a:extLst>
          </p:cNvPr>
          <p:cNvSpPr txBox="1"/>
          <p:nvPr/>
        </p:nvSpPr>
        <p:spPr>
          <a:xfrm>
            <a:off x="107504" y="87015"/>
            <a:ext cx="8856984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Chinese Diasporas</a:t>
            </a:r>
          </a:p>
        </p:txBody>
      </p:sp>
    </p:spTree>
    <p:extLst>
      <p:ext uri="{BB962C8B-B14F-4D97-AF65-F5344CB8AC3E}">
        <p14:creationId xmlns:p14="http://schemas.microsoft.com/office/powerpoint/2010/main" val="365803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21FCA5-625E-6343-A3E1-5734DD83C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40" y="692696"/>
            <a:ext cx="2235200" cy="350520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98D6B6-311E-5645-ABB8-F335011B879B}"/>
              </a:ext>
            </a:extLst>
          </p:cNvPr>
          <p:cNvSpPr txBox="1"/>
          <p:nvPr/>
        </p:nvSpPr>
        <p:spPr>
          <a:xfrm>
            <a:off x="107504" y="87015"/>
            <a:ext cx="8856984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Chinese Diasporas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49E9ED-7D77-B841-8DC1-04F9DF19A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1" y="2780928"/>
            <a:ext cx="2572759" cy="385913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54D1AD-F79E-F640-9610-359CFC4DD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764704"/>
            <a:ext cx="5688632" cy="31920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2D7410-0253-0940-A474-A913C7660520}"/>
              </a:ext>
            </a:extLst>
          </p:cNvPr>
          <p:cNvSpPr/>
          <p:nvPr/>
        </p:nvSpPr>
        <p:spPr>
          <a:xfrm>
            <a:off x="2819999" y="4061916"/>
            <a:ext cx="6144489" cy="2031325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dirty="0">
                <a:latin typeface="Comic Sans MS" panose="030F0902030302020204" pitchFamily="66" charset="0"/>
              </a:rPr>
              <a:t>Robert Guest </a:t>
            </a:r>
            <a:r>
              <a:rPr lang="de-DE" dirty="0" err="1">
                <a:latin typeface="Comic Sans MS" panose="030F0902030302020204" pitchFamily="66" charset="0"/>
              </a:rPr>
              <a:t>is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the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Foreign</a:t>
            </a:r>
            <a:r>
              <a:rPr lang="de-DE" dirty="0">
                <a:latin typeface="Comic Sans MS" panose="030F0902030302020204" pitchFamily="66" charset="0"/>
              </a:rPr>
              <a:t> Editor </a:t>
            </a:r>
            <a:r>
              <a:rPr lang="de-DE" dirty="0" err="1">
                <a:latin typeface="Comic Sans MS" panose="030F0902030302020204" pitchFamily="66" charset="0"/>
              </a:rPr>
              <a:t>for</a:t>
            </a:r>
            <a:r>
              <a:rPr lang="de-DE" dirty="0">
                <a:latin typeface="Comic Sans MS" panose="030F0902030302020204" pitchFamily="66" charset="0"/>
              </a:rPr>
              <a:t> </a:t>
            </a:r>
            <a:r>
              <a:rPr lang="de-DE" i="1" dirty="0">
                <a:latin typeface="Comic Sans MS" panose="030F0902030302020204" pitchFamily="66" charset="0"/>
                <a:hlinkClick r:id="rId5" tooltip="The Economi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Economist</a:t>
            </a:r>
            <a:r>
              <a:rPr lang="de-DE" dirty="0">
                <a:latin typeface="Comic Sans MS" panose="030F0902030302020204" pitchFamily="66" charset="0"/>
              </a:rPr>
              <a:t> </a:t>
            </a:r>
            <a:r>
              <a:rPr lang="de-DE" dirty="0" err="1">
                <a:latin typeface="Comic Sans MS" panose="030F0902030302020204" pitchFamily="66" charset="0"/>
              </a:rPr>
              <a:t>and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regularly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appears</a:t>
            </a:r>
            <a:r>
              <a:rPr lang="de-DE" dirty="0">
                <a:latin typeface="Comic Sans MS" panose="030F0902030302020204" pitchFamily="66" charset="0"/>
              </a:rPr>
              <a:t> on </a:t>
            </a:r>
            <a:r>
              <a:rPr lang="de-DE" dirty="0">
                <a:latin typeface="Comic Sans MS" panose="030F0902030302020204" pitchFamily="66" charset="0"/>
                <a:hlinkClick r:id="rId6" tooltip="CN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CNN</a:t>
            </a:r>
            <a:r>
              <a:rPr lang="de-DE" dirty="0">
                <a:latin typeface="Comic Sans MS" panose="030F0902030302020204" pitchFamily="66" charset="0"/>
              </a:rPr>
              <a:t> </a:t>
            </a:r>
            <a:r>
              <a:rPr lang="de-DE" dirty="0" err="1">
                <a:latin typeface="Comic Sans MS" panose="030F0902030302020204" pitchFamily="66" charset="0"/>
              </a:rPr>
              <a:t>and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the</a:t>
            </a:r>
            <a:r>
              <a:rPr lang="de-DE" dirty="0">
                <a:latin typeface="Comic Sans MS" panose="030F0902030302020204" pitchFamily="66" charset="0"/>
              </a:rPr>
              <a:t> </a:t>
            </a:r>
            <a:r>
              <a:rPr lang="de-DE" dirty="0">
                <a:latin typeface="Comic Sans MS" panose="030F0902030302020204" pitchFamily="66" charset="0"/>
                <a:hlinkClick r:id="rId7" tooltip="BB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</a:t>
            </a:r>
            <a:r>
              <a:rPr lang="de-DE" dirty="0">
                <a:latin typeface="Comic Sans MS" panose="030F0902030302020204" pitchFamily="66" charset="0"/>
              </a:rPr>
              <a:t>. </a:t>
            </a:r>
            <a:r>
              <a:rPr lang="de-DE" dirty="0" err="1">
                <a:latin typeface="Comic Sans MS" panose="030F0902030302020204" pitchFamily="66" charset="0"/>
              </a:rPr>
              <a:t>Previously</a:t>
            </a:r>
            <a:r>
              <a:rPr lang="de-DE" dirty="0">
                <a:latin typeface="Comic Sans MS" panose="030F0902030302020204" pitchFamily="66" charset="0"/>
              </a:rPr>
              <a:t>, he </a:t>
            </a:r>
            <a:r>
              <a:rPr lang="de-DE" dirty="0" err="1">
                <a:latin typeface="Comic Sans MS" panose="030F0902030302020204" pitchFamily="66" charset="0"/>
              </a:rPr>
              <a:t>covered</a:t>
            </a:r>
            <a:r>
              <a:rPr lang="de-DE" dirty="0">
                <a:latin typeface="Comic Sans MS" panose="030F0902030302020204" pitchFamily="66" charset="0"/>
              </a:rPr>
              <a:t> </a:t>
            </a:r>
            <a:r>
              <a:rPr lang="de-DE" dirty="0">
                <a:latin typeface="Comic Sans MS" panose="030F0902030302020204" pitchFamily="66" charset="0"/>
                <a:hlinkClick r:id="rId8" tooltip="Afri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Africa</a:t>
            </a:r>
            <a:r>
              <a:rPr lang="de-DE" dirty="0">
                <a:latin typeface="Comic Sans MS" panose="030F0902030302020204" pitchFamily="66" charset="0"/>
              </a:rPr>
              <a:t> </a:t>
            </a:r>
            <a:r>
              <a:rPr lang="de-DE" dirty="0" err="1">
                <a:latin typeface="Comic Sans MS" panose="030F0902030302020204" pitchFamily="66" charset="0"/>
              </a:rPr>
              <a:t>for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seven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years</a:t>
            </a:r>
            <a:r>
              <a:rPr lang="de-DE" dirty="0">
                <a:latin typeface="Comic Sans MS" panose="030F0902030302020204" pitchFamily="66" charset="0"/>
              </a:rPr>
              <a:t>, </a:t>
            </a:r>
            <a:r>
              <a:rPr lang="de-DE" dirty="0" err="1">
                <a:latin typeface="Comic Sans MS" panose="030F0902030302020204" pitchFamily="66" charset="0"/>
              </a:rPr>
              <a:t>based</a:t>
            </a:r>
            <a:r>
              <a:rPr lang="de-DE" dirty="0">
                <a:latin typeface="Comic Sans MS" panose="030F0902030302020204" pitchFamily="66" charset="0"/>
              </a:rPr>
              <a:t> in London </a:t>
            </a:r>
            <a:r>
              <a:rPr lang="de-DE" dirty="0" err="1">
                <a:latin typeface="Comic Sans MS" panose="030F0902030302020204" pitchFamily="66" charset="0"/>
              </a:rPr>
              <a:t>and</a:t>
            </a:r>
            <a:r>
              <a:rPr lang="de-DE" dirty="0">
                <a:latin typeface="Comic Sans MS" panose="030F0902030302020204" pitchFamily="66" charset="0"/>
              </a:rPr>
              <a:t> Johannesburg. </a:t>
            </a:r>
            <a:r>
              <a:rPr lang="de-DE" dirty="0" err="1">
                <a:latin typeface="Comic Sans MS" panose="030F0902030302020204" pitchFamily="66" charset="0"/>
              </a:rPr>
              <a:t>Before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joining</a:t>
            </a:r>
            <a:r>
              <a:rPr lang="de-DE" dirty="0">
                <a:latin typeface="Comic Sans MS" panose="030F0902030302020204" pitchFamily="66" charset="0"/>
              </a:rPr>
              <a:t> </a:t>
            </a:r>
            <a:r>
              <a:rPr lang="de-DE" i="1" dirty="0">
                <a:latin typeface="Comic Sans MS" panose="030F0902030302020204" pitchFamily="66" charset="0"/>
              </a:rPr>
              <a:t>The Economist</a:t>
            </a:r>
            <a:r>
              <a:rPr lang="de-DE" dirty="0">
                <a:latin typeface="Comic Sans MS" panose="030F0902030302020204" pitchFamily="66" charset="0"/>
              </a:rPr>
              <a:t>, he was </a:t>
            </a:r>
            <a:r>
              <a:rPr lang="de-DE" dirty="0">
                <a:latin typeface="Comic Sans MS" panose="030F0902030302020204" pitchFamily="66" charset="0"/>
                <a:hlinkClick r:id="rId9" tooltip="Toky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Tokyo</a:t>
            </a:r>
            <a:r>
              <a:rPr lang="de-DE" dirty="0">
                <a:latin typeface="Comic Sans MS" panose="030F0902030302020204" pitchFamily="66" charset="0"/>
              </a:rPr>
              <a:t> </a:t>
            </a:r>
            <a:r>
              <a:rPr lang="de-DE" dirty="0" err="1">
                <a:latin typeface="Comic Sans MS" panose="030F0902030302020204" pitchFamily="66" charset="0"/>
              </a:rPr>
              <a:t>correspondent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for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the</a:t>
            </a:r>
            <a:r>
              <a:rPr lang="de-DE" dirty="0">
                <a:latin typeface="Comic Sans MS" panose="030F0902030302020204" pitchFamily="66" charset="0"/>
              </a:rPr>
              <a:t> </a:t>
            </a:r>
            <a:r>
              <a:rPr lang="de-DE" i="1" dirty="0">
                <a:latin typeface="Comic Sans MS" panose="030F0902030302020204" pitchFamily="66" charset="0"/>
                <a:hlinkClick r:id="rId10" tooltip="Daily Telegrap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Daily Telegraph</a:t>
            </a:r>
            <a:r>
              <a:rPr lang="de-DE" dirty="0">
                <a:latin typeface="Comic Sans MS" panose="030F0902030302020204" pitchFamily="66" charset="0"/>
              </a:rPr>
              <a:t>, </a:t>
            </a:r>
            <a:r>
              <a:rPr lang="de-DE" dirty="0" err="1">
                <a:latin typeface="Comic Sans MS" panose="030F0902030302020204" pitchFamily="66" charset="0"/>
              </a:rPr>
              <a:t>and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before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that</a:t>
            </a:r>
            <a:r>
              <a:rPr lang="de-DE" dirty="0">
                <a:latin typeface="Comic Sans MS" panose="030F0902030302020204" pitchFamily="66" charset="0"/>
              </a:rPr>
              <a:t> he was a </a:t>
            </a:r>
            <a:r>
              <a:rPr lang="de-DE" dirty="0" err="1">
                <a:latin typeface="Comic Sans MS" panose="030F0902030302020204" pitchFamily="66" charset="0"/>
              </a:rPr>
              <a:t>freelance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writer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based</a:t>
            </a:r>
            <a:r>
              <a:rPr lang="de-DE" dirty="0">
                <a:latin typeface="Comic Sans MS" panose="030F0902030302020204" pitchFamily="66" charset="0"/>
              </a:rPr>
              <a:t> in </a:t>
            </a:r>
            <a:r>
              <a:rPr lang="de-DE" dirty="0">
                <a:latin typeface="Comic Sans MS" panose="030F0902030302020204" pitchFamily="66" charset="0"/>
                <a:hlinkClick r:id="rId11" tooltip="South Kore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South Korea</a:t>
            </a:r>
            <a:r>
              <a:rPr lang="de-DE" dirty="0">
                <a:latin typeface="Comic Sans MS" panose="030F0902030302020204" pitchFamily="66" charset="0"/>
              </a:rPr>
              <a:t>.</a:t>
            </a:r>
            <a:endParaRPr lang="en-GB" dirty="0">
              <a:latin typeface="Comic Sans MS" panose="030F0902030302020204" pitchFamily="66" charset="0"/>
            </a:endParaRPr>
          </a:p>
        </p:txBody>
      </p:sp>
      <p:sp>
        <p:nvSpPr>
          <p:cNvPr id="11" name="Action Button: Movie 10">
            <a:hlinkClick r:id="rId12" highlightClick="1"/>
            <a:extLst>
              <a:ext uri="{FF2B5EF4-FFF2-40B4-BE49-F238E27FC236}">
                <a16:creationId xmlns:a16="http://schemas.microsoft.com/office/drawing/2014/main" id="{5F14007D-86E7-4645-95FF-685B4BC8CA7F}"/>
              </a:ext>
            </a:extLst>
          </p:cNvPr>
          <p:cNvSpPr/>
          <p:nvPr/>
        </p:nvSpPr>
        <p:spPr>
          <a:xfrm>
            <a:off x="8388424" y="209835"/>
            <a:ext cx="432048" cy="21602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07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17718"/>
              </p:ext>
            </p:extLst>
          </p:nvPr>
        </p:nvGraphicFramePr>
        <p:xfrm>
          <a:off x="107504" y="692695"/>
          <a:ext cx="8856984" cy="56886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9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7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68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902030302020204" pitchFamily="66" charset="0"/>
                        </a:rPr>
                        <a:t>Key Term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902030302020204" pitchFamily="66" charset="0"/>
                        </a:rPr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56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mic Sans MS" panose="030F0902030302020204" pitchFamily="66" charset="0"/>
                        </a:rPr>
                        <a:t>Melting pot (‘hybridization’)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mic Sans MS" panose="030F0902030302020204" pitchFamily="66" charset="0"/>
                        </a:rPr>
                        <a:t>Positive view of American culture as organic and hybrid – it adopts and absorbs new migrant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56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mic Sans MS" panose="030F0902030302020204" pitchFamily="66" charset="0"/>
                        </a:rPr>
                        <a:t>Pluralism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mic Sans MS" panose="030F0902030302020204" pitchFamily="66" charset="0"/>
                        </a:rPr>
                        <a:t>EU nations</a:t>
                      </a:r>
                      <a:r>
                        <a:rPr lang="en-US" sz="2000" baseline="0" dirty="0">
                          <a:latin typeface="Comic Sans MS" panose="030F0902030302020204" pitchFamily="66" charset="0"/>
                        </a:rPr>
                        <a:t> tolerate equal rights for all migrants to practice their religious and cultural beliefs</a:t>
                      </a:r>
                      <a:endParaRPr lang="en-US" sz="2000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56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mic Sans MS" panose="030F0902030302020204" pitchFamily="66" charset="0"/>
                        </a:rPr>
                        <a:t>‘citizenship’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mic Sans MS" panose="030F0902030302020204" pitchFamily="66" charset="0"/>
                        </a:rPr>
                        <a:t>UK rules for migrants are becoming stricter in reaction</a:t>
                      </a:r>
                      <a:r>
                        <a:rPr lang="en-US" sz="2000" baseline="0" dirty="0">
                          <a:latin typeface="Comic Sans MS" panose="030F0902030302020204" pitchFamily="66" charset="0"/>
                        </a:rPr>
                        <a:t> to popular concerns over immigration</a:t>
                      </a:r>
                      <a:endParaRPr lang="en-US" sz="2000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56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mic Sans MS" panose="030F0902030302020204" pitchFamily="66" charset="0"/>
                        </a:rPr>
                        <a:t>Assimilation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mic Sans MS" panose="030F0902030302020204" pitchFamily="66" charset="0"/>
                        </a:rPr>
                        <a:t>A belief</a:t>
                      </a:r>
                      <a:r>
                        <a:rPr lang="en-US" sz="2000" baseline="0" dirty="0">
                          <a:latin typeface="Comic Sans MS" panose="030F0902030302020204" pitchFamily="66" charset="0"/>
                        </a:rPr>
                        <a:t> that minority traits should disappear as immigrants adopt host values </a:t>
                      </a:r>
                      <a:endParaRPr lang="en-US" sz="2000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56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mic Sans MS" panose="030F0902030302020204" pitchFamily="66" charset="0"/>
                        </a:rPr>
                        <a:t>Internet censorship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mic Sans MS" panose="030F0902030302020204" pitchFamily="66" charset="0"/>
                        </a:rPr>
                        <a:t>Preventing citizens from learning about other global viewpoints using online sources, e.g. China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556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mic Sans MS" panose="030F0902030302020204" pitchFamily="66" charset="0"/>
                        </a:rPr>
                        <a:t>Religious intolerance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mic Sans MS" panose="030F0902030302020204" pitchFamily="66" charset="0"/>
                        </a:rPr>
                        <a:t>Notably</a:t>
                      </a:r>
                      <a:r>
                        <a:rPr lang="en-US" sz="2000" baseline="0" dirty="0">
                          <a:latin typeface="Comic Sans MS" panose="030F0902030302020204" pitchFamily="66" charset="0"/>
                        </a:rPr>
                        <a:t> lower levels of religious freedom for minority groups exist in some places, </a:t>
                      </a:r>
                      <a:r>
                        <a:rPr lang="en-US" sz="2000" baseline="0" dirty="0" err="1">
                          <a:latin typeface="Comic Sans MS" panose="030F0902030302020204" pitchFamily="66" charset="0"/>
                        </a:rPr>
                        <a:t>e.g</a:t>
                      </a:r>
                      <a:r>
                        <a:rPr lang="en-US" sz="2000" baseline="0" dirty="0">
                          <a:latin typeface="Comic Sans MS" panose="030F0902030302020204" pitchFamily="66" charset="0"/>
                        </a:rPr>
                        <a:t> Iran</a:t>
                      </a:r>
                      <a:endParaRPr lang="en-US" sz="2000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556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mic Sans MS" panose="030F0902030302020204" pitchFamily="66" charset="0"/>
                        </a:rPr>
                        <a:t>Closed door migration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mic Sans MS" panose="030F0902030302020204" pitchFamily="66" charset="0"/>
                        </a:rPr>
                        <a:t>Stopping any immigration altogether for</a:t>
                      </a:r>
                      <a:r>
                        <a:rPr lang="en-US" sz="2000" baseline="0" dirty="0">
                          <a:latin typeface="Comic Sans MS" panose="030F0902030302020204" pitchFamily="66" charset="0"/>
                        </a:rPr>
                        <a:t> fears of cultural dilution, e.g. Cambodia (under Pol Pot)</a:t>
                      </a:r>
                      <a:endParaRPr lang="en-US" sz="2000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87015"/>
            <a:ext cx="8856984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Different responses to diversity</a:t>
            </a:r>
          </a:p>
        </p:txBody>
      </p:sp>
    </p:spTree>
    <p:extLst>
      <p:ext uri="{BB962C8B-B14F-4D97-AF65-F5344CB8AC3E}">
        <p14:creationId xmlns:p14="http://schemas.microsoft.com/office/powerpoint/2010/main" val="3796826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6257</TotalTime>
  <Words>703</Words>
  <Application>Microsoft Macintosh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Types of Diffusion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Diffusion</dc:title>
  <dc:creator>Martin Roberts</dc:creator>
  <cp:lastModifiedBy>Roberts, Martin</cp:lastModifiedBy>
  <cp:revision>16</cp:revision>
  <cp:lastPrinted>2021-11-02T12:26:12Z</cp:lastPrinted>
  <dcterms:created xsi:type="dcterms:W3CDTF">2015-04-15T08:13:05Z</dcterms:created>
  <dcterms:modified xsi:type="dcterms:W3CDTF">2021-11-05T14:48:48Z</dcterms:modified>
</cp:coreProperties>
</file>