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71" r:id="rId2"/>
    <p:sldId id="256" r:id="rId3"/>
    <p:sldId id="266" r:id="rId4"/>
    <p:sldId id="268" r:id="rId5"/>
    <p:sldId id="267" r:id="rId6"/>
    <p:sldId id="269" r:id="rId7"/>
    <p:sldId id="265" r:id="rId8"/>
    <p:sldId id="264" r:id="rId9"/>
    <p:sldId id="272" r:id="rId10"/>
    <p:sldId id="273" r:id="rId11"/>
    <p:sldId id="270" r:id="rId1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3FB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06"/>
  </p:normalViewPr>
  <p:slideViewPr>
    <p:cSldViewPr snapToGrid="0" snapToObjects="1">
      <p:cViewPr>
        <p:scale>
          <a:sx n="80" d="100"/>
          <a:sy n="80" d="100"/>
        </p:scale>
        <p:origin x="600" y="880"/>
      </p:cViewPr>
      <p:guideLst>
        <p:guide orient="horz" pos="218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2651F4-1768-1F4E-8984-4FA9647BBF91}" type="datetimeFigureOut">
              <a:rPr lang="en-GB" smtClean="0"/>
              <a:t>24/04/2018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4046FD-7C6E-DB44-8111-08B0E1C9CC57}" type="slidenum">
              <a:rPr lang="en-GB" smtClean="0"/>
              <a:t>‹#›</a:t>
            </a:fld>
            <a:endParaRPr lang="en-GB"/>
          </a:p>
        </p:txBody>
      </p:sp>
    </p:spTree>
    <p:extLst>
      <p:ext uri="{BB962C8B-B14F-4D97-AF65-F5344CB8AC3E}">
        <p14:creationId xmlns:p14="http://schemas.microsoft.com/office/powerpoint/2010/main" val="17874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64046FD-7C6E-DB44-8111-08B0E1C9CC57}" type="slidenum">
              <a:rPr lang="en-GB" smtClean="0"/>
              <a:t>7</a:t>
            </a:fld>
            <a:endParaRPr lang="en-GB"/>
          </a:p>
        </p:txBody>
      </p:sp>
    </p:spTree>
    <p:extLst>
      <p:ext uri="{BB962C8B-B14F-4D97-AF65-F5344CB8AC3E}">
        <p14:creationId xmlns:p14="http://schemas.microsoft.com/office/powerpoint/2010/main" val="3213215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6323E-7811-9641-BE67-C59DD62552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D4198F7-4E28-BD48-BFBD-B70FF8F445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693F75A-A18C-6F46-AF4B-0A5C24C71F86}"/>
              </a:ext>
            </a:extLst>
          </p:cNvPr>
          <p:cNvSpPr>
            <a:spLocks noGrp="1"/>
          </p:cNvSpPr>
          <p:nvPr>
            <p:ph type="dt" sz="half" idx="10"/>
          </p:nvPr>
        </p:nvSpPr>
        <p:spPr/>
        <p:txBody>
          <a:bodyPr/>
          <a:lstStyle/>
          <a:p>
            <a:fld id="{10839C1D-A83E-BF4D-9185-C9B1B2C585CE}" type="datetimeFigureOut">
              <a:rPr lang="en-GB" smtClean="0"/>
              <a:t>24/04/2018</a:t>
            </a:fld>
            <a:endParaRPr lang="en-GB"/>
          </a:p>
        </p:txBody>
      </p:sp>
      <p:sp>
        <p:nvSpPr>
          <p:cNvPr id="5" name="Footer Placeholder 4">
            <a:extLst>
              <a:ext uri="{FF2B5EF4-FFF2-40B4-BE49-F238E27FC236}">
                <a16:creationId xmlns:a16="http://schemas.microsoft.com/office/drawing/2014/main" id="{2D77EC81-B508-524B-86EC-24F930DB8BF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74366C-F5AC-7D43-B608-EA7E2F4BF023}"/>
              </a:ext>
            </a:extLst>
          </p:cNvPr>
          <p:cNvSpPr>
            <a:spLocks noGrp="1"/>
          </p:cNvSpPr>
          <p:nvPr>
            <p:ph type="sldNum" sz="quarter" idx="12"/>
          </p:nvPr>
        </p:nvSpPr>
        <p:spPr/>
        <p:txBody>
          <a:bodyPr/>
          <a:lstStyle/>
          <a:p>
            <a:fld id="{2BBA82DB-06E1-A441-BA66-87C4BB94347F}" type="slidenum">
              <a:rPr lang="en-GB" smtClean="0"/>
              <a:t>‹#›</a:t>
            </a:fld>
            <a:endParaRPr lang="en-GB"/>
          </a:p>
        </p:txBody>
      </p:sp>
    </p:spTree>
    <p:extLst>
      <p:ext uri="{BB962C8B-B14F-4D97-AF65-F5344CB8AC3E}">
        <p14:creationId xmlns:p14="http://schemas.microsoft.com/office/powerpoint/2010/main" val="2503570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ED322-CE2F-8340-8571-ED4002BE0E5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87DDCB-FCB9-1B49-868D-C438414CDC2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969CCD-1C7B-144E-9A2F-979818DB7C20}"/>
              </a:ext>
            </a:extLst>
          </p:cNvPr>
          <p:cNvSpPr>
            <a:spLocks noGrp="1"/>
          </p:cNvSpPr>
          <p:nvPr>
            <p:ph type="dt" sz="half" idx="10"/>
          </p:nvPr>
        </p:nvSpPr>
        <p:spPr/>
        <p:txBody>
          <a:bodyPr/>
          <a:lstStyle/>
          <a:p>
            <a:fld id="{10839C1D-A83E-BF4D-9185-C9B1B2C585CE}" type="datetimeFigureOut">
              <a:rPr lang="en-GB" smtClean="0"/>
              <a:t>24/04/2018</a:t>
            </a:fld>
            <a:endParaRPr lang="en-GB"/>
          </a:p>
        </p:txBody>
      </p:sp>
      <p:sp>
        <p:nvSpPr>
          <p:cNvPr id="5" name="Footer Placeholder 4">
            <a:extLst>
              <a:ext uri="{FF2B5EF4-FFF2-40B4-BE49-F238E27FC236}">
                <a16:creationId xmlns:a16="http://schemas.microsoft.com/office/drawing/2014/main" id="{7E81BD1D-7BBE-3B41-B238-E08ED9326A1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5B5470-43C5-D544-8994-B87D869FC2C5}"/>
              </a:ext>
            </a:extLst>
          </p:cNvPr>
          <p:cNvSpPr>
            <a:spLocks noGrp="1"/>
          </p:cNvSpPr>
          <p:nvPr>
            <p:ph type="sldNum" sz="quarter" idx="12"/>
          </p:nvPr>
        </p:nvSpPr>
        <p:spPr/>
        <p:txBody>
          <a:bodyPr/>
          <a:lstStyle/>
          <a:p>
            <a:fld id="{2BBA82DB-06E1-A441-BA66-87C4BB94347F}" type="slidenum">
              <a:rPr lang="en-GB" smtClean="0"/>
              <a:t>‹#›</a:t>
            </a:fld>
            <a:endParaRPr lang="en-GB"/>
          </a:p>
        </p:txBody>
      </p:sp>
    </p:spTree>
    <p:extLst>
      <p:ext uri="{BB962C8B-B14F-4D97-AF65-F5344CB8AC3E}">
        <p14:creationId xmlns:p14="http://schemas.microsoft.com/office/powerpoint/2010/main" val="2662364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4BEBCB-3AF0-A94D-A56F-EC859FBE8D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DCCB82B-7A23-8942-8FD8-FDBF0A07583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495C092-C9A2-2440-A1FF-BEBF7443930D}"/>
              </a:ext>
            </a:extLst>
          </p:cNvPr>
          <p:cNvSpPr>
            <a:spLocks noGrp="1"/>
          </p:cNvSpPr>
          <p:nvPr>
            <p:ph type="dt" sz="half" idx="10"/>
          </p:nvPr>
        </p:nvSpPr>
        <p:spPr/>
        <p:txBody>
          <a:bodyPr/>
          <a:lstStyle/>
          <a:p>
            <a:fld id="{10839C1D-A83E-BF4D-9185-C9B1B2C585CE}" type="datetimeFigureOut">
              <a:rPr lang="en-GB" smtClean="0"/>
              <a:t>24/04/2018</a:t>
            </a:fld>
            <a:endParaRPr lang="en-GB"/>
          </a:p>
        </p:txBody>
      </p:sp>
      <p:sp>
        <p:nvSpPr>
          <p:cNvPr id="5" name="Footer Placeholder 4">
            <a:extLst>
              <a:ext uri="{FF2B5EF4-FFF2-40B4-BE49-F238E27FC236}">
                <a16:creationId xmlns:a16="http://schemas.microsoft.com/office/drawing/2014/main" id="{C66E9E7D-0F36-D641-9D75-BBD3F79B90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F49C2E1-42C1-3C4C-A553-7C11C02EC578}"/>
              </a:ext>
            </a:extLst>
          </p:cNvPr>
          <p:cNvSpPr>
            <a:spLocks noGrp="1"/>
          </p:cNvSpPr>
          <p:nvPr>
            <p:ph type="sldNum" sz="quarter" idx="12"/>
          </p:nvPr>
        </p:nvSpPr>
        <p:spPr/>
        <p:txBody>
          <a:bodyPr/>
          <a:lstStyle/>
          <a:p>
            <a:fld id="{2BBA82DB-06E1-A441-BA66-87C4BB94347F}" type="slidenum">
              <a:rPr lang="en-GB" smtClean="0"/>
              <a:t>‹#›</a:t>
            </a:fld>
            <a:endParaRPr lang="en-GB"/>
          </a:p>
        </p:txBody>
      </p:sp>
    </p:spTree>
    <p:extLst>
      <p:ext uri="{BB962C8B-B14F-4D97-AF65-F5344CB8AC3E}">
        <p14:creationId xmlns:p14="http://schemas.microsoft.com/office/powerpoint/2010/main" val="4215047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1AD86-DA2D-2149-91D6-19AD1CF1689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592E8D1-FD46-4042-B36D-9E4F4573FB4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1060957-88DC-8B45-89CC-CA141B882BC7}"/>
              </a:ext>
            </a:extLst>
          </p:cNvPr>
          <p:cNvSpPr>
            <a:spLocks noGrp="1"/>
          </p:cNvSpPr>
          <p:nvPr>
            <p:ph type="dt" sz="half" idx="10"/>
          </p:nvPr>
        </p:nvSpPr>
        <p:spPr/>
        <p:txBody>
          <a:bodyPr/>
          <a:lstStyle/>
          <a:p>
            <a:fld id="{10839C1D-A83E-BF4D-9185-C9B1B2C585CE}" type="datetimeFigureOut">
              <a:rPr lang="en-GB" smtClean="0"/>
              <a:t>24/04/2018</a:t>
            </a:fld>
            <a:endParaRPr lang="en-GB"/>
          </a:p>
        </p:txBody>
      </p:sp>
      <p:sp>
        <p:nvSpPr>
          <p:cNvPr id="5" name="Footer Placeholder 4">
            <a:extLst>
              <a:ext uri="{FF2B5EF4-FFF2-40B4-BE49-F238E27FC236}">
                <a16:creationId xmlns:a16="http://schemas.microsoft.com/office/drawing/2014/main" id="{EA329867-2BF2-8849-8E0C-E49D4945B11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D95270A-2CAE-4B4E-AE34-4ADC4A9AE387}"/>
              </a:ext>
            </a:extLst>
          </p:cNvPr>
          <p:cNvSpPr>
            <a:spLocks noGrp="1"/>
          </p:cNvSpPr>
          <p:nvPr>
            <p:ph type="sldNum" sz="quarter" idx="12"/>
          </p:nvPr>
        </p:nvSpPr>
        <p:spPr/>
        <p:txBody>
          <a:bodyPr/>
          <a:lstStyle/>
          <a:p>
            <a:fld id="{2BBA82DB-06E1-A441-BA66-87C4BB94347F}" type="slidenum">
              <a:rPr lang="en-GB" smtClean="0"/>
              <a:t>‹#›</a:t>
            </a:fld>
            <a:endParaRPr lang="en-GB"/>
          </a:p>
        </p:txBody>
      </p:sp>
    </p:spTree>
    <p:extLst>
      <p:ext uri="{BB962C8B-B14F-4D97-AF65-F5344CB8AC3E}">
        <p14:creationId xmlns:p14="http://schemas.microsoft.com/office/powerpoint/2010/main" val="3724716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116FF-4824-2F4E-BAF4-32C1E8BF67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2F7D2A7-67BB-A048-A4EE-3BF40281B9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9D059E1-647D-E045-B291-BA9F1E4F7D4D}"/>
              </a:ext>
            </a:extLst>
          </p:cNvPr>
          <p:cNvSpPr>
            <a:spLocks noGrp="1"/>
          </p:cNvSpPr>
          <p:nvPr>
            <p:ph type="dt" sz="half" idx="10"/>
          </p:nvPr>
        </p:nvSpPr>
        <p:spPr/>
        <p:txBody>
          <a:bodyPr/>
          <a:lstStyle/>
          <a:p>
            <a:fld id="{10839C1D-A83E-BF4D-9185-C9B1B2C585CE}" type="datetimeFigureOut">
              <a:rPr lang="en-GB" smtClean="0"/>
              <a:t>24/04/2018</a:t>
            </a:fld>
            <a:endParaRPr lang="en-GB"/>
          </a:p>
        </p:txBody>
      </p:sp>
      <p:sp>
        <p:nvSpPr>
          <p:cNvPr id="5" name="Footer Placeholder 4">
            <a:extLst>
              <a:ext uri="{FF2B5EF4-FFF2-40B4-BE49-F238E27FC236}">
                <a16:creationId xmlns:a16="http://schemas.microsoft.com/office/drawing/2014/main" id="{539AC51C-C9DA-C043-A2A1-1E01466761C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E7DC85-271F-D543-9678-A7D8740F6617}"/>
              </a:ext>
            </a:extLst>
          </p:cNvPr>
          <p:cNvSpPr>
            <a:spLocks noGrp="1"/>
          </p:cNvSpPr>
          <p:nvPr>
            <p:ph type="sldNum" sz="quarter" idx="12"/>
          </p:nvPr>
        </p:nvSpPr>
        <p:spPr/>
        <p:txBody>
          <a:bodyPr/>
          <a:lstStyle/>
          <a:p>
            <a:fld id="{2BBA82DB-06E1-A441-BA66-87C4BB94347F}" type="slidenum">
              <a:rPr lang="en-GB" smtClean="0"/>
              <a:t>‹#›</a:t>
            </a:fld>
            <a:endParaRPr lang="en-GB"/>
          </a:p>
        </p:txBody>
      </p:sp>
    </p:spTree>
    <p:extLst>
      <p:ext uri="{BB962C8B-B14F-4D97-AF65-F5344CB8AC3E}">
        <p14:creationId xmlns:p14="http://schemas.microsoft.com/office/powerpoint/2010/main" val="2195917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17135-8EF1-5442-83CF-C6E6AC826E2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BFECF95-9A97-D647-999B-54D001C17FA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AEC6FDC-0790-D74C-8760-102136DCE28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249D7BC-AB64-774E-A074-CE9ED4A4905E}"/>
              </a:ext>
            </a:extLst>
          </p:cNvPr>
          <p:cNvSpPr>
            <a:spLocks noGrp="1"/>
          </p:cNvSpPr>
          <p:nvPr>
            <p:ph type="dt" sz="half" idx="10"/>
          </p:nvPr>
        </p:nvSpPr>
        <p:spPr/>
        <p:txBody>
          <a:bodyPr/>
          <a:lstStyle/>
          <a:p>
            <a:fld id="{10839C1D-A83E-BF4D-9185-C9B1B2C585CE}" type="datetimeFigureOut">
              <a:rPr lang="en-GB" smtClean="0"/>
              <a:t>24/04/2018</a:t>
            </a:fld>
            <a:endParaRPr lang="en-GB"/>
          </a:p>
        </p:txBody>
      </p:sp>
      <p:sp>
        <p:nvSpPr>
          <p:cNvPr id="6" name="Footer Placeholder 5">
            <a:extLst>
              <a:ext uri="{FF2B5EF4-FFF2-40B4-BE49-F238E27FC236}">
                <a16:creationId xmlns:a16="http://schemas.microsoft.com/office/drawing/2014/main" id="{4512EB06-3326-074D-8F9A-FAFC83E2654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C9268A2-1B68-BB44-AD5D-ADFACD5A1CE9}"/>
              </a:ext>
            </a:extLst>
          </p:cNvPr>
          <p:cNvSpPr>
            <a:spLocks noGrp="1"/>
          </p:cNvSpPr>
          <p:nvPr>
            <p:ph type="sldNum" sz="quarter" idx="12"/>
          </p:nvPr>
        </p:nvSpPr>
        <p:spPr/>
        <p:txBody>
          <a:bodyPr/>
          <a:lstStyle/>
          <a:p>
            <a:fld id="{2BBA82DB-06E1-A441-BA66-87C4BB94347F}" type="slidenum">
              <a:rPr lang="en-GB" smtClean="0"/>
              <a:t>‹#›</a:t>
            </a:fld>
            <a:endParaRPr lang="en-GB"/>
          </a:p>
        </p:txBody>
      </p:sp>
    </p:spTree>
    <p:extLst>
      <p:ext uri="{BB962C8B-B14F-4D97-AF65-F5344CB8AC3E}">
        <p14:creationId xmlns:p14="http://schemas.microsoft.com/office/powerpoint/2010/main" val="3383617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4AC91-E12C-654F-9BF7-59CE6141D7C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612B906-B125-0041-B056-C05C2D4876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7545C5D-92EC-ED4C-B300-89FD97D7B6C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B6218C6-1EE1-0A4E-8D9C-A42E53B02C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C034451-949C-1D47-A58E-B0BA5AAC5A9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F7FB9AA-44AB-FD42-8914-562B0651E3A3}"/>
              </a:ext>
            </a:extLst>
          </p:cNvPr>
          <p:cNvSpPr>
            <a:spLocks noGrp="1"/>
          </p:cNvSpPr>
          <p:nvPr>
            <p:ph type="dt" sz="half" idx="10"/>
          </p:nvPr>
        </p:nvSpPr>
        <p:spPr/>
        <p:txBody>
          <a:bodyPr/>
          <a:lstStyle/>
          <a:p>
            <a:fld id="{10839C1D-A83E-BF4D-9185-C9B1B2C585CE}" type="datetimeFigureOut">
              <a:rPr lang="en-GB" smtClean="0"/>
              <a:t>24/04/2018</a:t>
            </a:fld>
            <a:endParaRPr lang="en-GB"/>
          </a:p>
        </p:txBody>
      </p:sp>
      <p:sp>
        <p:nvSpPr>
          <p:cNvPr id="8" name="Footer Placeholder 7">
            <a:extLst>
              <a:ext uri="{FF2B5EF4-FFF2-40B4-BE49-F238E27FC236}">
                <a16:creationId xmlns:a16="http://schemas.microsoft.com/office/drawing/2014/main" id="{19BFEE48-3A22-3E40-9D66-0A88BECB970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1049253-8C65-0F4C-ACB0-821260DEEA05}"/>
              </a:ext>
            </a:extLst>
          </p:cNvPr>
          <p:cNvSpPr>
            <a:spLocks noGrp="1"/>
          </p:cNvSpPr>
          <p:nvPr>
            <p:ph type="sldNum" sz="quarter" idx="12"/>
          </p:nvPr>
        </p:nvSpPr>
        <p:spPr/>
        <p:txBody>
          <a:bodyPr/>
          <a:lstStyle/>
          <a:p>
            <a:fld id="{2BBA82DB-06E1-A441-BA66-87C4BB94347F}" type="slidenum">
              <a:rPr lang="en-GB" smtClean="0"/>
              <a:t>‹#›</a:t>
            </a:fld>
            <a:endParaRPr lang="en-GB"/>
          </a:p>
        </p:txBody>
      </p:sp>
    </p:spTree>
    <p:extLst>
      <p:ext uri="{BB962C8B-B14F-4D97-AF65-F5344CB8AC3E}">
        <p14:creationId xmlns:p14="http://schemas.microsoft.com/office/powerpoint/2010/main" val="2527044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BF7D7-BDFD-3345-9360-2751B2EA24F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EBD4FC8-D1FC-9142-89F8-94E4A02A574E}"/>
              </a:ext>
            </a:extLst>
          </p:cNvPr>
          <p:cNvSpPr>
            <a:spLocks noGrp="1"/>
          </p:cNvSpPr>
          <p:nvPr>
            <p:ph type="dt" sz="half" idx="10"/>
          </p:nvPr>
        </p:nvSpPr>
        <p:spPr/>
        <p:txBody>
          <a:bodyPr/>
          <a:lstStyle/>
          <a:p>
            <a:fld id="{10839C1D-A83E-BF4D-9185-C9B1B2C585CE}" type="datetimeFigureOut">
              <a:rPr lang="en-GB" smtClean="0"/>
              <a:t>24/04/2018</a:t>
            </a:fld>
            <a:endParaRPr lang="en-GB"/>
          </a:p>
        </p:txBody>
      </p:sp>
      <p:sp>
        <p:nvSpPr>
          <p:cNvPr id="4" name="Footer Placeholder 3">
            <a:extLst>
              <a:ext uri="{FF2B5EF4-FFF2-40B4-BE49-F238E27FC236}">
                <a16:creationId xmlns:a16="http://schemas.microsoft.com/office/drawing/2014/main" id="{F84E6468-0A79-8141-831C-8C34955D073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40CD083-5A86-414F-AFF6-4C8FD119338D}"/>
              </a:ext>
            </a:extLst>
          </p:cNvPr>
          <p:cNvSpPr>
            <a:spLocks noGrp="1"/>
          </p:cNvSpPr>
          <p:nvPr>
            <p:ph type="sldNum" sz="quarter" idx="12"/>
          </p:nvPr>
        </p:nvSpPr>
        <p:spPr/>
        <p:txBody>
          <a:bodyPr/>
          <a:lstStyle/>
          <a:p>
            <a:fld id="{2BBA82DB-06E1-A441-BA66-87C4BB94347F}" type="slidenum">
              <a:rPr lang="en-GB" smtClean="0"/>
              <a:t>‹#›</a:t>
            </a:fld>
            <a:endParaRPr lang="en-GB"/>
          </a:p>
        </p:txBody>
      </p:sp>
    </p:spTree>
    <p:extLst>
      <p:ext uri="{BB962C8B-B14F-4D97-AF65-F5344CB8AC3E}">
        <p14:creationId xmlns:p14="http://schemas.microsoft.com/office/powerpoint/2010/main" val="1361772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1C93F0-E568-2945-B7C7-1B53E929DD7D}"/>
              </a:ext>
            </a:extLst>
          </p:cNvPr>
          <p:cNvSpPr>
            <a:spLocks noGrp="1"/>
          </p:cNvSpPr>
          <p:nvPr>
            <p:ph type="dt" sz="half" idx="10"/>
          </p:nvPr>
        </p:nvSpPr>
        <p:spPr/>
        <p:txBody>
          <a:bodyPr/>
          <a:lstStyle/>
          <a:p>
            <a:fld id="{10839C1D-A83E-BF4D-9185-C9B1B2C585CE}" type="datetimeFigureOut">
              <a:rPr lang="en-GB" smtClean="0"/>
              <a:t>24/04/2018</a:t>
            </a:fld>
            <a:endParaRPr lang="en-GB"/>
          </a:p>
        </p:txBody>
      </p:sp>
      <p:sp>
        <p:nvSpPr>
          <p:cNvPr id="3" name="Footer Placeholder 2">
            <a:extLst>
              <a:ext uri="{FF2B5EF4-FFF2-40B4-BE49-F238E27FC236}">
                <a16:creationId xmlns:a16="http://schemas.microsoft.com/office/drawing/2014/main" id="{2A034271-BB59-9F4B-9384-6DE733EEA6D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68593F9-50E9-E640-A62F-8BDF6D3FAAB8}"/>
              </a:ext>
            </a:extLst>
          </p:cNvPr>
          <p:cNvSpPr>
            <a:spLocks noGrp="1"/>
          </p:cNvSpPr>
          <p:nvPr>
            <p:ph type="sldNum" sz="quarter" idx="12"/>
          </p:nvPr>
        </p:nvSpPr>
        <p:spPr/>
        <p:txBody>
          <a:bodyPr/>
          <a:lstStyle/>
          <a:p>
            <a:fld id="{2BBA82DB-06E1-A441-BA66-87C4BB94347F}" type="slidenum">
              <a:rPr lang="en-GB" smtClean="0"/>
              <a:t>‹#›</a:t>
            </a:fld>
            <a:endParaRPr lang="en-GB"/>
          </a:p>
        </p:txBody>
      </p:sp>
    </p:spTree>
    <p:extLst>
      <p:ext uri="{BB962C8B-B14F-4D97-AF65-F5344CB8AC3E}">
        <p14:creationId xmlns:p14="http://schemas.microsoft.com/office/powerpoint/2010/main" val="2906147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3F82C-141B-BB41-9BD8-2152820E13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AB589DD-725A-8544-B51B-B5D362740C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3141BC3-4660-1947-9DFC-11CFC17A70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5F1703C-1560-A748-BF82-CA8BFE23F086}"/>
              </a:ext>
            </a:extLst>
          </p:cNvPr>
          <p:cNvSpPr>
            <a:spLocks noGrp="1"/>
          </p:cNvSpPr>
          <p:nvPr>
            <p:ph type="dt" sz="half" idx="10"/>
          </p:nvPr>
        </p:nvSpPr>
        <p:spPr/>
        <p:txBody>
          <a:bodyPr/>
          <a:lstStyle/>
          <a:p>
            <a:fld id="{10839C1D-A83E-BF4D-9185-C9B1B2C585CE}" type="datetimeFigureOut">
              <a:rPr lang="en-GB" smtClean="0"/>
              <a:t>24/04/2018</a:t>
            </a:fld>
            <a:endParaRPr lang="en-GB"/>
          </a:p>
        </p:txBody>
      </p:sp>
      <p:sp>
        <p:nvSpPr>
          <p:cNvPr id="6" name="Footer Placeholder 5">
            <a:extLst>
              <a:ext uri="{FF2B5EF4-FFF2-40B4-BE49-F238E27FC236}">
                <a16:creationId xmlns:a16="http://schemas.microsoft.com/office/drawing/2014/main" id="{15EB0A72-1BE5-0E4A-848C-3FF25D872DF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12204D4-A739-7A4F-BDD1-98221CEA72E9}"/>
              </a:ext>
            </a:extLst>
          </p:cNvPr>
          <p:cNvSpPr>
            <a:spLocks noGrp="1"/>
          </p:cNvSpPr>
          <p:nvPr>
            <p:ph type="sldNum" sz="quarter" idx="12"/>
          </p:nvPr>
        </p:nvSpPr>
        <p:spPr/>
        <p:txBody>
          <a:bodyPr/>
          <a:lstStyle/>
          <a:p>
            <a:fld id="{2BBA82DB-06E1-A441-BA66-87C4BB94347F}" type="slidenum">
              <a:rPr lang="en-GB" smtClean="0"/>
              <a:t>‹#›</a:t>
            </a:fld>
            <a:endParaRPr lang="en-GB"/>
          </a:p>
        </p:txBody>
      </p:sp>
    </p:spTree>
    <p:extLst>
      <p:ext uri="{BB962C8B-B14F-4D97-AF65-F5344CB8AC3E}">
        <p14:creationId xmlns:p14="http://schemas.microsoft.com/office/powerpoint/2010/main" val="1450393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78EE6-02D7-7F4C-8FAA-15D6D09F1A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082DA12-8306-964C-96A3-FC6C43324B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78C61D6-3C86-664C-99B0-8140CE7CE4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EFFA185-BACF-D240-B2C2-3DA03B1E2701}"/>
              </a:ext>
            </a:extLst>
          </p:cNvPr>
          <p:cNvSpPr>
            <a:spLocks noGrp="1"/>
          </p:cNvSpPr>
          <p:nvPr>
            <p:ph type="dt" sz="half" idx="10"/>
          </p:nvPr>
        </p:nvSpPr>
        <p:spPr/>
        <p:txBody>
          <a:bodyPr/>
          <a:lstStyle/>
          <a:p>
            <a:fld id="{10839C1D-A83E-BF4D-9185-C9B1B2C585CE}" type="datetimeFigureOut">
              <a:rPr lang="en-GB" smtClean="0"/>
              <a:t>24/04/2018</a:t>
            </a:fld>
            <a:endParaRPr lang="en-GB"/>
          </a:p>
        </p:txBody>
      </p:sp>
      <p:sp>
        <p:nvSpPr>
          <p:cNvPr id="6" name="Footer Placeholder 5">
            <a:extLst>
              <a:ext uri="{FF2B5EF4-FFF2-40B4-BE49-F238E27FC236}">
                <a16:creationId xmlns:a16="http://schemas.microsoft.com/office/drawing/2014/main" id="{A714540D-E990-714F-8603-3F7E9892D24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2C80271-F64E-2D45-8F1B-16800DF9E89B}"/>
              </a:ext>
            </a:extLst>
          </p:cNvPr>
          <p:cNvSpPr>
            <a:spLocks noGrp="1"/>
          </p:cNvSpPr>
          <p:nvPr>
            <p:ph type="sldNum" sz="quarter" idx="12"/>
          </p:nvPr>
        </p:nvSpPr>
        <p:spPr/>
        <p:txBody>
          <a:bodyPr/>
          <a:lstStyle/>
          <a:p>
            <a:fld id="{2BBA82DB-06E1-A441-BA66-87C4BB94347F}" type="slidenum">
              <a:rPr lang="en-GB" smtClean="0"/>
              <a:t>‹#›</a:t>
            </a:fld>
            <a:endParaRPr lang="en-GB"/>
          </a:p>
        </p:txBody>
      </p:sp>
    </p:spTree>
    <p:extLst>
      <p:ext uri="{BB962C8B-B14F-4D97-AF65-F5344CB8AC3E}">
        <p14:creationId xmlns:p14="http://schemas.microsoft.com/office/powerpoint/2010/main" val="929531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71F477-9AF3-B944-932E-4722A87D66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B857911-20C6-CA4C-838E-15BCA4B38F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A099517-D563-B443-BC5C-3B4F91D4F6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839C1D-A83E-BF4D-9185-C9B1B2C585CE}" type="datetimeFigureOut">
              <a:rPr lang="en-GB" smtClean="0"/>
              <a:t>24/04/2018</a:t>
            </a:fld>
            <a:endParaRPr lang="en-GB"/>
          </a:p>
        </p:txBody>
      </p:sp>
      <p:sp>
        <p:nvSpPr>
          <p:cNvPr id="5" name="Footer Placeholder 4">
            <a:extLst>
              <a:ext uri="{FF2B5EF4-FFF2-40B4-BE49-F238E27FC236}">
                <a16:creationId xmlns:a16="http://schemas.microsoft.com/office/drawing/2014/main" id="{4964E388-A30B-CE43-AB86-AEF512B88E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AD5D65D-AD01-9548-9FFA-B1DCBBC5A6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A82DB-06E1-A441-BA66-87C4BB94347F}" type="slidenum">
              <a:rPr lang="en-GB" smtClean="0"/>
              <a:t>‹#›</a:t>
            </a:fld>
            <a:endParaRPr lang="en-GB"/>
          </a:p>
        </p:txBody>
      </p:sp>
    </p:spTree>
    <p:extLst>
      <p:ext uri="{BB962C8B-B14F-4D97-AF65-F5344CB8AC3E}">
        <p14:creationId xmlns:p14="http://schemas.microsoft.com/office/powerpoint/2010/main" val="25621429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image" Target="../media/image3.tiff"/><Relationship Id="rId7" Type="http://schemas.openxmlformats.org/officeDocument/2006/relationships/image" Target="../media/image7.tiff"/><Relationship Id="rId2" Type="http://schemas.openxmlformats.org/officeDocument/2006/relationships/image" Target="../media/image2.tiff"/><Relationship Id="rId1" Type="http://schemas.openxmlformats.org/officeDocument/2006/relationships/slideLayout" Target="../slideLayouts/slideLayout1.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tiff"/></Relationships>
</file>

<file path=ppt/slides/_rels/slide4.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FCE130-1DD8-0541-ACD1-1D8B1C397584}"/>
              </a:ext>
            </a:extLst>
          </p:cNvPr>
          <p:cNvPicPr>
            <a:picLocks noChangeAspect="1"/>
          </p:cNvPicPr>
          <p:nvPr/>
        </p:nvPicPr>
        <p:blipFill>
          <a:blip r:embed="rId2"/>
          <a:stretch>
            <a:fillRect/>
          </a:stretch>
        </p:blipFill>
        <p:spPr>
          <a:xfrm>
            <a:off x="918414" y="2039938"/>
            <a:ext cx="10325100" cy="3149600"/>
          </a:xfrm>
          <a:prstGeom prst="rect">
            <a:avLst/>
          </a:prstGeom>
          <a:ln>
            <a:solidFill>
              <a:srgbClr val="73FB79"/>
            </a:solidFill>
          </a:ln>
        </p:spPr>
      </p:pic>
      <p:sp>
        <p:nvSpPr>
          <p:cNvPr id="5" name="Rectangle 4">
            <a:extLst>
              <a:ext uri="{FF2B5EF4-FFF2-40B4-BE49-F238E27FC236}">
                <a16:creationId xmlns:a16="http://schemas.microsoft.com/office/drawing/2014/main" id="{1E9104DD-BD8E-D244-9205-A7A8830BAF27}"/>
              </a:ext>
            </a:extLst>
          </p:cNvPr>
          <p:cNvSpPr/>
          <p:nvPr/>
        </p:nvSpPr>
        <p:spPr>
          <a:xfrm>
            <a:off x="160430" y="152401"/>
            <a:ext cx="11841069" cy="457200"/>
          </a:xfrm>
          <a:prstGeom prst="rect">
            <a:avLst/>
          </a:prstGeom>
          <a:ln w="28575">
            <a:solidFill>
              <a:srgbClr val="FF0000"/>
            </a:solidFill>
          </a:ln>
        </p:spPr>
        <p:txBody>
          <a:bodyPr wrap="square">
            <a:spAutoFit/>
          </a:bodyPr>
          <a:lstStyle/>
          <a:p>
            <a:pPr algn="ctr"/>
            <a:r>
              <a:rPr lang="en-GB" sz="2400" u="sng" dirty="0">
                <a:latin typeface="Comic Sans MS" panose="030F0702030302020204" pitchFamily="66" charset="0"/>
              </a:rPr>
              <a:t>Superpower Index </a:t>
            </a:r>
          </a:p>
        </p:txBody>
      </p:sp>
      <p:sp>
        <p:nvSpPr>
          <p:cNvPr id="6" name="Rectangle 5">
            <a:extLst>
              <a:ext uri="{FF2B5EF4-FFF2-40B4-BE49-F238E27FC236}">
                <a16:creationId xmlns:a16="http://schemas.microsoft.com/office/drawing/2014/main" id="{963EFE8F-6C93-5F47-ADB6-258209A2447D}"/>
              </a:ext>
            </a:extLst>
          </p:cNvPr>
          <p:cNvSpPr/>
          <p:nvPr/>
        </p:nvSpPr>
        <p:spPr>
          <a:xfrm>
            <a:off x="175465" y="717548"/>
            <a:ext cx="11841069" cy="457200"/>
          </a:xfrm>
          <a:prstGeom prst="rect">
            <a:avLst/>
          </a:prstGeom>
          <a:ln w="28575">
            <a:solidFill>
              <a:srgbClr val="73FB79"/>
            </a:solidFill>
          </a:ln>
        </p:spPr>
        <p:txBody>
          <a:bodyPr wrap="square">
            <a:spAutoFit/>
          </a:bodyPr>
          <a:lstStyle/>
          <a:p>
            <a:r>
              <a:rPr lang="en-GB" sz="2400" u="sng" dirty="0">
                <a:latin typeface="Comic Sans MS" panose="030F0702030302020204" pitchFamily="66" charset="0"/>
              </a:rPr>
              <a:t>Starter</a:t>
            </a:r>
            <a:r>
              <a:rPr lang="en-GB" sz="2400" dirty="0">
                <a:latin typeface="Comic Sans MS" panose="030F0702030302020204" pitchFamily="66" charset="0"/>
              </a:rPr>
              <a:t>: What cab we infer from the source?</a:t>
            </a:r>
          </a:p>
        </p:txBody>
      </p:sp>
    </p:spTree>
    <p:extLst>
      <p:ext uri="{BB962C8B-B14F-4D97-AF65-F5344CB8AC3E}">
        <p14:creationId xmlns:p14="http://schemas.microsoft.com/office/powerpoint/2010/main" val="3597601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F9D8CC-169D-2644-86FB-21B5DC4129C4}"/>
              </a:ext>
            </a:extLst>
          </p:cNvPr>
          <p:cNvSpPr/>
          <p:nvPr/>
        </p:nvSpPr>
        <p:spPr>
          <a:xfrm>
            <a:off x="160430" y="152401"/>
            <a:ext cx="11841069" cy="457200"/>
          </a:xfrm>
          <a:prstGeom prst="rect">
            <a:avLst/>
          </a:prstGeom>
          <a:ln w="28575">
            <a:solidFill>
              <a:srgbClr val="FF0000"/>
            </a:solidFill>
          </a:ln>
        </p:spPr>
        <p:txBody>
          <a:bodyPr wrap="square">
            <a:spAutoFit/>
          </a:bodyPr>
          <a:lstStyle/>
          <a:p>
            <a:pPr algn="ctr"/>
            <a:r>
              <a:rPr lang="en-GB" sz="2400" u="sng" dirty="0">
                <a:latin typeface="Comic Sans MS" panose="030F0702030302020204" pitchFamily="66" charset="0"/>
              </a:rPr>
              <a:t>Research Task</a:t>
            </a:r>
          </a:p>
        </p:txBody>
      </p:sp>
      <p:sp>
        <p:nvSpPr>
          <p:cNvPr id="5" name="Rectangle 4">
            <a:extLst>
              <a:ext uri="{FF2B5EF4-FFF2-40B4-BE49-F238E27FC236}">
                <a16:creationId xmlns:a16="http://schemas.microsoft.com/office/drawing/2014/main" id="{B506F10E-9E37-2C47-A8DA-C95CC36A4E45}"/>
              </a:ext>
            </a:extLst>
          </p:cNvPr>
          <p:cNvSpPr/>
          <p:nvPr/>
        </p:nvSpPr>
        <p:spPr>
          <a:xfrm>
            <a:off x="160430" y="740673"/>
            <a:ext cx="11841069" cy="400110"/>
          </a:xfrm>
          <a:prstGeom prst="rect">
            <a:avLst/>
          </a:prstGeom>
          <a:ln w="28575">
            <a:solidFill>
              <a:srgbClr val="00FF00"/>
            </a:solidFill>
          </a:ln>
        </p:spPr>
        <p:txBody>
          <a:bodyPr wrap="square">
            <a:spAutoFit/>
          </a:bodyPr>
          <a:lstStyle/>
          <a:p>
            <a:pPr algn="just"/>
            <a:r>
              <a:rPr lang="en-GB" sz="2000" b="1" u="sng" dirty="0">
                <a:latin typeface="Comic Sans MS" panose="030F0702030302020204" pitchFamily="66" charset="0"/>
              </a:rPr>
              <a:t>Demo</a:t>
            </a:r>
            <a:r>
              <a:rPr lang="en-GB" sz="2000" dirty="0">
                <a:latin typeface="Comic Sans MS" panose="030F0702030302020204" pitchFamily="66" charset="0"/>
              </a:rPr>
              <a:t>: Read the information given. Go home and do further research on the global superpowers.  </a:t>
            </a:r>
          </a:p>
        </p:txBody>
      </p:sp>
      <p:pic>
        <p:nvPicPr>
          <p:cNvPr id="6" name="Picture 5">
            <a:extLst>
              <a:ext uri="{FF2B5EF4-FFF2-40B4-BE49-F238E27FC236}">
                <a16:creationId xmlns:a16="http://schemas.microsoft.com/office/drawing/2014/main" id="{E0445E0A-3B3E-FF40-A448-4BFB5C11B10F}"/>
              </a:ext>
            </a:extLst>
          </p:cNvPr>
          <p:cNvPicPr>
            <a:picLocks noChangeAspect="1"/>
          </p:cNvPicPr>
          <p:nvPr/>
        </p:nvPicPr>
        <p:blipFill>
          <a:blip r:embed="rId2"/>
          <a:stretch>
            <a:fillRect/>
          </a:stretch>
        </p:blipFill>
        <p:spPr>
          <a:xfrm>
            <a:off x="160430" y="1271854"/>
            <a:ext cx="5652000" cy="5158510"/>
          </a:xfrm>
          <a:prstGeom prst="rect">
            <a:avLst/>
          </a:prstGeom>
          <a:ln w="28575">
            <a:solidFill>
              <a:srgbClr val="7030A0"/>
            </a:solidFill>
          </a:ln>
        </p:spPr>
      </p:pic>
      <p:sp>
        <p:nvSpPr>
          <p:cNvPr id="7" name="Rectangle 6">
            <a:extLst>
              <a:ext uri="{FF2B5EF4-FFF2-40B4-BE49-F238E27FC236}">
                <a16:creationId xmlns:a16="http://schemas.microsoft.com/office/drawing/2014/main" id="{0551C9A7-C5F4-5148-9265-8B87A89038DA}"/>
              </a:ext>
            </a:extLst>
          </p:cNvPr>
          <p:cNvSpPr/>
          <p:nvPr/>
        </p:nvSpPr>
        <p:spPr>
          <a:xfrm>
            <a:off x="6096000" y="1271854"/>
            <a:ext cx="5905499" cy="5401662"/>
          </a:xfrm>
          <a:prstGeom prst="rect">
            <a:avLst/>
          </a:prstGeom>
          <a:noFill/>
          <a:ln w="28575">
            <a:solidFill>
              <a:srgbClr val="73FB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965654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1334A-B51F-9B4B-AC97-15D35AF79F60}"/>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EE91D090-B8B3-1247-B64D-108811053887}"/>
              </a:ext>
            </a:extLst>
          </p:cNvPr>
          <p:cNvSpPr>
            <a:spLocks noGrp="1"/>
          </p:cNvSpPr>
          <p:nvPr>
            <p:ph type="subTitle" idx="1"/>
          </p:nvPr>
        </p:nvSpPr>
        <p:spPr/>
        <p:txBody>
          <a:bodyPr/>
          <a:lstStyle/>
          <a:p>
            <a:endParaRPr lang="en-GB" dirty="0"/>
          </a:p>
        </p:txBody>
      </p:sp>
      <p:pic>
        <p:nvPicPr>
          <p:cNvPr id="4" name="Picture 3">
            <a:extLst>
              <a:ext uri="{FF2B5EF4-FFF2-40B4-BE49-F238E27FC236}">
                <a16:creationId xmlns:a16="http://schemas.microsoft.com/office/drawing/2014/main" id="{9066CD72-5240-9D45-BF51-BB1C524D5E99}"/>
              </a:ext>
            </a:extLst>
          </p:cNvPr>
          <p:cNvPicPr>
            <a:picLocks noChangeAspect="1"/>
          </p:cNvPicPr>
          <p:nvPr/>
        </p:nvPicPr>
        <p:blipFill>
          <a:blip r:embed="rId2"/>
          <a:stretch>
            <a:fillRect/>
          </a:stretch>
        </p:blipFill>
        <p:spPr>
          <a:xfrm>
            <a:off x="485775" y="1016000"/>
            <a:ext cx="10591800" cy="2413000"/>
          </a:xfrm>
          <a:prstGeom prst="rect">
            <a:avLst/>
          </a:prstGeom>
        </p:spPr>
      </p:pic>
      <p:sp>
        <p:nvSpPr>
          <p:cNvPr id="5" name="Rectangle 4">
            <a:extLst>
              <a:ext uri="{FF2B5EF4-FFF2-40B4-BE49-F238E27FC236}">
                <a16:creationId xmlns:a16="http://schemas.microsoft.com/office/drawing/2014/main" id="{1D6D06CA-BFAB-854D-9FCD-A9D9A92B77A3}"/>
              </a:ext>
            </a:extLst>
          </p:cNvPr>
          <p:cNvSpPr/>
          <p:nvPr/>
        </p:nvSpPr>
        <p:spPr>
          <a:xfrm>
            <a:off x="160430" y="152401"/>
            <a:ext cx="11841069" cy="457200"/>
          </a:xfrm>
          <a:prstGeom prst="rect">
            <a:avLst/>
          </a:prstGeom>
          <a:ln w="28575">
            <a:solidFill>
              <a:srgbClr val="FF0000"/>
            </a:solidFill>
          </a:ln>
        </p:spPr>
        <p:txBody>
          <a:bodyPr wrap="square">
            <a:spAutoFit/>
          </a:bodyPr>
          <a:lstStyle/>
          <a:p>
            <a:pPr algn="ctr"/>
            <a:r>
              <a:rPr lang="en-GB" sz="2400" u="sng" dirty="0">
                <a:latin typeface="Comic Sans MS" panose="030F0702030302020204" pitchFamily="66" charset="0"/>
              </a:rPr>
              <a:t>Glossary of Terms</a:t>
            </a:r>
          </a:p>
        </p:txBody>
      </p:sp>
    </p:spTree>
    <p:extLst>
      <p:ext uri="{BB962C8B-B14F-4D97-AF65-F5344CB8AC3E}">
        <p14:creationId xmlns:p14="http://schemas.microsoft.com/office/powerpoint/2010/main" val="2362000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6614B33-9C5D-7F46-9006-47202E2B0F82}"/>
              </a:ext>
            </a:extLst>
          </p:cNvPr>
          <p:cNvSpPr>
            <a:spLocks noGrp="1"/>
          </p:cNvSpPr>
          <p:nvPr>
            <p:ph type="subTitle" idx="1"/>
          </p:nvPr>
        </p:nvSpPr>
        <p:spPr>
          <a:xfrm>
            <a:off x="100363" y="115069"/>
            <a:ext cx="5876692" cy="334343"/>
          </a:xfrm>
          <a:ln w="28575">
            <a:solidFill>
              <a:srgbClr val="FF0000"/>
            </a:solidFill>
          </a:ln>
        </p:spPr>
        <p:txBody>
          <a:bodyPr>
            <a:normAutofit fontScale="92500" lnSpcReduction="10000"/>
          </a:bodyPr>
          <a:lstStyle/>
          <a:p>
            <a:r>
              <a:rPr lang="en-GB" sz="2000" u="sng" dirty="0">
                <a:latin typeface="Comic Sans MS" panose="030F0902030302020204" pitchFamily="66" charset="0"/>
              </a:rPr>
              <a:t>United States </a:t>
            </a:r>
          </a:p>
        </p:txBody>
      </p:sp>
      <p:sp>
        <p:nvSpPr>
          <p:cNvPr id="4" name="Subtitle 2">
            <a:extLst>
              <a:ext uri="{FF2B5EF4-FFF2-40B4-BE49-F238E27FC236}">
                <a16:creationId xmlns:a16="http://schemas.microsoft.com/office/drawing/2014/main" id="{0FAE70FF-4203-3147-9EBF-0F50186F6FD2}"/>
              </a:ext>
            </a:extLst>
          </p:cNvPr>
          <p:cNvSpPr txBox="1">
            <a:spLocks/>
          </p:cNvSpPr>
          <p:nvPr/>
        </p:nvSpPr>
        <p:spPr>
          <a:xfrm>
            <a:off x="6192647" y="100555"/>
            <a:ext cx="5876692" cy="334343"/>
          </a:xfrm>
          <a:prstGeom prst="rect">
            <a:avLst/>
          </a:prstGeom>
          <a:ln w="28575">
            <a:solidFill>
              <a:srgbClr val="73FB79"/>
            </a:solidFill>
          </a:ln>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000" u="sng" dirty="0">
                <a:latin typeface="Comic Sans MS" panose="030F0902030302020204" pitchFamily="66" charset="0"/>
              </a:rPr>
              <a:t>China</a:t>
            </a:r>
          </a:p>
        </p:txBody>
      </p:sp>
      <p:cxnSp>
        <p:nvCxnSpPr>
          <p:cNvPr id="6" name="Straight Connector 5">
            <a:extLst>
              <a:ext uri="{FF2B5EF4-FFF2-40B4-BE49-F238E27FC236}">
                <a16:creationId xmlns:a16="http://schemas.microsoft.com/office/drawing/2014/main" id="{83EBAF5C-A4FC-FC41-9E4A-4D084C7E18AA}"/>
              </a:ext>
            </a:extLst>
          </p:cNvPr>
          <p:cNvCxnSpPr>
            <a:cxnSpLocks/>
          </p:cNvCxnSpPr>
          <p:nvPr/>
        </p:nvCxnSpPr>
        <p:spPr>
          <a:xfrm>
            <a:off x="6096000" y="0"/>
            <a:ext cx="0" cy="6858000"/>
          </a:xfrm>
          <a:prstGeom prst="line">
            <a:avLst/>
          </a:prstGeom>
        </p:spPr>
        <p:style>
          <a:lnRef idx="2">
            <a:schemeClr val="dk1"/>
          </a:lnRef>
          <a:fillRef idx="0">
            <a:schemeClr val="dk1"/>
          </a:fillRef>
          <a:effectRef idx="1">
            <a:schemeClr val="dk1"/>
          </a:effectRef>
          <a:fontRef idx="minor">
            <a:schemeClr val="tx1"/>
          </a:fontRef>
        </p:style>
      </p:cxnSp>
      <p:cxnSp>
        <p:nvCxnSpPr>
          <p:cNvPr id="8" name="Straight Connector 7">
            <a:extLst>
              <a:ext uri="{FF2B5EF4-FFF2-40B4-BE49-F238E27FC236}">
                <a16:creationId xmlns:a16="http://schemas.microsoft.com/office/drawing/2014/main" id="{F6227625-91CF-0B4E-AAD7-F85BD0132BDD}"/>
              </a:ext>
            </a:extLst>
          </p:cNvPr>
          <p:cNvCxnSpPr>
            <a:cxnSpLocks/>
          </p:cNvCxnSpPr>
          <p:nvPr/>
        </p:nvCxnSpPr>
        <p:spPr>
          <a:xfrm>
            <a:off x="100363" y="524107"/>
            <a:ext cx="12009861" cy="0"/>
          </a:xfrm>
          <a:prstGeom prst="line">
            <a:avLst/>
          </a:prstGeom>
        </p:spPr>
        <p:style>
          <a:lnRef idx="2">
            <a:schemeClr val="dk1"/>
          </a:lnRef>
          <a:fillRef idx="0">
            <a:schemeClr val="dk1"/>
          </a:fillRef>
          <a:effectRef idx="1">
            <a:schemeClr val="dk1"/>
          </a:effectRef>
          <a:fontRef idx="minor">
            <a:schemeClr val="tx1"/>
          </a:fontRef>
        </p:style>
      </p:cxnSp>
      <p:sp>
        <p:nvSpPr>
          <p:cNvPr id="12" name="Subtitle 2">
            <a:extLst>
              <a:ext uri="{FF2B5EF4-FFF2-40B4-BE49-F238E27FC236}">
                <a16:creationId xmlns:a16="http://schemas.microsoft.com/office/drawing/2014/main" id="{7B079943-95B7-F541-96E0-FF7E227EEE22}"/>
              </a:ext>
            </a:extLst>
          </p:cNvPr>
          <p:cNvSpPr txBox="1">
            <a:spLocks/>
          </p:cNvSpPr>
          <p:nvPr/>
        </p:nvSpPr>
        <p:spPr>
          <a:xfrm>
            <a:off x="100363" y="713871"/>
            <a:ext cx="5876692" cy="5962699"/>
          </a:xfrm>
          <a:prstGeom prst="rect">
            <a:avLst/>
          </a:prstGeom>
          <a:ln w="28575">
            <a:solidFill>
              <a:srgbClr val="FF0000"/>
            </a:solidFill>
          </a:ln>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GB" sz="2000" dirty="0">
                <a:latin typeface="Comic Sans MS" panose="030F0902030302020204" pitchFamily="66" charset="0"/>
              </a:rPr>
              <a:t>Population of 320 million people (1-20</a:t>
            </a:r>
            <a:r>
              <a:rPr lang="en-GB" sz="2000" baseline="30000" dirty="0">
                <a:latin typeface="Comic Sans MS" panose="030F0902030302020204" pitchFamily="66" charset="0"/>
              </a:rPr>
              <a:t>th</a:t>
            </a:r>
            <a:r>
              <a:rPr lang="en-GB" sz="2000" dirty="0">
                <a:latin typeface="Comic Sans MS" panose="030F0902030302020204" pitchFamily="66" charset="0"/>
              </a:rPr>
              <a:t> of the worlds population), they own more than 40% of global wealth. 500 largest global companies, ¼ are US- owned. </a:t>
            </a:r>
          </a:p>
          <a:p>
            <a:pPr marL="342900" indent="-342900" algn="l">
              <a:buFont typeface="Arial" panose="020B0604020202020204" pitchFamily="34" charset="0"/>
              <a:buChar char="•"/>
            </a:pPr>
            <a:r>
              <a:rPr lang="en-GB" sz="2000" dirty="0">
                <a:latin typeface="Comic Sans MS" panose="030F0902030302020204" pitchFamily="66" charset="0"/>
              </a:rPr>
              <a:t> Has mass influence World Bank/IMF/ NATO/UN/</a:t>
            </a:r>
          </a:p>
          <a:p>
            <a:pPr marL="342900" indent="-342900" algn="l">
              <a:buFont typeface="Arial" panose="020B0604020202020204" pitchFamily="34" charset="0"/>
              <a:buChar char="•"/>
            </a:pPr>
            <a:r>
              <a:rPr lang="en-GB" sz="2000" dirty="0">
                <a:latin typeface="Comic Sans MS" panose="030F0902030302020204" pitchFamily="66" charset="0"/>
              </a:rPr>
              <a:t>Driving power within global politics since WW2 </a:t>
            </a:r>
          </a:p>
          <a:p>
            <a:pPr marL="342900" indent="-342900" algn="l">
              <a:buFont typeface="Arial" panose="020B0604020202020204" pitchFamily="34" charset="0"/>
              <a:buChar char="•"/>
            </a:pPr>
            <a:r>
              <a:rPr lang="en-GB" sz="2000" dirty="0">
                <a:latin typeface="Comic Sans MS" panose="030F0902030302020204" pitchFamily="66" charset="0"/>
              </a:rPr>
              <a:t>Introduced a Free market philosophy ’the Washington consensus’</a:t>
            </a:r>
          </a:p>
          <a:p>
            <a:pPr marL="342900" indent="-342900" algn="l">
              <a:buFont typeface="Arial" panose="020B0604020202020204" pitchFamily="34" charset="0"/>
              <a:buChar char="•"/>
            </a:pPr>
            <a:r>
              <a:rPr lang="en-GB" sz="2000" dirty="0">
                <a:latin typeface="Comic Sans MS" panose="030F0902030302020204" pitchFamily="66" charset="0"/>
              </a:rPr>
              <a:t>Mass US cultural influence McDonaldization, fashion, food, media</a:t>
            </a:r>
          </a:p>
          <a:p>
            <a:pPr marL="342900" indent="-342900" algn="l">
              <a:buFont typeface="Arial" panose="020B0604020202020204" pitchFamily="34" charset="0"/>
              <a:buChar char="•"/>
            </a:pPr>
            <a:r>
              <a:rPr lang="en-GB" sz="2000" dirty="0">
                <a:latin typeface="Comic Sans MS" panose="030F0902030302020204" pitchFamily="66" charset="0"/>
              </a:rPr>
              <a:t>USA influences global interactions make it a true global superpower, ‘hyperpower’.</a:t>
            </a:r>
          </a:p>
          <a:p>
            <a:pPr marL="342900" indent="-342900" algn="l">
              <a:buFont typeface="Arial" panose="020B0604020202020204" pitchFamily="34" charset="0"/>
              <a:buChar char="•"/>
            </a:pPr>
            <a:r>
              <a:rPr lang="en-GB" sz="2000" dirty="0">
                <a:latin typeface="Comic Sans MS" panose="030F0902030302020204" pitchFamily="66" charset="0"/>
              </a:rPr>
              <a:t>No other culture has a combination of geopolitical, economic, cultural. </a:t>
            </a:r>
          </a:p>
          <a:p>
            <a:pPr marL="342900" indent="-342900" algn="l">
              <a:buFont typeface="Arial" panose="020B0604020202020204" pitchFamily="34" charset="0"/>
              <a:buChar char="•"/>
            </a:pPr>
            <a:r>
              <a:rPr lang="en-GB" sz="2000" dirty="0">
                <a:latin typeface="Comic Sans MS" panose="030F0902030302020204" pitchFamily="66" charset="0"/>
              </a:rPr>
              <a:t>The USA has a combination of overt military power and covert ops. It has intervened in over 50 states since 1945</a:t>
            </a:r>
          </a:p>
          <a:p>
            <a:pPr marL="342900" indent="-342900" algn="l">
              <a:buFont typeface="Arial" panose="020B0604020202020204" pitchFamily="34" charset="0"/>
              <a:buChar char="•"/>
            </a:pPr>
            <a:r>
              <a:rPr lang="en-GB" sz="2000" dirty="0">
                <a:latin typeface="Comic Sans MS" panose="030F0902030302020204" pitchFamily="66" charset="0"/>
              </a:rPr>
              <a:t>Trump has turned the USA on a new path of isolationism</a:t>
            </a:r>
          </a:p>
        </p:txBody>
      </p:sp>
      <p:sp>
        <p:nvSpPr>
          <p:cNvPr id="13" name="Subtitle 2">
            <a:extLst>
              <a:ext uri="{FF2B5EF4-FFF2-40B4-BE49-F238E27FC236}">
                <a16:creationId xmlns:a16="http://schemas.microsoft.com/office/drawing/2014/main" id="{72C50FFA-CB03-9A49-9274-0EC22AFD7EE8}"/>
              </a:ext>
            </a:extLst>
          </p:cNvPr>
          <p:cNvSpPr txBox="1">
            <a:spLocks/>
          </p:cNvSpPr>
          <p:nvPr/>
        </p:nvSpPr>
        <p:spPr>
          <a:xfrm>
            <a:off x="6214946" y="713870"/>
            <a:ext cx="5876692" cy="5962701"/>
          </a:xfrm>
          <a:prstGeom prst="rect">
            <a:avLst/>
          </a:prstGeom>
          <a:ln w="28575">
            <a:solidFill>
              <a:srgbClr val="73FB79"/>
            </a:solidFill>
          </a:ln>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GB" sz="2000" dirty="0">
                <a:latin typeface="Comic Sans MS" panose="030F0902030302020204" pitchFamily="66" charset="0"/>
              </a:rPr>
              <a:t>Prior to 1978 China was poor and isolated. Under Mao millions died of famine most people lived in rural poverty </a:t>
            </a:r>
          </a:p>
          <a:p>
            <a:pPr marL="342900" indent="-342900" algn="l">
              <a:buFont typeface="Arial" panose="020B0604020202020204" pitchFamily="34" charset="0"/>
              <a:buChar char="•"/>
            </a:pPr>
            <a:r>
              <a:rPr lang="en-GB" sz="2000" dirty="0">
                <a:latin typeface="Comic Sans MS" panose="030F0902030302020204" pitchFamily="66" charset="0"/>
              </a:rPr>
              <a:t>In 1978 Deng Xiaoping began the ‘open door’ policy allowing it to globalise  (1 party remained)</a:t>
            </a:r>
          </a:p>
          <a:p>
            <a:pPr marL="342900" indent="-342900" algn="l">
              <a:buFont typeface="Arial" panose="020B0604020202020204" pitchFamily="34" charset="0"/>
              <a:buChar char="•"/>
            </a:pPr>
            <a:r>
              <a:rPr lang="en-GB" sz="2000" dirty="0">
                <a:latin typeface="Comic Sans MS" panose="030F0902030302020204" pitchFamily="66" charset="0"/>
              </a:rPr>
              <a:t>China today is the biggest economy, 400 million people have escaped poverty since the reforms began </a:t>
            </a:r>
          </a:p>
          <a:p>
            <a:pPr marL="342900" indent="-342900" algn="l">
              <a:buFont typeface="Arial" panose="020B0604020202020204" pitchFamily="34" charset="0"/>
              <a:buChar char="•"/>
            </a:pPr>
            <a:r>
              <a:rPr lang="en-GB" sz="2000" dirty="0">
                <a:latin typeface="Comic Sans MS" panose="030F0902030302020204" pitchFamily="66" charset="0"/>
              </a:rPr>
              <a:t>FDI and TNC’s  are predicted to total 1.25 trillion dollars between 2015-25</a:t>
            </a:r>
          </a:p>
          <a:p>
            <a:pPr marL="342900" indent="-342900" algn="l">
              <a:buFont typeface="Arial" panose="020B0604020202020204" pitchFamily="34" charset="0"/>
              <a:buChar char="•"/>
            </a:pPr>
            <a:r>
              <a:rPr lang="en-GB" sz="2000" dirty="0">
                <a:latin typeface="Comic Sans MS" panose="030F0902030302020204" pitchFamily="66" charset="0"/>
              </a:rPr>
              <a:t>The average income in China’s population is still less than 1/3 of US-citizens. Economic growth is tailing off. </a:t>
            </a:r>
          </a:p>
          <a:p>
            <a:pPr marL="342900" indent="-342900" algn="l">
              <a:buFont typeface="Arial" panose="020B0604020202020204" pitchFamily="34" charset="0"/>
              <a:buChar char="•"/>
            </a:pPr>
            <a:r>
              <a:rPr lang="en-GB" sz="2000" dirty="0">
                <a:latin typeface="Comic Sans MS" panose="030F0902030302020204" pitchFamily="66" charset="0"/>
              </a:rPr>
              <a:t>The country faces a growing problem of an ageing population (1 child policy)</a:t>
            </a:r>
          </a:p>
          <a:p>
            <a:pPr marL="342900" indent="-342900" algn="l">
              <a:buFont typeface="Arial" panose="020B0604020202020204" pitchFamily="34" charset="0"/>
              <a:buChar char="•"/>
            </a:pPr>
            <a:r>
              <a:rPr lang="en-GB" sz="2000" dirty="0">
                <a:latin typeface="Comic Sans MS" panose="030F0902030302020204" pitchFamily="66" charset="0"/>
              </a:rPr>
              <a:t>China lacks the soft power of the USA, lacks internet freedom, open markets and lack of democracy  </a:t>
            </a:r>
          </a:p>
        </p:txBody>
      </p:sp>
    </p:spTree>
    <p:extLst>
      <p:ext uri="{BB962C8B-B14F-4D97-AF65-F5344CB8AC3E}">
        <p14:creationId xmlns:p14="http://schemas.microsoft.com/office/powerpoint/2010/main" val="33501092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C3FEF1-34F1-A34F-A3D1-8DAE7BB2D465}"/>
              </a:ext>
            </a:extLst>
          </p:cNvPr>
          <p:cNvPicPr>
            <a:picLocks noChangeAspect="1"/>
          </p:cNvPicPr>
          <p:nvPr/>
        </p:nvPicPr>
        <p:blipFill rotWithShape="1">
          <a:blip r:embed="rId2"/>
          <a:srcRect t="4343"/>
          <a:stretch/>
        </p:blipFill>
        <p:spPr>
          <a:xfrm>
            <a:off x="4370388" y="1807934"/>
            <a:ext cx="3389313" cy="3242131"/>
          </a:xfrm>
          <a:prstGeom prst="rect">
            <a:avLst/>
          </a:prstGeom>
          <a:ln w="28575">
            <a:solidFill>
              <a:srgbClr val="FF0000"/>
            </a:solidFill>
          </a:ln>
        </p:spPr>
      </p:pic>
      <p:pic>
        <p:nvPicPr>
          <p:cNvPr id="5" name="Picture 4">
            <a:extLst>
              <a:ext uri="{FF2B5EF4-FFF2-40B4-BE49-F238E27FC236}">
                <a16:creationId xmlns:a16="http://schemas.microsoft.com/office/drawing/2014/main" id="{C3C6E18A-7924-2846-BC86-447B32726AFF}"/>
              </a:ext>
            </a:extLst>
          </p:cNvPr>
          <p:cNvPicPr>
            <a:picLocks noChangeAspect="1"/>
          </p:cNvPicPr>
          <p:nvPr/>
        </p:nvPicPr>
        <p:blipFill>
          <a:blip r:embed="rId3"/>
          <a:stretch>
            <a:fillRect/>
          </a:stretch>
        </p:blipFill>
        <p:spPr>
          <a:xfrm>
            <a:off x="71438" y="100805"/>
            <a:ext cx="3606800" cy="2895600"/>
          </a:xfrm>
          <a:prstGeom prst="rect">
            <a:avLst/>
          </a:prstGeom>
          <a:ln w="28575">
            <a:solidFill>
              <a:srgbClr val="FFC000"/>
            </a:solidFill>
          </a:ln>
        </p:spPr>
      </p:pic>
      <p:pic>
        <p:nvPicPr>
          <p:cNvPr id="6" name="Picture 5">
            <a:extLst>
              <a:ext uri="{FF2B5EF4-FFF2-40B4-BE49-F238E27FC236}">
                <a16:creationId xmlns:a16="http://schemas.microsoft.com/office/drawing/2014/main" id="{7172BABC-63D1-D44E-858F-DF31B02FD99B}"/>
              </a:ext>
            </a:extLst>
          </p:cNvPr>
          <p:cNvPicPr>
            <a:picLocks noChangeAspect="1"/>
          </p:cNvPicPr>
          <p:nvPr/>
        </p:nvPicPr>
        <p:blipFill>
          <a:blip r:embed="rId4"/>
          <a:stretch>
            <a:fillRect/>
          </a:stretch>
        </p:blipFill>
        <p:spPr>
          <a:xfrm>
            <a:off x="8318500" y="100805"/>
            <a:ext cx="3695700" cy="3492500"/>
          </a:xfrm>
          <a:prstGeom prst="rect">
            <a:avLst/>
          </a:prstGeom>
          <a:ln w="28575">
            <a:solidFill>
              <a:srgbClr val="00B0F0"/>
            </a:solidFill>
          </a:ln>
        </p:spPr>
      </p:pic>
      <p:pic>
        <p:nvPicPr>
          <p:cNvPr id="7" name="Picture 6">
            <a:extLst>
              <a:ext uri="{FF2B5EF4-FFF2-40B4-BE49-F238E27FC236}">
                <a16:creationId xmlns:a16="http://schemas.microsoft.com/office/drawing/2014/main" id="{B50F4F3E-18D1-6C4C-89EE-157FB5768BF5}"/>
              </a:ext>
            </a:extLst>
          </p:cNvPr>
          <p:cNvPicPr>
            <a:picLocks noChangeAspect="1"/>
          </p:cNvPicPr>
          <p:nvPr/>
        </p:nvPicPr>
        <p:blipFill>
          <a:blip r:embed="rId5"/>
          <a:stretch>
            <a:fillRect/>
          </a:stretch>
        </p:blipFill>
        <p:spPr>
          <a:xfrm>
            <a:off x="4237037" y="100805"/>
            <a:ext cx="3670300" cy="1346200"/>
          </a:xfrm>
          <a:prstGeom prst="rect">
            <a:avLst/>
          </a:prstGeom>
          <a:ln w="28575">
            <a:solidFill>
              <a:srgbClr val="92D050"/>
            </a:solidFill>
          </a:ln>
        </p:spPr>
      </p:pic>
      <p:pic>
        <p:nvPicPr>
          <p:cNvPr id="8" name="Picture 7">
            <a:extLst>
              <a:ext uri="{FF2B5EF4-FFF2-40B4-BE49-F238E27FC236}">
                <a16:creationId xmlns:a16="http://schemas.microsoft.com/office/drawing/2014/main" id="{3036173F-D595-774B-98EE-473FC894B015}"/>
              </a:ext>
            </a:extLst>
          </p:cNvPr>
          <p:cNvPicPr>
            <a:picLocks noChangeAspect="1"/>
          </p:cNvPicPr>
          <p:nvPr/>
        </p:nvPicPr>
        <p:blipFill>
          <a:blip r:embed="rId6"/>
          <a:stretch>
            <a:fillRect/>
          </a:stretch>
        </p:blipFill>
        <p:spPr>
          <a:xfrm>
            <a:off x="4267200" y="5384799"/>
            <a:ext cx="3784600" cy="1308100"/>
          </a:xfrm>
          <a:prstGeom prst="rect">
            <a:avLst/>
          </a:prstGeom>
          <a:ln w="28575">
            <a:solidFill>
              <a:srgbClr val="002060"/>
            </a:solidFill>
          </a:ln>
        </p:spPr>
      </p:pic>
      <p:pic>
        <p:nvPicPr>
          <p:cNvPr id="9" name="Picture 8">
            <a:extLst>
              <a:ext uri="{FF2B5EF4-FFF2-40B4-BE49-F238E27FC236}">
                <a16:creationId xmlns:a16="http://schemas.microsoft.com/office/drawing/2014/main" id="{78DFC739-3CCA-AE4D-B039-BFB69F3DF672}"/>
              </a:ext>
            </a:extLst>
          </p:cNvPr>
          <p:cNvPicPr>
            <a:picLocks noChangeAspect="1"/>
          </p:cNvPicPr>
          <p:nvPr/>
        </p:nvPicPr>
        <p:blipFill>
          <a:blip r:embed="rId7"/>
          <a:stretch>
            <a:fillRect/>
          </a:stretch>
        </p:blipFill>
        <p:spPr>
          <a:xfrm>
            <a:off x="104775" y="4368799"/>
            <a:ext cx="3657600" cy="2324100"/>
          </a:xfrm>
          <a:prstGeom prst="rect">
            <a:avLst/>
          </a:prstGeom>
          <a:ln w="28575">
            <a:solidFill>
              <a:srgbClr val="7030A0"/>
            </a:solidFill>
          </a:ln>
        </p:spPr>
      </p:pic>
      <p:pic>
        <p:nvPicPr>
          <p:cNvPr id="10" name="Picture 9">
            <a:extLst>
              <a:ext uri="{FF2B5EF4-FFF2-40B4-BE49-F238E27FC236}">
                <a16:creationId xmlns:a16="http://schemas.microsoft.com/office/drawing/2014/main" id="{8C7CA841-3986-6947-BF86-E01028E27DA6}"/>
              </a:ext>
            </a:extLst>
          </p:cNvPr>
          <p:cNvPicPr>
            <a:picLocks noChangeAspect="1"/>
          </p:cNvPicPr>
          <p:nvPr/>
        </p:nvPicPr>
        <p:blipFill>
          <a:blip r:embed="rId8"/>
          <a:stretch>
            <a:fillRect/>
          </a:stretch>
        </p:blipFill>
        <p:spPr>
          <a:xfrm>
            <a:off x="8318500" y="4495799"/>
            <a:ext cx="3695700" cy="2197100"/>
          </a:xfrm>
          <a:prstGeom prst="rect">
            <a:avLst/>
          </a:prstGeom>
          <a:ln w="28575">
            <a:solidFill>
              <a:srgbClr val="0070C0"/>
            </a:solidFill>
          </a:ln>
        </p:spPr>
      </p:pic>
    </p:spTree>
    <p:extLst>
      <p:ext uri="{BB962C8B-B14F-4D97-AF65-F5344CB8AC3E}">
        <p14:creationId xmlns:p14="http://schemas.microsoft.com/office/powerpoint/2010/main" val="1424288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27CD79-CBDE-004A-BE3A-002098756A37}"/>
              </a:ext>
            </a:extLst>
          </p:cNvPr>
          <p:cNvPicPr>
            <a:picLocks noChangeAspect="1"/>
          </p:cNvPicPr>
          <p:nvPr/>
        </p:nvPicPr>
        <p:blipFill rotWithShape="1">
          <a:blip r:embed="rId2"/>
          <a:srcRect t="63333"/>
          <a:stretch/>
        </p:blipFill>
        <p:spPr>
          <a:xfrm>
            <a:off x="214313" y="3886199"/>
            <a:ext cx="11701462" cy="2514599"/>
          </a:xfrm>
          <a:prstGeom prst="rect">
            <a:avLst/>
          </a:prstGeom>
          <a:ln w="28575">
            <a:solidFill>
              <a:srgbClr val="7030A0"/>
            </a:solidFill>
          </a:ln>
        </p:spPr>
      </p:pic>
      <p:pic>
        <p:nvPicPr>
          <p:cNvPr id="6" name="Picture 5">
            <a:extLst>
              <a:ext uri="{FF2B5EF4-FFF2-40B4-BE49-F238E27FC236}">
                <a16:creationId xmlns:a16="http://schemas.microsoft.com/office/drawing/2014/main" id="{7B1F672B-8AA1-BA4F-8C55-11880567948D}"/>
              </a:ext>
            </a:extLst>
          </p:cNvPr>
          <p:cNvPicPr>
            <a:picLocks noChangeAspect="1"/>
          </p:cNvPicPr>
          <p:nvPr/>
        </p:nvPicPr>
        <p:blipFill rotWithShape="1">
          <a:blip r:embed="rId2"/>
          <a:srcRect b="65208"/>
          <a:stretch/>
        </p:blipFill>
        <p:spPr>
          <a:xfrm>
            <a:off x="200025" y="785811"/>
            <a:ext cx="11672888" cy="2386013"/>
          </a:xfrm>
          <a:prstGeom prst="rect">
            <a:avLst/>
          </a:prstGeom>
          <a:ln w="28575">
            <a:solidFill>
              <a:srgbClr val="7030A0"/>
            </a:solidFill>
          </a:ln>
        </p:spPr>
      </p:pic>
      <p:sp>
        <p:nvSpPr>
          <p:cNvPr id="7" name="Rectangle 6">
            <a:extLst>
              <a:ext uri="{FF2B5EF4-FFF2-40B4-BE49-F238E27FC236}">
                <a16:creationId xmlns:a16="http://schemas.microsoft.com/office/drawing/2014/main" id="{35F4AD7E-9E44-304E-9CF4-62BD6AAC573C}"/>
              </a:ext>
            </a:extLst>
          </p:cNvPr>
          <p:cNvSpPr/>
          <p:nvPr/>
        </p:nvSpPr>
        <p:spPr>
          <a:xfrm>
            <a:off x="160430" y="152401"/>
            <a:ext cx="11841069" cy="457200"/>
          </a:xfrm>
          <a:prstGeom prst="rect">
            <a:avLst/>
          </a:prstGeom>
          <a:ln w="28575">
            <a:solidFill>
              <a:srgbClr val="FF0000"/>
            </a:solidFill>
          </a:ln>
        </p:spPr>
        <p:txBody>
          <a:bodyPr wrap="square">
            <a:spAutoFit/>
          </a:bodyPr>
          <a:lstStyle/>
          <a:p>
            <a:pPr algn="ctr"/>
            <a:r>
              <a:rPr lang="en-GB" sz="2400" u="sng" dirty="0">
                <a:latin typeface="Comic Sans MS" panose="030F0702030302020204" pitchFamily="66" charset="0"/>
              </a:rPr>
              <a:t>Student Friendly </a:t>
            </a:r>
            <a:r>
              <a:rPr lang="en-GB" sz="2400" u="sng" dirty="0" err="1">
                <a:latin typeface="Comic Sans MS" panose="030F0702030302020204" pitchFamily="66" charset="0"/>
              </a:rPr>
              <a:t>Markscheme</a:t>
            </a:r>
            <a:endParaRPr lang="en-GB" sz="2400" u="sng" dirty="0">
              <a:latin typeface="Comic Sans MS" panose="030F0702030302020204" pitchFamily="66" charset="0"/>
            </a:endParaRPr>
          </a:p>
        </p:txBody>
      </p:sp>
    </p:spTree>
    <p:extLst>
      <p:ext uri="{BB962C8B-B14F-4D97-AF65-F5344CB8AC3E}">
        <p14:creationId xmlns:p14="http://schemas.microsoft.com/office/powerpoint/2010/main" val="31227435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191CBE-2936-C349-A249-81709D826E10}"/>
              </a:ext>
            </a:extLst>
          </p:cNvPr>
          <p:cNvSpPr/>
          <p:nvPr/>
        </p:nvSpPr>
        <p:spPr>
          <a:xfrm>
            <a:off x="160430" y="152401"/>
            <a:ext cx="11841069" cy="457200"/>
          </a:xfrm>
          <a:prstGeom prst="rect">
            <a:avLst/>
          </a:prstGeom>
          <a:ln w="28575">
            <a:solidFill>
              <a:srgbClr val="FF0000"/>
            </a:solidFill>
          </a:ln>
        </p:spPr>
        <p:txBody>
          <a:bodyPr wrap="square">
            <a:spAutoFit/>
          </a:bodyPr>
          <a:lstStyle/>
          <a:p>
            <a:pPr algn="ctr"/>
            <a:r>
              <a:rPr lang="en-GB" sz="2400" u="sng" dirty="0">
                <a:latin typeface="Comic Sans MS" panose="030F0702030302020204" pitchFamily="66" charset="0"/>
              </a:rPr>
              <a:t>Example</a:t>
            </a:r>
          </a:p>
        </p:txBody>
      </p:sp>
      <p:pic>
        <p:nvPicPr>
          <p:cNvPr id="5" name="Picture 4">
            <a:extLst>
              <a:ext uri="{FF2B5EF4-FFF2-40B4-BE49-F238E27FC236}">
                <a16:creationId xmlns:a16="http://schemas.microsoft.com/office/drawing/2014/main" id="{6382D059-982B-0749-B226-42187ED46C02}"/>
              </a:ext>
            </a:extLst>
          </p:cNvPr>
          <p:cNvPicPr>
            <a:picLocks noChangeAspect="1"/>
          </p:cNvPicPr>
          <p:nvPr/>
        </p:nvPicPr>
        <p:blipFill>
          <a:blip r:embed="rId2"/>
          <a:stretch>
            <a:fillRect/>
          </a:stretch>
        </p:blipFill>
        <p:spPr>
          <a:xfrm>
            <a:off x="461214" y="939800"/>
            <a:ext cx="11239500" cy="5664200"/>
          </a:xfrm>
          <a:prstGeom prst="rect">
            <a:avLst/>
          </a:prstGeom>
          <a:ln>
            <a:solidFill>
              <a:srgbClr val="7030A0"/>
            </a:solidFill>
          </a:ln>
        </p:spPr>
      </p:pic>
    </p:spTree>
    <p:extLst>
      <p:ext uri="{BB962C8B-B14F-4D97-AF65-F5344CB8AC3E}">
        <p14:creationId xmlns:p14="http://schemas.microsoft.com/office/powerpoint/2010/main" val="2390930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A03FB26-14D2-924F-A63B-2C130089A9DF}"/>
              </a:ext>
            </a:extLst>
          </p:cNvPr>
          <p:cNvSpPr/>
          <p:nvPr/>
        </p:nvSpPr>
        <p:spPr>
          <a:xfrm>
            <a:off x="160430" y="152401"/>
            <a:ext cx="11841069" cy="457200"/>
          </a:xfrm>
          <a:prstGeom prst="rect">
            <a:avLst/>
          </a:prstGeom>
          <a:ln w="28575">
            <a:solidFill>
              <a:srgbClr val="FF0000"/>
            </a:solidFill>
          </a:ln>
        </p:spPr>
        <p:txBody>
          <a:bodyPr wrap="square">
            <a:spAutoFit/>
          </a:bodyPr>
          <a:lstStyle/>
          <a:p>
            <a:pPr algn="ctr"/>
            <a:r>
              <a:rPr lang="en-GB" sz="2400" u="sng" dirty="0">
                <a:latin typeface="Comic Sans MS" panose="030F0702030302020204" pitchFamily="66" charset="0"/>
              </a:rPr>
              <a:t>Time Line </a:t>
            </a:r>
          </a:p>
        </p:txBody>
      </p:sp>
      <p:sp>
        <p:nvSpPr>
          <p:cNvPr id="8" name="Right Arrow 7">
            <a:extLst>
              <a:ext uri="{FF2B5EF4-FFF2-40B4-BE49-F238E27FC236}">
                <a16:creationId xmlns:a16="http://schemas.microsoft.com/office/drawing/2014/main" id="{950D743F-1718-6F43-A7BA-89359540AB67}"/>
              </a:ext>
            </a:extLst>
          </p:cNvPr>
          <p:cNvSpPr/>
          <p:nvPr/>
        </p:nvSpPr>
        <p:spPr>
          <a:xfrm>
            <a:off x="414338" y="2912269"/>
            <a:ext cx="11587161" cy="1033462"/>
          </a:xfrm>
          <a:prstGeom prst="rightArrow">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omic Sans MS" panose="030F0902030302020204" pitchFamily="66" charset="0"/>
              </a:rPr>
              <a:t>Time Line</a:t>
            </a:r>
          </a:p>
        </p:txBody>
      </p:sp>
      <p:sp>
        <p:nvSpPr>
          <p:cNvPr id="9" name="Rectangle 8">
            <a:extLst>
              <a:ext uri="{FF2B5EF4-FFF2-40B4-BE49-F238E27FC236}">
                <a16:creationId xmlns:a16="http://schemas.microsoft.com/office/drawing/2014/main" id="{6DAA6830-3170-784C-8B2F-8868B0E65760}"/>
              </a:ext>
            </a:extLst>
          </p:cNvPr>
          <p:cNvSpPr/>
          <p:nvPr/>
        </p:nvSpPr>
        <p:spPr>
          <a:xfrm>
            <a:off x="160430" y="788611"/>
            <a:ext cx="2525620" cy="2123658"/>
          </a:xfrm>
          <a:prstGeom prst="rect">
            <a:avLst/>
          </a:prstGeom>
          <a:ln w="28575">
            <a:solidFill>
              <a:srgbClr val="7030A0"/>
            </a:solidFill>
          </a:ln>
        </p:spPr>
        <p:txBody>
          <a:bodyPr wrap="square">
            <a:spAutoFit/>
          </a:bodyPr>
          <a:lstStyle/>
          <a:p>
            <a:pPr algn="ctr"/>
            <a:r>
              <a:rPr lang="en-GB" sz="2400" u="sng" dirty="0">
                <a:latin typeface="Comic Sans MS" panose="030F0702030302020204" pitchFamily="66" charset="0"/>
              </a:rPr>
              <a:t>1944-45</a:t>
            </a:r>
          </a:p>
          <a:p>
            <a:pPr algn="just"/>
            <a:r>
              <a:rPr lang="en-GB" sz="1200" dirty="0">
                <a:latin typeface="Comic Sans MS" panose="030F0702030302020204" pitchFamily="66" charset="0"/>
              </a:rPr>
              <a:t>World Bank Established, IMF and origin of the world Trade Foundation (WTO). The Bretton Woods conference allowed for free market trade, non protectionist world economy was born. Aid, loans became available to those countries that conformed to these ideals.</a:t>
            </a:r>
          </a:p>
        </p:txBody>
      </p:sp>
      <p:sp>
        <p:nvSpPr>
          <p:cNvPr id="11" name="Rectangle 10">
            <a:extLst>
              <a:ext uri="{FF2B5EF4-FFF2-40B4-BE49-F238E27FC236}">
                <a16:creationId xmlns:a16="http://schemas.microsoft.com/office/drawing/2014/main" id="{5559414A-BDB3-A94A-AD19-503BF2E54B56}"/>
              </a:ext>
            </a:extLst>
          </p:cNvPr>
          <p:cNvSpPr/>
          <p:nvPr/>
        </p:nvSpPr>
        <p:spPr>
          <a:xfrm>
            <a:off x="1685925" y="3945731"/>
            <a:ext cx="2525620" cy="1754326"/>
          </a:xfrm>
          <a:prstGeom prst="rect">
            <a:avLst/>
          </a:prstGeom>
          <a:ln w="28575">
            <a:solidFill>
              <a:srgbClr val="7030A0"/>
            </a:solidFill>
          </a:ln>
        </p:spPr>
        <p:txBody>
          <a:bodyPr wrap="square">
            <a:spAutoFit/>
          </a:bodyPr>
          <a:lstStyle/>
          <a:p>
            <a:pPr algn="ctr"/>
            <a:r>
              <a:rPr lang="en-GB" sz="2400" u="sng" dirty="0">
                <a:latin typeface="Comic Sans MS" panose="030F0702030302020204" pitchFamily="66" charset="0"/>
              </a:rPr>
              <a:t>1960s</a:t>
            </a:r>
          </a:p>
          <a:p>
            <a:pPr algn="just"/>
            <a:r>
              <a:rPr lang="en-GB" sz="1200" dirty="0">
                <a:latin typeface="Comic Sans MS" panose="030F0702030302020204" pitchFamily="66" charset="0"/>
              </a:rPr>
              <a:t>Heavy industry was threatened by the rise of production in South East Asia, Japan &amp; South Korea. Due, to Unionized labour costs the cost of production was far higher in the west than in the east.</a:t>
            </a:r>
          </a:p>
        </p:txBody>
      </p:sp>
      <p:sp>
        <p:nvSpPr>
          <p:cNvPr id="12" name="Rectangle 11">
            <a:extLst>
              <a:ext uri="{FF2B5EF4-FFF2-40B4-BE49-F238E27FC236}">
                <a16:creationId xmlns:a16="http://schemas.microsoft.com/office/drawing/2014/main" id="{2A1B506B-EEEC-3841-AA93-071E3166F052}"/>
              </a:ext>
            </a:extLst>
          </p:cNvPr>
          <p:cNvSpPr/>
          <p:nvPr/>
        </p:nvSpPr>
        <p:spPr>
          <a:xfrm>
            <a:off x="3656712" y="762407"/>
            <a:ext cx="2829814" cy="2123658"/>
          </a:xfrm>
          <a:prstGeom prst="rect">
            <a:avLst/>
          </a:prstGeom>
          <a:ln w="28575">
            <a:solidFill>
              <a:srgbClr val="7030A0"/>
            </a:solidFill>
          </a:ln>
        </p:spPr>
        <p:txBody>
          <a:bodyPr wrap="square">
            <a:spAutoFit/>
          </a:bodyPr>
          <a:lstStyle/>
          <a:p>
            <a:pPr algn="ctr"/>
            <a:r>
              <a:rPr lang="en-GB" sz="2400" u="sng" dirty="0">
                <a:latin typeface="Comic Sans MS" panose="030F0702030302020204" pitchFamily="66" charset="0"/>
              </a:rPr>
              <a:t>1970s</a:t>
            </a:r>
          </a:p>
          <a:p>
            <a:pPr algn="just"/>
            <a:r>
              <a:rPr lang="en-GB" sz="1200" dirty="0">
                <a:latin typeface="Comic Sans MS" panose="030F0702030302020204" pitchFamily="66" charset="0"/>
              </a:rPr>
              <a:t>The oil crisis of 73 started to put pressure on Western industry. Rises in fuel cost caused a crisis of capitalism for the EU and America. As such the birth of out-sourcing and off- shoring began. The middle east starts to profit and develop from oil production. And China starts to reform.</a:t>
            </a:r>
          </a:p>
        </p:txBody>
      </p:sp>
      <p:sp>
        <p:nvSpPr>
          <p:cNvPr id="13" name="Rectangle 12">
            <a:extLst>
              <a:ext uri="{FF2B5EF4-FFF2-40B4-BE49-F238E27FC236}">
                <a16:creationId xmlns:a16="http://schemas.microsoft.com/office/drawing/2014/main" id="{CBBE4B8B-7F6C-1245-B7D7-8B36E8BDD515}"/>
              </a:ext>
            </a:extLst>
          </p:cNvPr>
          <p:cNvSpPr/>
          <p:nvPr/>
        </p:nvSpPr>
        <p:spPr>
          <a:xfrm>
            <a:off x="5357813" y="3945731"/>
            <a:ext cx="3844832" cy="1938992"/>
          </a:xfrm>
          <a:prstGeom prst="rect">
            <a:avLst/>
          </a:prstGeom>
          <a:ln w="28575">
            <a:solidFill>
              <a:srgbClr val="7030A0"/>
            </a:solidFill>
          </a:ln>
        </p:spPr>
        <p:txBody>
          <a:bodyPr wrap="square">
            <a:spAutoFit/>
          </a:bodyPr>
          <a:lstStyle/>
          <a:p>
            <a:pPr algn="ctr"/>
            <a:r>
              <a:rPr lang="en-GB" sz="2400" u="sng" dirty="0">
                <a:latin typeface="Comic Sans MS" panose="030F0702030302020204" pitchFamily="66" charset="0"/>
              </a:rPr>
              <a:t>1980s</a:t>
            </a:r>
          </a:p>
          <a:p>
            <a:pPr algn="ctr"/>
            <a:r>
              <a:rPr lang="en-GB" sz="1200" dirty="0">
                <a:latin typeface="Comic Sans MS" panose="030F0702030302020204" pitchFamily="66" charset="0"/>
              </a:rPr>
              <a:t>Financial regulation started to begin the UK/USA brought a new wave of globalisation. This lead to the rise of share dealing and portfolio investments. The fall of the Soviet Union also allowed for new markets to be accessed and changed the global geopolitical map.  </a:t>
            </a:r>
          </a:p>
          <a:p>
            <a:pPr algn="ctr"/>
            <a:endParaRPr lang="en-GB" sz="2400" u="sng" dirty="0">
              <a:latin typeface="Comic Sans MS" panose="030F0702030302020204" pitchFamily="66" charset="0"/>
            </a:endParaRPr>
          </a:p>
        </p:txBody>
      </p:sp>
      <p:sp>
        <p:nvSpPr>
          <p:cNvPr id="14" name="Rectangle 13">
            <a:extLst>
              <a:ext uri="{FF2B5EF4-FFF2-40B4-BE49-F238E27FC236}">
                <a16:creationId xmlns:a16="http://schemas.microsoft.com/office/drawing/2014/main" id="{FE4C23AF-5237-E242-AD73-71CFA323B86A}"/>
              </a:ext>
            </a:extLst>
          </p:cNvPr>
          <p:cNvSpPr/>
          <p:nvPr/>
        </p:nvSpPr>
        <p:spPr>
          <a:xfrm>
            <a:off x="7826325" y="949052"/>
            <a:ext cx="2525620" cy="1938992"/>
          </a:xfrm>
          <a:prstGeom prst="rect">
            <a:avLst/>
          </a:prstGeom>
          <a:ln w="28575">
            <a:solidFill>
              <a:srgbClr val="7030A0"/>
            </a:solidFill>
          </a:ln>
        </p:spPr>
        <p:txBody>
          <a:bodyPr wrap="square">
            <a:spAutoFit/>
          </a:bodyPr>
          <a:lstStyle/>
          <a:p>
            <a:pPr algn="ctr"/>
            <a:r>
              <a:rPr lang="en-GB" sz="2400" u="sng" dirty="0">
                <a:latin typeface="Comic Sans MS" panose="030F0702030302020204" pitchFamily="66" charset="0"/>
              </a:rPr>
              <a:t>1990s</a:t>
            </a:r>
          </a:p>
          <a:p>
            <a:pPr algn="ctr"/>
            <a:r>
              <a:rPr lang="en-GB" sz="1200" dirty="0">
                <a:latin typeface="Comic Sans MS" panose="030F0702030302020204" pitchFamily="66" charset="0"/>
              </a:rPr>
              <a:t>India(1991) and China (1978) opened their economies. Trade agreements were created(EU1993) and NAFTA (1994). The late 1990’s Asia’s financial crisis showed the risks that international financial trade brought</a:t>
            </a:r>
          </a:p>
        </p:txBody>
      </p:sp>
      <p:sp>
        <p:nvSpPr>
          <p:cNvPr id="15" name="Rectangle 14">
            <a:extLst>
              <a:ext uri="{FF2B5EF4-FFF2-40B4-BE49-F238E27FC236}">
                <a16:creationId xmlns:a16="http://schemas.microsoft.com/office/drawing/2014/main" id="{8A136960-86AB-F34C-A2BF-AF0DAD45CDF3}"/>
              </a:ext>
            </a:extLst>
          </p:cNvPr>
          <p:cNvSpPr/>
          <p:nvPr/>
        </p:nvSpPr>
        <p:spPr>
          <a:xfrm>
            <a:off x="9555895" y="3960881"/>
            <a:ext cx="2288443" cy="1592744"/>
          </a:xfrm>
          <a:prstGeom prst="rect">
            <a:avLst/>
          </a:prstGeom>
          <a:ln w="28575">
            <a:solidFill>
              <a:srgbClr val="7030A0"/>
            </a:solidFill>
          </a:ln>
        </p:spPr>
        <p:txBody>
          <a:bodyPr wrap="square">
            <a:spAutoFit/>
          </a:bodyPr>
          <a:lstStyle/>
          <a:p>
            <a:pPr algn="ctr"/>
            <a:r>
              <a:rPr lang="en-GB" sz="2400" u="sng" dirty="0">
                <a:latin typeface="Comic Sans MS" panose="030F0702030302020204" pitchFamily="66" charset="0"/>
              </a:rPr>
              <a:t>2000s</a:t>
            </a:r>
          </a:p>
          <a:p>
            <a:pPr algn="ctr"/>
            <a:r>
              <a:rPr lang="en-GB" sz="1050" dirty="0">
                <a:latin typeface="Comic Sans MS" panose="030F0702030302020204" pitchFamily="66" charset="0"/>
              </a:rPr>
              <a:t>Major flaws in the global banking sector emerges. During 2007-09 Global Financial Crisis. Unsecured loans undermined the banks. This brought a negative multiplier effect that caused a fall in global GDP.  </a:t>
            </a:r>
          </a:p>
        </p:txBody>
      </p:sp>
      <p:cxnSp>
        <p:nvCxnSpPr>
          <p:cNvPr id="17" name="Straight Connector 16">
            <a:extLst>
              <a:ext uri="{FF2B5EF4-FFF2-40B4-BE49-F238E27FC236}">
                <a16:creationId xmlns:a16="http://schemas.microsoft.com/office/drawing/2014/main" id="{0B267ACD-8D4B-8E48-97B0-864AA1C09F91}"/>
              </a:ext>
            </a:extLst>
          </p:cNvPr>
          <p:cNvCxnSpPr>
            <a:cxnSpLocks/>
            <a:stCxn id="9" idx="2"/>
          </p:cNvCxnSpPr>
          <p:nvPr/>
        </p:nvCxnSpPr>
        <p:spPr>
          <a:xfrm>
            <a:off x="1423240" y="2912269"/>
            <a:ext cx="0" cy="252001"/>
          </a:xfrm>
          <a:prstGeom prst="line">
            <a:avLst/>
          </a:prstGeom>
          <a:ln w="28575"/>
        </p:spPr>
        <p:style>
          <a:lnRef idx="3">
            <a:schemeClr val="dk1"/>
          </a:lnRef>
          <a:fillRef idx="0">
            <a:schemeClr val="dk1"/>
          </a:fillRef>
          <a:effectRef idx="2">
            <a:schemeClr val="dk1"/>
          </a:effectRef>
          <a:fontRef idx="minor">
            <a:schemeClr val="tx1"/>
          </a:fontRef>
        </p:style>
      </p:cxnSp>
      <p:cxnSp>
        <p:nvCxnSpPr>
          <p:cNvPr id="20" name="Straight Connector 19">
            <a:extLst>
              <a:ext uri="{FF2B5EF4-FFF2-40B4-BE49-F238E27FC236}">
                <a16:creationId xmlns:a16="http://schemas.microsoft.com/office/drawing/2014/main" id="{A337A0DE-7265-1043-967C-74E656365703}"/>
              </a:ext>
            </a:extLst>
          </p:cNvPr>
          <p:cNvCxnSpPr>
            <a:cxnSpLocks/>
          </p:cNvCxnSpPr>
          <p:nvPr/>
        </p:nvCxnSpPr>
        <p:spPr>
          <a:xfrm>
            <a:off x="2952750" y="3693730"/>
            <a:ext cx="0" cy="252001"/>
          </a:xfrm>
          <a:prstGeom prst="line">
            <a:avLst/>
          </a:prstGeom>
          <a:ln w="28575"/>
        </p:spPr>
        <p:style>
          <a:lnRef idx="3">
            <a:schemeClr val="dk1"/>
          </a:lnRef>
          <a:fillRef idx="0">
            <a:schemeClr val="dk1"/>
          </a:fillRef>
          <a:effectRef idx="2">
            <a:schemeClr val="dk1"/>
          </a:effectRef>
          <a:fontRef idx="minor">
            <a:schemeClr val="tx1"/>
          </a:fontRef>
        </p:style>
      </p:cxnSp>
      <p:cxnSp>
        <p:nvCxnSpPr>
          <p:cNvPr id="21" name="Straight Connector 20">
            <a:extLst>
              <a:ext uri="{FF2B5EF4-FFF2-40B4-BE49-F238E27FC236}">
                <a16:creationId xmlns:a16="http://schemas.microsoft.com/office/drawing/2014/main" id="{205326F0-0B61-834F-8D79-8ACB13A25A0B}"/>
              </a:ext>
            </a:extLst>
          </p:cNvPr>
          <p:cNvCxnSpPr>
            <a:cxnSpLocks/>
          </p:cNvCxnSpPr>
          <p:nvPr/>
        </p:nvCxnSpPr>
        <p:spPr>
          <a:xfrm>
            <a:off x="5066410" y="2900353"/>
            <a:ext cx="0" cy="252001"/>
          </a:xfrm>
          <a:prstGeom prst="line">
            <a:avLst/>
          </a:prstGeom>
          <a:ln w="28575"/>
        </p:spPr>
        <p:style>
          <a:lnRef idx="3">
            <a:schemeClr val="dk1"/>
          </a:lnRef>
          <a:fillRef idx="0">
            <a:schemeClr val="dk1"/>
          </a:fillRef>
          <a:effectRef idx="2">
            <a:schemeClr val="dk1"/>
          </a:effectRef>
          <a:fontRef idx="minor">
            <a:schemeClr val="tx1"/>
          </a:fontRef>
        </p:style>
      </p:cxnSp>
      <p:cxnSp>
        <p:nvCxnSpPr>
          <p:cNvPr id="22" name="Straight Connector 21">
            <a:extLst>
              <a:ext uri="{FF2B5EF4-FFF2-40B4-BE49-F238E27FC236}">
                <a16:creationId xmlns:a16="http://schemas.microsoft.com/office/drawing/2014/main" id="{0E36CB51-10C3-8043-8A7D-E9DA52065EE9}"/>
              </a:ext>
            </a:extLst>
          </p:cNvPr>
          <p:cNvCxnSpPr>
            <a:cxnSpLocks/>
          </p:cNvCxnSpPr>
          <p:nvPr/>
        </p:nvCxnSpPr>
        <p:spPr>
          <a:xfrm>
            <a:off x="6114302" y="3693730"/>
            <a:ext cx="0" cy="252001"/>
          </a:xfrm>
          <a:prstGeom prst="line">
            <a:avLst/>
          </a:prstGeom>
          <a:ln w="28575"/>
        </p:spPr>
        <p:style>
          <a:lnRef idx="3">
            <a:schemeClr val="dk1"/>
          </a:lnRef>
          <a:fillRef idx="0">
            <a:schemeClr val="dk1"/>
          </a:fillRef>
          <a:effectRef idx="2">
            <a:schemeClr val="dk1"/>
          </a:effectRef>
          <a:fontRef idx="minor">
            <a:schemeClr val="tx1"/>
          </a:fontRef>
        </p:style>
      </p:cxnSp>
      <p:cxnSp>
        <p:nvCxnSpPr>
          <p:cNvPr id="23" name="Straight Connector 22">
            <a:extLst>
              <a:ext uri="{FF2B5EF4-FFF2-40B4-BE49-F238E27FC236}">
                <a16:creationId xmlns:a16="http://schemas.microsoft.com/office/drawing/2014/main" id="{E5C99FC7-1751-634B-8A89-B185F228484C}"/>
              </a:ext>
            </a:extLst>
          </p:cNvPr>
          <p:cNvCxnSpPr>
            <a:cxnSpLocks/>
          </p:cNvCxnSpPr>
          <p:nvPr/>
        </p:nvCxnSpPr>
        <p:spPr>
          <a:xfrm>
            <a:off x="9076435" y="2901940"/>
            <a:ext cx="0" cy="252001"/>
          </a:xfrm>
          <a:prstGeom prst="line">
            <a:avLst/>
          </a:prstGeom>
          <a:ln w="28575"/>
        </p:spPr>
        <p:style>
          <a:lnRef idx="3">
            <a:schemeClr val="dk1"/>
          </a:lnRef>
          <a:fillRef idx="0">
            <a:schemeClr val="dk1"/>
          </a:fillRef>
          <a:effectRef idx="2">
            <a:schemeClr val="dk1"/>
          </a:effectRef>
          <a:fontRef idx="minor">
            <a:schemeClr val="tx1"/>
          </a:fontRef>
        </p:style>
      </p:cxnSp>
      <p:cxnSp>
        <p:nvCxnSpPr>
          <p:cNvPr id="24" name="Straight Connector 23">
            <a:extLst>
              <a:ext uri="{FF2B5EF4-FFF2-40B4-BE49-F238E27FC236}">
                <a16:creationId xmlns:a16="http://schemas.microsoft.com/office/drawing/2014/main" id="{6FE51AAC-E8A1-944B-B5F4-1D63FAAD38EA}"/>
              </a:ext>
            </a:extLst>
          </p:cNvPr>
          <p:cNvCxnSpPr>
            <a:cxnSpLocks/>
          </p:cNvCxnSpPr>
          <p:nvPr/>
        </p:nvCxnSpPr>
        <p:spPr>
          <a:xfrm>
            <a:off x="10818705" y="3702245"/>
            <a:ext cx="0" cy="252001"/>
          </a:xfrm>
          <a:prstGeom prst="line">
            <a:avLst/>
          </a:prstGeom>
          <a:ln w="28575"/>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09325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0430" y="152401"/>
            <a:ext cx="11841069" cy="457200"/>
          </a:xfrm>
          <a:prstGeom prst="rect">
            <a:avLst/>
          </a:prstGeom>
          <a:ln w="28575">
            <a:solidFill>
              <a:srgbClr val="FF0000"/>
            </a:solidFill>
          </a:ln>
        </p:spPr>
        <p:txBody>
          <a:bodyPr wrap="square">
            <a:spAutoFit/>
          </a:bodyPr>
          <a:lstStyle/>
          <a:p>
            <a:pPr algn="ctr"/>
            <a:r>
              <a:rPr lang="en-GB" sz="2400" u="sng" dirty="0">
                <a:latin typeface="Comic Sans MS" panose="030F0702030302020204" pitchFamily="66" charset="0"/>
              </a:rPr>
              <a:t>OPEC</a:t>
            </a:r>
          </a:p>
        </p:txBody>
      </p:sp>
      <p:sp>
        <p:nvSpPr>
          <p:cNvPr id="5" name="Rectangle 4"/>
          <p:cNvSpPr/>
          <p:nvPr/>
        </p:nvSpPr>
        <p:spPr>
          <a:xfrm>
            <a:off x="160429" y="762292"/>
            <a:ext cx="11841069" cy="923330"/>
          </a:xfrm>
          <a:prstGeom prst="rect">
            <a:avLst/>
          </a:prstGeom>
          <a:ln w="28575">
            <a:solidFill>
              <a:srgbClr val="7030A0"/>
            </a:solidFill>
          </a:ln>
        </p:spPr>
        <p:txBody>
          <a:bodyPr wrap="square">
            <a:spAutoFit/>
          </a:bodyPr>
          <a:lstStyle/>
          <a:p>
            <a:r>
              <a:rPr lang="en-GB" dirty="0">
                <a:latin typeface="Comic Sans MS" panose="030F0702030302020204" pitchFamily="66" charset="0"/>
              </a:rPr>
              <a:t>The </a:t>
            </a:r>
            <a:r>
              <a:rPr lang="en-GB" b="1" u="sng" dirty="0">
                <a:latin typeface="Comic Sans MS" panose="030F0702030302020204" pitchFamily="66" charset="0"/>
              </a:rPr>
              <a:t>Organization of the Petroleum </a:t>
            </a:r>
            <a:r>
              <a:rPr lang="en-GB" dirty="0">
                <a:latin typeface="Comic Sans MS" panose="030F0702030302020204" pitchFamily="66" charset="0"/>
              </a:rPr>
              <a:t>Exporting Countries (OPEC) is a permanent, intergovernmental Organization, created at the Baghdad Conference on September 10–14, 1960, by Iran, Iraq, Kuwait, Saudi Arabia and Venezuela.</a:t>
            </a:r>
          </a:p>
        </p:txBody>
      </p:sp>
      <p:pic>
        <p:nvPicPr>
          <p:cNvPr id="6" name="Picture 2" descr="http://www.people.hofstra.edu/geotrans/eng/ch5en/appl5en/img/opec.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915" y="1838313"/>
            <a:ext cx="8784654" cy="490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386388" y="1762297"/>
            <a:ext cx="6615110" cy="5078313"/>
          </a:xfrm>
          <a:prstGeom prst="rect">
            <a:avLst/>
          </a:prstGeom>
          <a:solidFill>
            <a:schemeClr val="bg1"/>
          </a:solidFill>
          <a:ln w="28575">
            <a:solidFill>
              <a:srgbClr val="7030A0"/>
            </a:solidFill>
          </a:ln>
        </p:spPr>
        <p:txBody>
          <a:bodyPr wrap="square">
            <a:spAutoFit/>
          </a:bodyPr>
          <a:lstStyle/>
          <a:p>
            <a:r>
              <a:rPr lang="en-GB" b="1" u="sng" dirty="0">
                <a:latin typeface="Comic Sans MS" panose="030F0702030302020204" pitchFamily="66" charset="0"/>
              </a:rPr>
              <a:t>Its aims:</a:t>
            </a:r>
          </a:p>
          <a:p>
            <a:r>
              <a:rPr lang="en-GB" dirty="0">
                <a:latin typeface="Comic Sans MS" panose="030F0702030302020204" pitchFamily="66" charset="0"/>
              </a:rPr>
              <a:t>To protect interests of the member nations</a:t>
            </a:r>
          </a:p>
          <a:p>
            <a:r>
              <a:rPr lang="en-GB" dirty="0">
                <a:latin typeface="Comic Sans MS" panose="030F0702030302020204" pitchFamily="66" charset="0"/>
              </a:rPr>
              <a:t>Stabilise oil prices</a:t>
            </a:r>
          </a:p>
          <a:p>
            <a:r>
              <a:rPr lang="en-GB" dirty="0">
                <a:latin typeface="Comic Sans MS" panose="030F0702030302020204" pitchFamily="66" charset="0"/>
              </a:rPr>
              <a:t>Ensure efficient, economic and regular supply of oil.</a:t>
            </a:r>
          </a:p>
          <a:p>
            <a:endParaRPr lang="en-GB" b="1" u="sng" dirty="0">
              <a:latin typeface="Comic Sans MS" panose="030F0702030302020204" pitchFamily="66" charset="0"/>
            </a:endParaRPr>
          </a:p>
          <a:p>
            <a:r>
              <a:rPr lang="en-GB" b="1" u="sng" dirty="0">
                <a:latin typeface="Comic Sans MS" panose="030F0702030302020204" pitchFamily="66" charset="0"/>
              </a:rPr>
              <a:t>Notes</a:t>
            </a:r>
            <a:r>
              <a:rPr lang="en-GB" dirty="0">
                <a:latin typeface="Comic Sans MS" panose="030F0702030302020204" pitchFamily="66" charset="0"/>
              </a:rPr>
              <a:t>:</a:t>
            </a:r>
          </a:p>
          <a:p>
            <a:r>
              <a:rPr lang="en-GB" dirty="0">
                <a:latin typeface="Comic Sans MS" panose="030F0702030302020204" pitchFamily="66" charset="0"/>
              </a:rPr>
              <a:t>Has 78% of the world’s oil reserves</a:t>
            </a:r>
          </a:p>
          <a:p>
            <a:r>
              <a:rPr lang="en-GB" dirty="0">
                <a:latin typeface="Comic Sans MS" panose="030F0702030302020204" pitchFamily="66" charset="0"/>
              </a:rPr>
              <a:t>Produces around 45% of crude oil and 15% of natural gas</a:t>
            </a:r>
          </a:p>
          <a:p>
            <a:r>
              <a:rPr lang="en-GB" dirty="0">
                <a:latin typeface="Comic Sans MS" panose="030F0702030302020204" pitchFamily="66" charset="0"/>
              </a:rPr>
              <a:t>Has the power to significantly affect oil prices by increasing or decreasing production.</a:t>
            </a:r>
          </a:p>
          <a:p>
            <a:r>
              <a:rPr lang="en-GB" dirty="0">
                <a:latin typeface="Comic Sans MS" panose="030F0702030302020204" pitchFamily="66" charset="0"/>
              </a:rPr>
              <a:t>OPEC is a cartel, with monopolistic and price controlling power.</a:t>
            </a:r>
          </a:p>
          <a:p>
            <a:r>
              <a:rPr lang="en-GB" dirty="0">
                <a:latin typeface="Comic Sans MS" panose="030F0702030302020204" pitchFamily="66" charset="0"/>
              </a:rPr>
              <a:t>Formed in 1960 in Baghdad, Iraq (Iran/Iraq/Kuwait/Saudi Arabia/Venezuela</a:t>
            </a:r>
          </a:p>
          <a:p>
            <a:r>
              <a:rPr lang="en-GB" dirty="0">
                <a:latin typeface="Comic Sans MS" panose="030F0702030302020204" pitchFamily="66" charset="0"/>
              </a:rPr>
              <a:t>Can increase production sharply if global economic conditions allow it.</a:t>
            </a:r>
          </a:p>
          <a:p>
            <a:r>
              <a:rPr lang="en-GB" dirty="0">
                <a:latin typeface="Comic Sans MS" panose="030F0702030302020204" pitchFamily="66" charset="0"/>
              </a:rPr>
              <a:t>In 1973 OPEC raised oil prices by 400% causing a wide spread economic crisis.</a:t>
            </a:r>
          </a:p>
        </p:txBody>
      </p:sp>
    </p:spTree>
    <p:extLst>
      <p:ext uri="{BB962C8B-B14F-4D97-AF65-F5344CB8AC3E}">
        <p14:creationId xmlns:p14="http://schemas.microsoft.com/office/powerpoint/2010/main" val="401854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0430" y="152401"/>
            <a:ext cx="11841069" cy="457200"/>
          </a:xfrm>
          <a:prstGeom prst="rect">
            <a:avLst/>
          </a:prstGeom>
          <a:ln w="28575">
            <a:solidFill>
              <a:srgbClr val="FF0000"/>
            </a:solidFill>
          </a:ln>
        </p:spPr>
        <p:txBody>
          <a:bodyPr wrap="square">
            <a:spAutoFit/>
          </a:bodyPr>
          <a:lstStyle/>
          <a:p>
            <a:pPr algn="ctr"/>
            <a:r>
              <a:rPr lang="en-GB" sz="2400" u="sng" dirty="0">
                <a:latin typeface="Comic Sans MS" panose="030F0702030302020204" pitchFamily="66" charset="0"/>
              </a:rPr>
              <a:t>3. Resource Consumption </a:t>
            </a:r>
          </a:p>
        </p:txBody>
      </p:sp>
      <p:pic>
        <p:nvPicPr>
          <p:cNvPr id="5" name="Picture 4"/>
          <p:cNvPicPr>
            <a:picLocks noChangeAspect="1"/>
          </p:cNvPicPr>
          <p:nvPr/>
        </p:nvPicPr>
        <p:blipFill>
          <a:blip r:embed="rId2"/>
          <a:stretch>
            <a:fillRect/>
          </a:stretch>
        </p:blipFill>
        <p:spPr>
          <a:xfrm>
            <a:off x="259079" y="982827"/>
            <a:ext cx="4066034" cy="4928922"/>
          </a:xfrm>
          <a:prstGeom prst="rect">
            <a:avLst/>
          </a:prstGeom>
          <a:ln w="28575">
            <a:solidFill>
              <a:srgbClr val="7030A0"/>
            </a:solidFill>
          </a:ln>
        </p:spPr>
      </p:pic>
      <p:sp>
        <p:nvSpPr>
          <p:cNvPr id="6" name="Rectangle 5"/>
          <p:cNvSpPr/>
          <p:nvPr/>
        </p:nvSpPr>
        <p:spPr>
          <a:xfrm>
            <a:off x="4423762" y="1275588"/>
            <a:ext cx="7577737" cy="1015663"/>
          </a:xfrm>
          <a:prstGeom prst="rect">
            <a:avLst/>
          </a:prstGeom>
          <a:ln w="28575">
            <a:solidFill>
              <a:srgbClr val="00B0F0"/>
            </a:solidFill>
          </a:ln>
        </p:spPr>
        <p:txBody>
          <a:bodyPr wrap="square">
            <a:spAutoFit/>
          </a:bodyPr>
          <a:lstStyle/>
          <a:p>
            <a:pPr algn="just"/>
            <a:r>
              <a:rPr lang="en-GB" sz="2000" dirty="0">
                <a:latin typeface="Comic Sans MS" panose="030F0702030302020204" pitchFamily="66" charset="0"/>
              </a:rPr>
              <a:t>USA consumes almost one quarter of global oil output but has 2.5% of its reserves. 20 million barrels a day consumed in the USA, 25% is used for transportation. </a:t>
            </a:r>
          </a:p>
        </p:txBody>
      </p:sp>
      <p:sp>
        <p:nvSpPr>
          <p:cNvPr id="7" name="Rectangle 6"/>
          <p:cNvSpPr/>
          <p:nvPr/>
        </p:nvSpPr>
        <p:spPr>
          <a:xfrm>
            <a:off x="4423761" y="2425094"/>
            <a:ext cx="7577737" cy="1631216"/>
          </a:xfrm>
          <a:prstGeom prst="rect">
            <a:avLst/>
          </a:prstGeom>
          <a:ln w="28575">
            <a:solidFill>
              <a:srgbClr val="00FF00"/>
            </a:solidFill>
          </a:ln>
        </p:spPr>
        <p:txBody>
          <a:bodyPr wrap="square">
            <a:spAutoFit/>
          </a:bodyPr>
          <a:lstStyle/>
          <a:p>
            <a:pPr algn="just"/>
            <a:r>
              <a:rPr lang="en-GB" sz="2000" dirty="0">
                <a:latin typeface="Comic Sans MS" panose="030F0702030302020204" pitchFamily="66" charset="0"/>
              </a:rPr>
              <a:t>NIC’s are increasing their energy demand by the fastest growth. China has accounted for 1/3 of the growth in global oil demand since 2000.China passed Japan as the world’s second largest user of oil in 2004. China will take over from the USA as the world’s largest consumer of oil in 2025.   </a:t>
            </a:r>
          </a:p>
        </p:txBody>
      </p:sp>
      <p:sp>
        <p:nvSpPr>
          <p:cNvPr id="8" name="Rectangle 7"/>
          <p:cNvSpPr/>
          <p:nvPr/>
        </p:nvSpPr>
        <p:spPr>
          <a:xfrm>
            <a:off x="4423761" y="4194757"/>
            <a:ext cx="7515956" cy="2308324"/>
          </a:xfrm>
          <a:prstGeom prst="rect">
            <a:avLst/>
          </a:prstGeom>
          <a:ln w="28575">
            <a:solidFill>
              <a:srgbClr val="FFC000"/>
            </a:solidFill>
          </a:ln>
        </p:spPr>
        <p:txBody>
          <a:bodyPr wrap="square">
            <a:spAutoFit/>
          </a:bodyPr>
          <a:lstStyle/>
          <a:p>
            <a:pPr algn="just"/>
            <a:r>
              <a:rPr lang="en-GB" sz="2400" dirty="0">
                <a:latin typeface="Comic Sans MS" panose="030F0702030302020204" pitchFamily="66" charset="0"/>
              </a:rPr>
              <a:t>Two factors that effect rate of economic development and the rate of population growth. There is a strong positive correlation between GNP per capita and energy use. 2 billion people lack access to household electricity. 1% of greenhouse gases will  </a:t>
            </a:r>
          </a:p>
        </p:txBody>
      </p:sp>
    </p:spTree>
    <p:extLst>
      <p:ext uri="{BB962C8B-B14F-4D97-AF65-F5344CB8AC3E}">
        <p14:creationId xmlns:p14="http://schemas.microsoft.com/office/powerpoint/2010/main" val="23824289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FEBEBD-24A8-5E40-AAF6-C9B5CCDFB02A}"/>
              </a:ext>
            </a:extLst>
          </p:cNvPr>
          <p:cNvPicPr/>
          <p:nvPr/>
        </p:nvPicPr>
        <p:blipFill>
          <a:blip r:embed="rId2"/>
          <a:stretch>
            <a:fillRect/>
          </a:stretch>
        </p:blipFill>
        <p:spPr>
          <a:xfrm>
            <a:off x="178117" y="137477"/>
            <a:ext cx="7465696" cy="6720523"/>
          </a:xfrm>
          <a:prstGeom prst="rect">
            <a:avLst/>
          </a:prstGeom>
        </p:spPr>
      </p:pic>
      <p:sp>
        <p:nvSpPr>
          <p:cNvPr id="5" name="Rectangle 4">
            <a:extLst>
              <a:ext uri="{FF2B5EF4-FFF2-40B4-BE49-F238E27FC236}">
                <a16:creationId xmlns:a16="http://schemas.microsoft.com/office/drawing/2014/main" id="{9E6F6F8C-75F3-724C-8449-2A01F7A9EACC}"/>
              </a:ext>
            </a:extLst>
          </p:cNvPr>
          <p:cNvSpPr/>
          <p:nvPr/>
        </p:nvSpPr>
        <p:spPr>
          <a:xfrm>
            <a:off x="7643813" y="152401"/>
            <a:ext cx="4357686" cy="457200"/>
          </a:xfrm>
          <a:prstGeom prst="rect">
            <a:avLst/>
          </a:prstGeom>
          <a:ln w="28575">
            <a:solidFill>
              <a:srgbClr val="FF0000"/>
            </a:solidFill>
          </a:ln>
        </p:spPr>
        <p:txBody>
          <a:bodyPr wrap="square">
            <a:spAutoFit/>
          </a:bodyPr>
          <a:lstStyle/>
          <a:p>
            <a:pPr algn="ctr"/>
            <a:r>
              <a:rPr lang="en-GB" sz="2400" u="sng" dirty="0">
                <a:latin typeface="Comic Sans MS" panose="030F0702030302020204" pitchFamily="66" charset="0"/>
              </a:rPr>
              <a:t>Essay writing skills</a:t>
            </a:r>
          </a:p>
        </p:txBody>
      </p:sp>
    </p:spTree>
    <p:extLst>
      <p:ext uri="{BB962C8B-B14F-4D97-AF65-F5344CB8AC3E}">
        <p14:creationId xmlns:p14="http://schemas.microsoft.com/office/powerpoint/2010/main" val="33642220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TotalTime>
  <Words>875</Words>
  <Application>Microsoft Macintosh PowerPoint</Application>
  <PresentationFormat>Widescreen</PresentationFormat>
  <Paragraphs>60</Paragraphs>
  <Slides>11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Roberts</dc:creator>
  <cp:lastModifiedBy>Martin Roberts</cp:lastModifiedBy>
  <cp:revision>8</cp:revision>
  <dcterms:created xsi:type="dcterms:W3CDTF">2018-04-24T09:43:33Z</dcterms:created>
  <dcterms:modified xsi:type="dcterms:W3CDTF">2018-04-24T12:12:10Z</dcterms:modified>
</cp:coreProperties>
</file>