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60" r:id="rId4"/>
    <p:sldId id="259" r:id="rId5"/>
    <p:sldId id="266" r:id="rId6"/>
    <p:sldId id="268" r:id="rId7"/>
    <p:sldId id="265" r:id="rId8"/>
    <p:sldId id="267" r:id="rId9"/>
  </p:sldIdLst>
  <p:sldSz cx="9144000" cy="6858000" type="screen4x3"/>
  <p:notesSz cx="6881813" cy="100155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0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777"/>
          </a:xfrm>
          <a:prstGeom prst="rect">
            <a:avLst/>
          </a:prstGeom>
        </p:spPr>
        <p:txBody>
          <a:bodyPr vert="horz" lIns="96551" tIns="48276" rIns="96551" bIns="48276" rtlCol="0"/>
          <a:lstStyle>
            <a:lvl1pPr algn="l">
              <a:defRPr sz="1300"/>
            </a:lvl1pPr>
          </a:lstStyle>
          <a:p>
            <a:endParaRPr lang="en-GB"/>
          </a:p>
        </p:txBody>
      </p:sp>
      <p:sp>
        <p:nvSpPr>
          <p:cNvPr id="3" name="Date Placeholder 2"/>
          <p:cNvSpPr>
            <a:spLocks noGrp="1"/>
          </p:cNvSpPr>
          <p:nvPr>
            <p:ph type="dt" idx="1"/>
          </p:nvPr>
        </p:nvSpPr>
        <p:spPr>
          <a:xfrm>
            <a:off x="3898102" y="0"/>
            <a:ext cx="2982119" cy="500777"/>
          </a:xfrm>
          <a:prstGeom prst="rect">
            <a:avLst/>
          </a:prstGeom>
        </p:spPr>
        <p:txBody>
          <a:bodyPr vert="horz" lIns="96551" tIns="48276" rIns="96551" bIns="48276" rtlCol="0"/>
          <a:lstStyle>
            <a:lvl1pPr algn="r">
              <a:defRPr sz="1300"/>
            </a:lvl1pPr>
          </a:lstStyle>
          <a:p>
            <a:fld id="{89FF3EB7-2C3F-4016-8F18-23508B91F351}" type="datetimeFigureOut">
              <a:rPr lang="en-GB" smtClean="0"/>
              <a:t>19/09/2017</a:t>
            </a:fld>
            <a:endParaRPr lang="en-GB"/>
          </a:p>
        </p:txBody>
      </p:sp>
      <p:sp>
        <p:nvSpPr>
          <p:cNvPr id="4" name="Slide Image Placeholder 3"/>
          <p:cNvSpPr>
            <a:spLocks noGrp="1" noRot="1" noChangeAspect="1"/>
          </p:cNvSpPr>
          <p:nvPr>
            <p:ph type="sldImg" idx="2"/>
          </p:nvPr>
        </p:nvSpPr>
        <p:spPr>
          <a:xfrm>
            <a:off x="938213" y="750888"/>
            <a:ext cx="5006975" cy="3756025"/>
          </a:xfrm>
          <a:prstGeom prst="rect">
            <a:avLst/>
          </a:prstGeom>
          <a:noFill/>
          <a:ln w="12700">
            <a:solidFill>
              <a:prstClr val="black"/>
            </a:solidFill>
          </a:ln>
        </p:spPr>
        <p:txBody>
          <a:bodyPr vert="horz" lIns="96551" tIns="48276" rIns="96551" bIns="48276" rtlCol="0" anchor="ctr"/>
          <a:lstStyle/>
          <a:p>
            <a:endParaRPr lang="en-GB"/>
          </a:p>
        </p:txBody>
      </p:sp>
      <p:sp>
        <p:nvSpPr>
          <p:cNvPr id="5" name="Notes Placeholder 4"/>
          <p:cNvSpPr>
            <a:spLocks noGrp="1"/>
          </p:cNvSpPr>
          <p:nvPr>
            <p:ph type="body" sz="quarter" idx="3"/>
          </p:nvPr>
        </p:nvSpPr>
        <p:spPr>
          <a:xfrm>
            <a:off x="688182" y="4757381"/>
            <a:ext cx="5505450" cy="4506992"/>
          </a:xfrm>
          <a:prstGeom prst="rect">
            <a:avLst/>
          </a:prstGeom>
        </p:spPr>
        <p:txBody>
          <a:bodyPr vert="horz" lIns="96551" tIns="48276" rIns="96551" bIns="482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3023"/>
            <a:ext cx="2982119" cy="500777"/>
          </a:xfrm>
          <a:prstGeom prst="rect">
            <a:avLst/>
          </a:prstGeom>
        </p:spPr>
        <p:txBody>
          <a:bodyPr vert="horz" lIns="96551" tIns="48276" rIns="96551" bIns="48276" rtlCol="0" anchor="b"/>
          <a:lstStyle>
            <a:lvl1pPr algn="l">
              <a:defRPr sz="1300"/>
            </a:lvl1pPr>
          </a:lstStyle>
          <a:p>
            <a:endParaRPr lang="en-GB"/>
          </a:p>
        </p:txBody>
      </p:sp>
      <p:sp>
        <p:nvSpPr>
          <p:cNvPr id="7" name="Slide Number Placeholder 6"/>
          <p:cNvSpPr>
            <a:spLocks noGrp="1"/>
          </p:cNvSpPr>
          <p:nvPr>
            <p:ph type="sldNum" sz="quarter" idx="5"/>
          </p:nvPr>
        </p:nvSpPr>
        <p:spPr>
          <a:xfrm>
            <a:off x="3898102" y="9513023"/>
            <a:ext cx="2982119" cy="500777"/>
          </a:xfrm>
          <a:prstGeom prst="rect">
            <a:avLst/>
          </a:prstGeom>
        </p:spPr>
        <p:txBody>
          <a:bodyPr vert="horz" lIns="96551" tIns="48276" rIns="96551" bIns="48276" rtlCol="0" anchor="b"/>
          <a:lstStyle>
            <a:lvl1pPr algn="r">
              <a:defRPr sz="1300"/>
            </a:lvl1pPr>
          </a:lstStyle>
          <a:p>
            <a:fld id="{E76D9739-9B41-4918-8B0A-EC5DD6418871}" type="slidenum">
              <a:rPr lang="en-GB" smtClean="0"/>
              <a:t>‹#›</a:t>
            </a:fld>
            <a:endParaRPr lang="en-GB"/>
          </a:p>
        </p:txBody>
      </p:sp>
    </p:spTree>
    <p:extLst>
      <p:ext uri="{BB962C8B-B14F-4D97-AF65-F5344CB8AC3E}">
        <p14:creationId xmlns:p14="http://schemas.microsoft.com/office/powerpoint/2010/main" val="35784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84481" indent="-301723" eaLnBrk="0" hangingPunct="0">
              <a:defRPr>
                <a:solidFill>
                  <a:schemeClr val="tx1"/>
                </a:solidFill>
                <a:latin typeface="Arial" pitchFamily="34" charset="0"/>
                <a:cs typeface="Arial" pitchFamily="34" charset="0"/>
              </a:defRPr>
            </a:lvl2pPr>
            <a:lvl3pPr marL="1206894" indent="-241379" eaLnBrk="0" hangingPunct="0">
              <a:defRPr>
                <a:solidFill>
                  <a:schemeClr val="tx1"/>
                </a:solidFill>
                <a:latin typeface="Arial" pitchFamily="34" charset="0"/>
                <a:cs typeface="Arial" pitchFamily="34" charset="0"/>
              </a:defRPr>
            </a:lvl3pPr>
            <a:lvl4pPr marL="1689651" indent="-241379" eaLnBrk="0" hangingPunct="0">
              <a:defRPr>
                <a:solidFill>
                  <a:schemeClr val="tx1"/>
                </a:solidFill>
                <a:latin typeface="Arial" pitchFamily="34" charset="0"/>
                <a:cs typeface="Arial" pitchFamily="34" charset="0"/>
              </a:defRPr>
            </a:lvl4pPr>
            <a:lvl5pPr marL="2172409" indent="-241379" eaLnBrk="0" hangingPunct="0">
              <a:defRPr>
                <a:solidFill>
                  <a:schemeClr val="tx1"/>
                </a:solidFill>
                <a:latin typeface="Arial" pitchFamily="34" charset="0"/>
                <a:cs typeface="Arial" pitchFamily="34" charset="0"/>
              </a:defRPr>
            </a:lvl5pPr>
            <a:lvl6pPr marL="2655166" indent="-241379" eaLnBrk="0" fontAlgn="base" hangingPunct="0">
              <a:spcBef>
                <a:spcPct val="0"/>
              </a:spcBef>
              <a:spcAft>
                <a:spcPct val="0"/>
              </a:spcAft>
              <a:defRPr>
                <a:solidFill>
                  <a:schemeClr val="tx1"/>
                </a:solidFill>
                <a:latin typeface="Arial" pitchFamily="34" charset="0"/>
                <a:cs typeface="Arial" pitchFamily="34" charset="0"/>
              </a:defRPr>
            </a:lvl6pPr>
            <a:lvl7pPr marL="3137924" indent="-241379" eaLnBrk="0" fontAlgn="base" hangingPunct="0">
              <a:spcBef>
                <a:spcPct val="0"/>
              </a:spcBef>
              <a:spcAft>
                <a:spcPct val="0"/>
              </a:spcAft>
              <a:defRPr>
                <a:solidFill>
                  <a:schemeClr val="tx1"/>
                </a:solidFill>
                <a:latin typeface="Arial" pitchFamily="34" charset="0"/>
                <a:cs typeface="Arial" pitchFamily="34" charset="0"/>
              </a:defRPr>
            </a:lvl7pPr>
            <a:lvl8pPr marL="3620681" indent="-241379" eaLnBrk="0" fontAlgn="base" hangingPunct="0">
              <a:spcBef>
                <a:spcPct val="0"/>
              </a:spcBef>
              <a:spcAft>
                <a:spcPct val="0"/>
              </a:spcAft>
              <a:defRPr>
                <a:solidFill>
                  <a:schemeClr val="tx1"/>
                </a:solidFill>
                <a:latin typeface="Arial" pitchFamily="34" charset="0"/>
                <a:cs typeface="Arial" pitchFamily="34" charset="0"/>
              </a:defRPr>
            </a:lvl8pPr>
            <a:lvl9pPr marL="4103439" indent="-24137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F500536-2D80-434A-9769-687497138F55}" type="slidenum">
              <a:rPr lang="en-GB" smtClean="0">
                <a:latin typeface="Calibri" pitchFamily="34" charset="0"/>
              </a:rPr>
              <a:pPr eaLnBrk="1" hangingPunct="1"/>
              <a:t>1</a:t>
            </a:fld>
            <a:endParaRPr lang="en-GB">
              <a:latin typeface="Calibri" pitchFamily="34" charset="0"/>
            </a:endParaRPr>
          </a:p>
        </p:txBody>
      </p:sp>
    </p:spTree>
    <p:extLst>
      <p:ext uri="{BB962C8B-B14F-4D97-AF65-F5344CB8AC3E}">
        <p14:creationId xmlns:p14="http://schemas.microsoft.com/office/powerpoint/2010/main" val="1609295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4C25C9-0F1B-48AF-90B8-AD3A0531649C}" type="slidenum">
              <a:rPr lang="en-GB" smtClean="0"/>
              <a:t>4</a:t>
            </a:fld>
            <a:endParaRPr lang="en-GB"/>
          </a:p>
        </p:txBody>
      </p:sp>
    </p:spTree>
    <p:extLst>
      <p:ext uri="{BB962C8B-B14F-4D97-AF65-F5344CB8AC3E}">
        <p14:creationId xmlns:p14="http://schemas.microsoft.com/office/powerpoint/2010/main" val="126386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84481" indent="-301723" eaLnBrk="0" hangingPunct="0">
              <a:defRPr sz="2500">
                <a:solidFill>
                  <a:schemeClr val="tx1"/>
                </a:solidFill>
                <a:latin typeface="Arial" pitchFamily="34" charset="0"/>
                <a:ea typeface="ＭＳ Ｐゴシック" pitchFamily="34" charset="-128"/>
              </a:defRPr>
            </a:lvl2pPr>
            <a:lvl3pPr marL="1206894" indent="-241379" eaLnBrk="0" hangingPunct="0">
              <a:defRPr sz="2500">
                <a:solidFill>
                  <a:schemeClr val="tx1"/>
                </a:solidFill>
                <a:latin typeface="Arial" pitchFamily="34" charset="0"/>
                <a:ea typeface="ＭＳ Ｐゴシック" pitchFamily="34" charset="-128"/>
              </a:defRPr>
            </a:lvl3pPr>
            <a:lvl4pPr marL="1689651" indent="-241379" eaLnBrk="0" hangingPunct="0">
              <a:defRPr sz="2500">
                <a:solidFill>
                  <a:schemeClr val="tx1"/>
                </a:solidFill>
                <a:latin typeface="Arial" pitchFamily="34" charset="0"/>
                <a:ea typeface="ＭＳ Ｐゴシック" pitchFamily="34" charset="-128"/>
              </a:defRPr>
            </a:lvl4pPr>
            <a:lvl5pPr marL="2172409" indent="-241379" eaLnBrk="0" hangingPunct="0">
              <a:defRPr sz="2500">
                <a:solidFill>
                  <a:schemeClr val="tx1"/>
                </a:solidFill>
                <a:latin typeface="Arial" pitchFamily="34" charset="0"/>
                <a:ea typeface="ＭＳ Ｐゴシック" pitchFamily="34" charset="-128"/>
              </a:defRPr>
            </a:lvl5pPr>
            <a:lvl6pPr marL="2655166" indent="-241379"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37924" indent="-241379"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0681" indent="-241379"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3439" indent="-241379"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8797186F-4C55-494A-8944-1799709175B9}" type="slidenum">
              <a:rPr lang="en-US" altLang="en-US" sz="1300">
                <a:latin typeface="Calibri" pitchFamily="34" charset="0"/>
              </a:rPr>
              <a:pPr eaLnBrk="1" hangingPunct="1"/>
              <a:t>5</a:t>
            </a:fld>
            <a:endParaRPr lang="en-US" altLang="en-US" sz="1300">
              <a:latin typeface="Calibri" pitchFamily="34" charset="0"/>
            </a:endParaRPr>
          </a:p>
        </p:txBody>
      </p:sp>
      <p:sp>
        <p:nvSpPr>
          <p:cNvPr id="26626" name="Rectangle 2"/>
          <p:cNvSpPr>
            <a:spLocks noGrp="1" noRot="1" noChangeAspect="1" noChangeArrowheads="1" noTextEdit="1"/>
          </p:cNvSpPr>
          <p:nvPr>
            <p:ph type="sldImg"/>
          </p:nvPr>
        </p:nvSpPr>
        <p:spPr bwMode="auto">
          <a:xfrm>
            <a:off x="955675" y="746125"/>
            <a:ext cx="4970463"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xfrm>
            <a:off x="917575" y="4724344"/>
            <a:ext cx="5046663" cy="45591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500" dirty="0">
                <a:ea typeface="ＭＳ Ｐゴシック" pitchFamily="34" charset="-128"/>
              </a:rPr>
              <a:t>Source: adapted from HOP Associates. http://www.flexibility.co.uk/issues/transport/time-mobility.htm</a:t>
            </a:r>
          </a:p>
        </p:txBody>
      </p:sp>
    </p:spTree>
    <p:extLst>
      <p:ext uri="{BB962C8B-B14F-4D97-AF65-F5344CB8AC3E}">
        <p14:creationId xmlns:p14="http://schemas.microsoft.com/office/powerpoint/2010/main" val="1397018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https://www.youtube.com/watch?v=mLqmjJTbigU</a:t>
            </a:r>
          </a:p>
        </p:txBody>
      </p:sp>
      <p:sp>
        <p:nvSpPr>
          <p:cNvPr id="4" name="Slide Number Placeholder 3"/>
          <p:cNvSpPr>
            <a:spLocks noGrp="1"/>
          </p:cNvSpPr>
          <p:nvPr>
            <p:ph type="sldNum" sz="quarter" idx="10"/>
          </p:nvPr>
        </p:nvSpPr>
        <p:spPr/>
        <p:txBody>
          <a:bodyPr/>
          <a:lstStyle/>
          <a:p>
            <a:fld id="{E76D9739-9B41-4918-8B0A-EC5DD6418871}" type="slidenum">
              <a:rPr lang="en-GB" smtClean="0"/>
              <a:t>6</a:t>
            </a:fld>
            <a:endParaRPr lang="en-GB"/>
          </a:p>
        </p:txBody>
      </p:sp>
    </p:spTree>
    <p:extLst>
      <p:ext uri="{BB962C8B-B14F-4D97-AF65-F5344CB8AC3E}">
        <p14:creationId xmlns:p14="http://schemas.microsoft.com/office/powerpoint/2010/main" val="197710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802211A-DC98-4C70-972F-AA2809395738}" type="datetimeFigureOut">
              <a:rPr lang="en-GB" smtClean="0"/>
              <a:t>19/09/2017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9171C-48D1-40D4-8B7A-36B07A0D5496}" type="slidenum">
              <a:rPr lang="en-GB" smtClean="0"/>
              <a:t>‹#›</a:t>
            </a:fld>
            <a:endParaRPr lang="en-GB"/>
          </a:p>
        </p:txBody>
      </p:sp>
    </p:spTree>
    <p:extLst>
      <p:ext uri="{BB962C8B-B14F-4D97-AF65-F5344CB8AC3E}">
        <p14:creationId xmlns:p14="http://schemas.microsoft.com/office/powerpoint/2010/main" val="42459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02211A-DC98-4C70-972F-AA2809395738}" type="datetimeFigureOut">
              <a:rPr lang="en-GB" smtClean="0"/>
              <a:t>19/09/2017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9171C-48D1-40D4-8B7A-36B07A0D5496}" type="slidenum">
              <a:rPr lang="en-GB" smtClean="0"/>
              <a:t>‹#›</a:t>
            </a:fld>
            <a:endParaRPr lang="en-GB"/>
          </a:p>
        </p:txBody>
      </p:sp>
    </p:spTree>
    <p:extLst>
      <p:ext uri="{BB962C8B-B14F-4D97-AF65-F5344CB8AC3E}">
        <p14:creationId xmlns:p14="http://schemas.microsoft.com/office/powerpoint/2010/main" val="3085455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02211A-DC98-4C70-972F-AA2809395738}" type="datetimeFigureOut">
              <a:rPr lang="en-GB" smtClean="0"/>
              <a:t>19/09/2017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9171C-48D1-40D4-8B7A-36B07A0D5496}" type="slidenum">
              <a:rPr lang="en-GB" smtClean="0"/>
              <a:t>‹#›</a:t>
            </a:fld>
            <a:endParaRPr lang="en-GB"/>
          </a:p>
        </p:txBody>
      </p:sp>
    </p:spTree>
    <p:extLst>
      <p:ext uri="{BB962C8B-B14F-4D97-AF65-F5344CB8AC3E}">
        <p14:creationId xmlns:p14="http://schemas.microsoft.com/office/powerpoint/2010/main" val="323620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02211A-DC98-4C70-972F-AA2809395738}" type="datetimeFigureOut">
              <a:rPr lang="en-GB" smtClean="0"/>
              <a:t>19/09/2017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9171C-48D1-40D4-8B7A-36B07A0D5496}" type="slidenum">
              <a:rPr lang="en-GB" smtClean="0"/>
              <a:t>‹#›</a:t>
            </a:fld>
            <a:endParaRPr lang="en-GB"/>
          </a:p>
        </p:txBody>
      </p:sp>
    </p:spTree>
    <p:extLst>
      <p:ext uri="{BB962C8B-B14F-4D97-AF65-F5344CB8AC3E}">
        <p14:creationId xmlns:p14="http://schemas.microsoft.com/office/powerpoint/2010/main" val="385812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02211A-DC98-4C70-972F-AA2809395738}" type="datetimeFigureOut">
              <a:rPr lang="en-GB" smtClean="0"/>
              <a:t>19/09/2017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9171C-48D1-40D4-8B7A-36B07A0D5496}" type="slidenum">
              <a:rPr lang="en-GB" smtClean="0"/>
              <a:t>‹#›</a:t>
            </a:fld>
            <a:endParaRPr lang="en-GB"/>
          </a:p>
        </p:txBody>
      </p:sp>
    </p:spTree>
    <p:extLst>
      <p:ext uri="{BB962C8B-B14F-4D97-AF65-F5344CB8AC3E}">
        <p14:creationId xmlns:p14="http://schemas.microsoft.com/office/powerpoint/2010/main" val="3493586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802211A-DC98-4C70-972F-AA2809395738}" type="datetimeFigureOut">
              <a:rPr lang="en-GB" smtClean="0"/>
              <a:t>19/09/2017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9171C-48D1-40D4-8B7A-36B07A0D5496}" type="slidenum">
              <a:rPr lang="en-GB" smtClean="0"/>
              <a:t>‹#›</a:t>
            </a:fld>
            <a:endParaRPr lang="en-GB"/>
          </a:p>
        </p:txBody>
      </p:sp>
    </p:spTree>
    <p:extLst>
      <p:ext uri="{BB962C8B-B14F-4D97-AF65-F5344CB8AC3E}">
        <p14:creationId xmlns:p14="http://schemas.microsoft.com/office/powerpoint/2010/main" val="28045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802211A-DC98-4C70-972F-AA2809395738}" type="datetimeFigureOut">
              <a:rPr lang="en-GB" smtClean="0"/>
              <a:t>19/09/2017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B9171C-48D1-40D4-8B7A-36B07A0D5496}" type="slidenum">
              <a:rPr lang="en-GB" smtClean="0"/>
              <a:t>‹#›</a:t>
            </a:fld>
            <a:endParaRPr lang="en-GB"/>
          </a:p>
        </p:txBody>
      </p:sp>
    </p:spTree>
    <p:extLst>
      <p:ext uri="{BB962C8B-B14F-4D97-AF65-F5344CB8AC3E}">
        <p14:creationId xmlns:p14="http://schemas.microsoft.com/office/powerpoint/2010/main" val="122303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802211A-DC98-4C70-972F-AA2809395738}" type="datetimeFigureOut">
              <a:rPr lang="en-GB" smtClean="0"/>
              <a:t>19/09/2017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B9171C-48D1-40D4-8B7A-36B07A0D5496}" type="slidenum">
              <a:rPr lang="en-GB" smtClean="0"/>
              <a:t>‹#›</a:t>
            </a:fld>
            <a:endParaRPr lang="en-GB"/>
          </a:p>
        </p:txBody>
      </p:sp>
    </p:spTree>
    <p:extLst>
      <p:ext uri="{BB962C8B-B14F-4D97-AF65-F5344CB8AC3E}">
        <p14:creationId xmlns:p14="http://schemas.microsoft.com/office/powerpoint/2010/main" val="123600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2211A-DC98-4C70-972F-AA2809395738}" type="datetimeFigureOut">
              <a:rPr lang="en-GB" smtClean="0"/>
              <a:t>19/09/2017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B9171C-48D1-40D4-8B7A-36B07A0D5496}" type="slidenum">
              <a:rPr lang="en-GB" smtClean="0"/>
              <a:t>‹#›</a:t>
            </a:fld>
            <a:endParaRPr lang="en-GB"/>
          </a:p>
        </p:txBody>
      </p:sp>
    </p:spTree>
    <p:extLst>
      <p:ext uri="{BB962C8B-B14F-4D97-AF65-F5344CB8AC3E}">
        <p14:creationId xmlns:p14="http://schemas.microsoft.com/office/powerpoint/2010/main" val="207311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02211A-DC98-4C70-972F-AA2809395738}" type="datetimeFigureOut">
              <a:rPr lang="en-GB" smtClean="0"/>
              <a:t>19/09/2017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9171C-48D1-40D4-8B7A-36B07A0D5496}" type="slidenum">
              <a:rPr lang="en-GB" smtClean="0"/>
              <a:t>‹#›</a:t>
            </a:fld>
            <a:endParaRPr lang="en-GB"/>
          </a:p>
        </p:txBody>
      </p:sp>
    </p:spTree>
    <p:extLst>
      <p:ext uri="{BB962C8B-B14F-4D97-AF65-F5344CB8AC3E}">
        <p14:creationId xmlns:p14="http://schemas.microsoft.com/office/powerpoint/2010/main" val="65286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02211A-DC98-4C70-972F-AA2809395738}" type="datetimeFigureOut">
              <a:rPr lang="en-GB" smtClean="0"/>
              <a:t>19/09/2017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9171C-48D1-40D4-8B7A-36B07A0D5496}" type="slidenum">
              <a:rPr lang="en-GB" smtClean="0"/>
              <a:t>‹#›</a:t>
            </a:fld>
            <a:endParaRPr lang="en-GB"/>
          </a:p>
        </p:txBody>
      </p:sp>
    </p:spTree>
    <p:extLst>
      <p:ext uri="{BB962C8B-B14F-4D97-AF65-F5344CB8AC3E}">
        <p14:creationId xmlns:p14="http://schemas.microsoft.com/office/powerpoint/2010/main" val="426042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2211A-DC98-4C70-972F-AA2809395738}" type="datetimeFigureOut">
              <a:rPr lang="en-GB" smtClean="0"/>
              <a:t>19/09/2017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9171C-48D1-40D4-8B7A-36B07A0D5496}" type="slidenum">
              <a:rPr lang="en-GB" smtClean="0"/>
              <a:t>‹#›</a:t>
            </a:fld>
            <a:endParaRPr lang="en-GB"/>
          </a:p>
        </p:txBody>
      </p:sp>
    </p:spTree>
    <p:extLst>
      <p:ext uri="{BB962C8B-B14F-4D97-AF65-F5344CB8AC3E}">
        <p14:creationId xmlns:p14="http://schemas.microsoft.com/office/powerpoint/2010/main" val="3000561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tripline.net/trip/An_Idiot_Abroad_2_The_Bucket_List-246320506332100490DEC7241A1139AA#zoom"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mLqmjJTbigU"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www.geographypods.com/2-changing-space---the-shrinking-world.html"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020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73652"/>
            <a:ext cx="8839200" cy="533400"/>
          </a:xfrm>
          <a:prstGeom prst="rect">
            <a:avLst/>
          </a:prstGeom>
          <a:ln w="28575">
            <a:solidFill>
              <a:srgbClr val="FF0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u="sng" dirty="0">
                <a:latin typeface="Comic Sans MS" panose="030F0702030302020204" pitchFamily="66" charset="0"/>
              </a:rPr>
              <a:t>Changing Space- the shrinking world</a:t>
            </a:r>
          </a:p>
        </p:txBody>
      </p:sp>
      <p:pic>
        <p:nvPicPr>
          <p:cNvPr id="1026"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4563616" cy="5256584"/>
          </a:xfrm>
          <a:prstGeom prst="rect">
            <a:avLst/>
          </a:prstGeom>
          <a:noFill/>
          <a:ln w="28575">
            <a:solidFill>
              <a:srgbClr val="7030A0"/>
            </a:solidFill>
          </a:ln>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52400" y="666599"/>
            <a:ext cx="8839200" cy="688121"/>
          </a:xfrm>
          <a:prstGeom prst="rect">
            <a:avLst/>
          </a:prstGeom>
          <a:ln w="28575">
            <a:solidFill>
              <a:srgbClr val="FFC000"/>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u="sng" dirty="0">
                <a:latin typeface="Comic Sans MS" panose="030F0702030302020204" pitchFamily="66" charset="0"/>
              </a:rPr>
              <a:t>Learning Objective: </a:t>
            </a:r>
            <a:r>
              <a:rPr lang="en-GB" sz="2000" dirty="0">
                <a:latin typeface="Comic Sans MS" panose="030F0702030302020204" pitchFamily="66" charset="0"/>
              </a:rPr>
              <a:t>To be able to explain how a reduction in the friction of distance results in time–space convergence.</a:t>
            </a:r>
            <a:r>
              <a:rPr lang="en-GB" sz="2000" u="sng" dirty="0">
                <a:latin typeface="Comic Sans MS" panose="030F0702030302020204" pitchFamily="66" charset="0"/>
              </a:rPr>
              <a:t>  </a:t>
            </a:r>
          </a:p>
        </p:txBody>
      </p:sp>
      <p:sp>
        <p:nvSpPr>
          <p:cNvPr id="3" name="Action Button: End 2">
            <a:hlinkClick r:id="rId3" highlightClick="1"/>
          </p:cNvPr>
          <p:cNvSpPr/>
          <p:nvPr/>
        </p:nvSpPr>
        <p:spPr>
          <a:xfrm>
            <a:off x="323528" y="238863"/>
            <a:ext cx="504056" cy="21602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788024" y="1484784"/>
            <a:ext cx="4203576" cy="1631216"/>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Starter</a:t>
            </a:r>
            <a:r>
              <a:rPr lang="en-GB" sz="2000" dirty="0">
                <a:latin typeface="Comic Sans MS" panose="030F0702030302020204" pitchFamily="66" charset="0"/>
              </a:rPr>
              <a:t>: Explain the relationship between Idiot Abroad Series 2 and the reduction of </a:t>
            </a:r>
            <a:r>
              <a:rPr lang="en-GB" sz="2000" u="sng" dirty="0">
                <a:latin typeface="Comic Sans MS" panose="030F0702030302020204" pitchFamily="66" charset="0"/>
              </a:rPr>
              <a:t>friction of distance</a:t>
            </a:r>
            <a:r>
              <a:rPr lang="en-GB" sz="2000" dirty="0">
                <a:latin typeface="Comic Sans MS" panose="030F0702030302020204" pitchFamily="66" charset="0"/>
              </a:rPr>
              <a:t> and resultant time space convergence. </a:t>
            </a:r>
          </a:p>
        </p:txBody>
      </p:sp>
      <p:sp>
        <p:nvSpPr>
          <p:cNvPr id="8" name="Rectangle 7"/>
          <p:cNvSpPr/>
          <p:nvPr/>
        </p:nvSpPr>
        <p:spPr>
          <a:xfrm>
            <a:off x="5004048" y="3418114"/>
            <a:ext cx="3888432" cy="3139321"/>
          </a:xfrm>
          <a:prstGeom prst="rect">
            <a:avLst/>
          </a:prstGeom>
          <a:ln w="28575">
            <a:solidFill>
              <a:srgbClr val="7030A0"/>
            </a:solidFill>
          </a:ln>
        </p:spPr>
        <p:txBody>
          <a:bodyPr wrap="square">
            <a:spAutoFit/>
          </a:bodyPr>
          <a:lstStyle/>
          <a:p>
            <a:r>
              <a:rPr lang="en-GB" u="sng" dirty="0">
                <a:latin typeface="Comic Sans MS" panose="030F0702030302020204" pitchFamily="66" charset="0"/>
              </a:rPr>
              <a:t>Time-Space Convergence: </a:t>
            </a:r>
            <a:r>
              <a:rPr lang="en-GB" dirty="0">
                <a:latin typeface="Comic Sans MS" panose="030F0702030302020204" pitchFamily="66" charset="0"/>
              </a:rPr>
              <a:t>This is when travel time between places decreases and distance declines in terms of its significance. It is generally brought about by transport innovations and improvements e.g. Airbus A380 can fly Paris to Adelaide in just 20 hours in 2013. (see first image on the left)</a:t>
            </a:r>
          </a:p>
          <a:p>
            <a:endParaRPr lang="en-GB" dirty="0">
              <a:latin typeface="Comic Sans MS" panose="030F0702030302020204" pitchFamily="66" charset="0"/>
            </a:endParaRPr>
          </a:p>
        </p:txBody>
      </p:sp>
    </p:spTree>
    <p:extLst>
      <p:ext uri="{BB962C8B-B14F-4D97-AF65-F5344CB8AC3E}">
        <p14:creationId xmlns:p14="http://schemas.microsoft.com/office/powerpoint/2010/main" val="4029096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73652"/>
            <a:ext cx="8839200" cy="533400"/>
          </a:xfrm>
          <a:prstGeom prst="rect">
            <a:avLst/>
          </a:prstGeom>
          <a:ln w="28575">
            <a:solidFill>
              <a:srgbClr val="FF0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u="sng" dirty="0">
                <a:latin typeface="Comic Sans MS" panose="030F0702030302020204" pitchFamily="66" charset="0"/>
              </a:rPr>
              <a:t>Lesson Glossary (Language for Learning)</a:t>
            </a:r>
          </a:p>
        </p:txBody>
      </p:sp>
      <p:sp>
        <p:nvSpPr>
          <p:cNvPr id="3" name="Rectangle 2"/>
          <p:cNvSpPr/>
          <p:nvPr/>
        </p:nvSpPr>
        <p:spPr>
          <a:xfrm>
            <a:off x="152400" y="764704"/>
            <a:ext cx="8839200" cy="2677656"/>
          </a:xfrm>
          <a:prstGeom prst="rect">
            <a:avLst/>
          </a:prstGeom>
          <a:ln w="28575">
            <a:solidFill>
              <a:srgbClr val="7030A0"/>
            </a:solidFill>
          </a:ln>
        </p:spPr>
        <p:txBody>
          <a:bodyPr wrap="square">
            <a:spAutoFit/>
          </a:bodyPr>
          <a:lstStyle/>
          <a:p>
            <a:r>
              <a:rPr lang="en-GB" sz="1400" u="sng" dirty="0">
                <a:latin typeface="Comic Sans MS" panose="030F0702030302020204" pitchFamily="66" charset="0"/>
              </a:rPr>
              <a:t>Friction of Distance</a:t>
            </a:r>
            <a:r>
              <a:rPr lang="en-GB" sz="1400" dirty="0">
                <a:latin typeface="Comic Sans MS" panose="030F0702030302020204" pitchFamily="66" charset="0"/>
              </a:rPr>
              <a:t>: This is the reduced likelihood of people using a service the greater the distance that they live from it. Distance is an issue due to the time and costs to overcome it. e.g. reduction in commuting to IST with increasing distance from Colomiers. Friction of distance is closely related to transportation and accessibility. </a:t>
            </a:r>
          </a:p>
          <a:p>
            <a:endParaRPr lang="en-GB" sz="1400" dirty="0">
              <a:latin typeface="Comic Sans MS" panose="030F0702030302020204" pitchFamily="66" charset="0"/>
            </a:endParaRPr>
          </a:p>
          <a:p>
            <a:r>
              <a:rPr lang="en-GB" sz="1400" u="sng" dirty="0">
                <a:latin typeface="Comic Sans MS" panose="030F0702030302020204" pitchFamily="66" charset="0"/>
              </a:rPr>
              <a:t>Time-Space Convergence: </a:t>
            </a:r>
            <a:r>
              <a:rPr lang="en-GB" sz="1400" dirty="0">
                <a:latin typeface="Comic Sans MS" panose="030F0702030302020204" pitchFamily="66" charset="0"/>
              </a:rPr>
              <a:t>This is when travel time between places decreases and distance declines in terms of its significance. It is generally brought about by transport innovations and improvements e.g. Airbus A380 can fly Paris to Adelaide in just 20 hours in 2013. (see first image on the right)</a:t>
            </a:r>
          </a:p>
          <a:p>
            <a:br>
              <a:rPr lang="en-GB" sz="1400" dirty="0">
                <a:latin typeface="Comic Sans MS" panose="030F0702030302020204" pitchFamily="66" charset="0"/>
              </a:rPr>
            </a:br>
            <a:r>
              <a:rPr lang="en-GB" sz="1400" u="sng" dirty="0">
                <a:latin typeface="Comic Sans MS" panose="030F0702030302020204" pitchFamily="66" charset="0"/>
              </a:rPr>
              <a:t>Transnational corporation (TNC)- </a:t>
            </a:r>
            <a:r>
              <a:rPr lang="en-GB" sz="1400" dirty="0">
                <a:latin typeface="Comic Sans MS" panose="030F0702030302020204" pitchFamily="66" charset="0"/>
              </a:rPr>
              <a:t>a firm that owns or controls productive operations in more than one country through foreign direct investment. </a:t>
            </a:r>
          </a:p>
          <a:p>
            <a:endParaRPr lang="en-GB" sz="1400" dirty="0">
              <a:latin typeface="Comic Sans MS" panose="030F0702030302020204" pitchFamily="66" charset="0"/>
            </a:endParaRPr>
          </a:p>
        </p:txBody>
      </p:sp>
    </p:spTree>
    <p:extLst>
      <p:ext uri="{BB962C8B-B14F-4D97-AF65-F5344CB8AC3E}">
        <p14:creationId xmlns:p14="http://schemas.microsoft.com/office/powerpoint/2010/main" val="106885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85696" y="2798344"/>
            <a:ext cx="4162479" cy="3727000"/>
          </a:xfrm>
          <a:prstGeom prst="rect">
            <a:avLst/>
          </a:prstGeom>
          <a:solidFill>
            <a:schemeClr val="bg1"/>
          </a:solidFill>
          <a:ln w="38100">
            <a:solidFill>
              <a:srgbClr val="0000FF"/>
            </a:solidFill>
            <a:miter lim="800000"/>
            <a:headEnd/>
            <a:tailEnd/>
          </a:ln>
        </p:spPr>
        <p:txBody>
          <a:bodyPr/>
          <a:lstStyle>
            <a:lvl1pPr marL="342900" indent="-342900"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marL="0" indent="0" eaLnBrk="1" hangingPunct="1">
              <a:spcBef>
                <a:spcPct val="20000"/>
              </a:spcBef>
            </a:pPr>
            <a:r>
              <a:rPr lang="en-GB" sz="2600" dirty="0"/>
              <a:t>Give a </a:t>
            </a:r>
            <a:r>
              <a:rPr lang="en-GB" sz="2600" u="sng" dirty="0"/>
              <a:t>developed</a:t>
            </a:r>
            <a:r>
              <a:rPr lang="en-GB" sz="2600" dirty="0"/>
              <a:t> and </a:t>
            </a:r>
            <a:r>
              <a:rPr lang="en-GB" sz="2600" u="sng" dirty="0"/>
              <a:t>well-substantiated</a:t>
            </a:r>
            <a:r>
              <a:rPr lang="en-GB" sz="2600" dirty="0"/>
              <a:t> explanation of how information and communication technology and transport has helped form global interactions. </a:t>
            </a:r>
          </a:p>
          <a:p>
            <a:pPr marL="0" indent="0" eaLnBrk="1" hangingPunct="1">
              <a:spcBef>
                <a:spcPct val="20000"/>
              </a:spcBef>
            </a:pPr>
            <a:r>
              <a:rPr lang="en-GB" sz="2600" u="sng" dirty="0"/>
              <a:t>Analyse</a:t>
            </a:r>
            <a:r>
              <a:rPr lang="en-GB" sz="2600" dirty="0"/>
              <a:t> the effects this has had on the world.</a:t>
            </a:r>
            <a:endParaRPr lang="en-US" sz="2400" dirty="0"/>
          </a:p>
        </p:txBody>
      </p:sp>
      <p:sp>
        <p:nvSpPr>
          <p:cNvPr id="5" name="Content Placeholder 2"/>
          <p:cNvSpPr txBox="1">
            <a:spLocks/>
          </p:cNvSpPr>
          <p:nvPr/>
        </p:nvSpPr>
        <p:spPr bwMode="auto">
          <a:xfrm>
            <a:off x="4716463" y="2852936"/>
            <a:ext cx="4103687" cy="3672408"/>
          </a:xfrm>
          <a:prstGeom prst="rect">
            <a:avLst/>
          </a:prstGeom>
          <a:solidFill>
            <a:schemeClr val="bg1"/>
          </a:solidFill>
          <a:ln w="38100">
            <a:solidFill>
              <a:srgbClr val="00FF00"/>
            </a:solidFill>
            <a:miter lim="800000"/>
            <a:headEnd/>
            <a:tailEnd/>
          </a:ln>
        </p:spPr>
        <p:txBody>
          <a:bodyPr/>
          <a:lstStyle>
            <a:lvl1pPr marL="342900" indent="-342900"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marL="0"/>
            <a:r>
              <a:rPr lang="en-GB" sz="2600" dirty="0"/>
              <a:t>Give an </a:t>
            </a:r>
            <a:r>
              <a:rPr lang="en-GB" sz="2600" u="sng" dirty="0"/>
              <a:t>accurate,</a:t>
            </a:r>
          </a:p>
          <a:p>
            <a:pPr marL="0"/>
            <a:r>
              <a:rPr lang="en-GB" sz="2600" u="sng" dirty="0"/>
              <a:t>Structured geographical</a:t>
            </a:r>
            <a:r>
              <a:rPr lang="en-GB" sz="2600" dirty="0"/>
              <a:t> description of how information and communication technology and transport has helped form global interactions. </a:t>
            </a:r>
          </a:p>
          <a:p>
            <a:pPr marL="0"/>
            <a:endParaRPr lang="en-US" sz="2600" dirty="0"/>
          </a:p>
        </p:txBody>
      </p:sp>
      <p:sp>
        <p:nvSpPr>
          <p:cNvPr id="6" name="Title 1"/>
          <p:cNvSpPr txBox="1">
            <a:spLocks/>
          </p:cNvSpPr>
          <p:nvPr/>
        </p:nvSpPr>
        <p:spPr bwMode="auto">
          <a:xfrm>
            <a:off x="285696" y="1674738"/>
            <a:ext cx="4162479" cy="1034182"/>
          </a:xfrm>
          <a:prstGeom prst="rect">
            <a:avLst/>
          </a:prstGeom>
          <a:solidFill>
            <a:schemeClr val="bg1"/>
          </a:solidFill>
          <a:ln w="38100">
            <a:solidFill>
              <a:srgbClr val="0000FF"/>
            </a:solidFill>
            <a:miter lim="800000"/>
            <a:headEnd/>
            <a:tailEnd/>
          </a:ln>
        </p:spPr>
        <p:txBody>
          <a:bodyPr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r>
              <a:rPr lang="en-GB" sz="2400" dirty="0"/>
              <a:t>If you are going to achieve a </a:t>
            </a:r>
            <a:r>
              <a:rPr lang="en-GB" sz="2400" u="sng" dirty="0"/>
              <a:t>1</a:t>
            </a:r>
            <a:r>
              <a:rPr lang="en-GB" sz="2400" dirty="0"/>
              <a:t> you will be able to:</a:t>
            </a:r>
          </a:p>
        </p:txBody>
      </p:sp>
      <p:sp>
        <p:nvSpPr>
          <p:cNvPr id="7" name="Title 1"/>
          <p:cNvSpPr txBox="1">
            <a:spLocks/>
          </p:cNvSpPr>
          <p:nvPr/>
        </p:nvSpPr>
        <p:spPr bwMode="auto">
          <a:xfrm>
            <a:off x="4716463" y="1674738"/>
            <a:ext cx="4103687" cy="1034182"/>
          </a:xfrm>
          <a:prstGeom prst="rect">
            <a:avLst/>
          </a:prstGeom>
          <a:solidFill>
            <a:schemeClr val="bg1"/>
          </a:solidFill>
          <a:ln w="38100">
            <a:solidFill>
              <a:srgbClr val="00FF00"/>
            </a:solidFill>
            <a:miter lim="800000"/>
            <a:headEnd/>
            <a:tailEnd/>
          </a:ln>
        </p:spPr>
        <p:txBody>
          <a:bodyPr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r>
              <a:rPr lang="en-GB" sz="2400" dirty="0"/>
              <a:t>If you are going to achieve a </a:t>
            </a:r>
            <a:r>
              <a:rPr lang="en-GB" sz="2400" u="sng" dirty="0"/>
              <a:t>3</a:t>
            </a:r>
            <a:r>
              <a:rPr lang="en-GB" sz="2400" dirty="0"/>
              <a:t> you will be able to:</a:t>
            </a:r>
          </a:p>
        </p:txBody>
      </p:sp>
      <p:sp>
        <p:nvSpPr>
          <p:cNvPr id="8" name="Text Box 6"/>
          <p:cNvSpPr txBox="1">
            <a:spLocks noChangeArrowheads="1"/>
          </p:cNvSpPr>
          <p:nvPr/>
        </p:nvSpPr>
        <p:spPr bwMode="auto">
          <a:xfrm>
            <a:off x="285697" y="724916"/>
            <a:ext cx="8534453" cy="850926"/>
          </a:xfrm>
          <a:prstGeom prst="rect">
            <a:avLst/>
          </a:prstGeom>
          <a:solidFill>
            <a:srgbClr val="FFFFFF"/>
          </a:solidFill>
          <a:ln w="28575">
            <a:solidFill>
              <a:srgbClr val="FFC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6131" tIns="65311" rIns="106131" bIns="65311"/>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defRPr>
            </a:lvl9pPr>
          </a:lstStyle>
          <a:p>
            <a:r>
              <a:rPr lang="en-GB" sz="2000" u="sng" dirty="0">
                <a:solidFill>
                  <a:srgbClr val="000000"/>
                </a:solidFill>
                <a:latin typeface="Comic Sans MS" pitchFamily="66" charset="0"/>
              </a:rPr>
              <a:t>Learning Objective</a:t>
            </a:r>
            <a:r>
              <a:rPr lang="en-GB" sz="2000" dirty="0">
                <a:solidFill>
                  <a:srgbClr val="000000"/>
                </a:solidFill>
                <a:latin typeface="Comic Sans MS" pitchFamily="66" charset="0"/>
              </a:rPr>
              <a:t>: </a:t>
            </a:r>
            <a:r>
              <a:rPr lang="en-GB" sz="2000" dirty="0">
                <a:latin typeface="Comic Sans MS" panose="030F0702030302020204" pitchFamily="66" charset="0"/>
              </a:rPr>
              <a:t>To be able to explain how a reduction in the friction of distance results in time–space convergence.</a:t>
            </a:r>
            <a:r>
              <a:rPr lang="en-GB" sz="2000" u="sng" dirty="0">
                <a:latin typeface="Comic Sans MS" panose="030F0702030302020204" pitchFamily="66" charset="0"/>
              </a:rPr>
              <a:t>  </a:t>
            </a:r>
          </a:p>
        </p:txBody>
      </p:sp>
      <p:sp>
        <p:nvSpPr>
          <p:cNvPr id="9" name="Text Box 4"/>
          <p:cNvSpPr txBox="1">
            <a:spLocks noChangeArrowheads="1"/>
          </p:cNvSpPr>
          <p:nvPr/>
        </p:nvSpPr>
        <p:spPr bwMode="auto">
          <a:xfrm>
            <a:off x="285696" y="44624"/>
            <a:ext cx="8534453" cy="576064"/>
          </a:xfrm>
          <a:prstGeom prst="rect">
            <a:avLst/>
          </a:prstGeom>
          <a:solidFill>
            <a:srgbClr val="FFFFFF"/>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6131" tIns="65311" rIns="106131" bIns="65311"/>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9pPr>
          </a:lstStyle>
          <a:p>
            <a:pPr algn="ctr" eaLnBrk="1">
              <a:lnSpc>
                <a:spcPct val="117000"/>
              </a:lnSpc>
            </a:pPr>
            <a:r>
              <a:rPr lang="en-GB" sz="2800" u="sng" dirty="0">
                <a:solidFill>
                  <a:srgbClr val="000000"/>
                </a:solidFill>
                <a:latin typeface="Comic Sans MS" pitchFamily="66" charset="0"/>
              </a:rPr>
              <a:t>Success Criteria </a:t>
            </a:r>
          </a:p>
        </p:txBody>
      </p:sp>
    </p:spTree>
    <p:extLst>
      <p:ext uri="{BB962C8B-B14F-4D97-AF65-F5344CB8AC3E}">
        <p14:creationId xmlns:p14="http://schemas.microsoft.com/office/powerpoint/2010/main" val="735691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5602" name="Line 2"/>
          <p:cNvSpPr>
            <a:spLocks noChangeShapeType="1"/>
          </p:cNvSpPr>
          <p:nvPr/>
        </p:nvSpPr>
        <p:spPr bwMode="auto">
          <a:xfrm flipV="1">
            <a:off x="6338888" y="2270125"/>
            <a:ext cx="0" cy="3417888"/>
          </a:xfrm>
          <a:prstGeom prst="line">
            <a:avLst/>
          </a:prstGeom>
          <a:noFill/>
          <a:ln w="38100">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5603" name="Line 3"/>
          <p:cNvSpPr>
            <a:spLocks noChangeShapeType="1"/>
          </p:cNvSpPr>
          <p:nvPr/>
        </p:nvSpPr>
        <p:spPr bwMode="auto">
          <a:xfrm flipV="1">
            <a:off x="4611688" y="2289175"/>
            <a:ext cx="0" cy="3417888"/>
          </a:xfrm>
          <a:prstGeom prst="line">
            <a:avLst/>
          </a:prstGeom>
          <a:noFill/>
          <a:ln w="38100">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5604" name="Line 4"/>
          <p:cNvSpPr>
            <a:spLocks noChangeShapeType="1"/>
          </p:cNvSpPr>
          <p:nvPr/>
        </p:nvSpPr>
        <p:spPr bwMode="auto">
          <a:xfrm flipV="1">
            <a:off x="1554163" y="2343150"/>
            <a:ext cx="0" cy="3417888"/>
          </a:xfrm>
          <a:prstGeom prst="line">
            <a:avLst/>
          </a:prstGeom>
          <a:noFill/>
          <a:ln w="38100">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5605" name="Rectangle 5"/>
          <p:cNvSpPr>
            <a:spLocks noGrp="1" noChangeArrowheads="1"/>
          </p:cNvSpPr>
          <p:nvPr>
            <p:ph type="title"/>
          </p:nvPr>
        </p:nvSpPr>
        <p:spPr>
          <a:xfrm>
            <a:off x="254000" y="188640"/>
            <a:ext cx="8710488" cy="1143000"/>
          </a:xfrm>
          <a:ln w="28575">
            <a:solidFill>
              <a:srgbClr val="FF0000"/>
            </a:solidFill>
          </a:ln>
        </p:spPr>
        <p:txBody>
          <a:bodyPr>
            <a:normAutofit fontScale="90000"/>
          </a:bodyPr>
          <a:lstStyle/>
          <a:p>
            <a:pPr eaLnBrk="1" hangingPunct="1"/>
            <a:r>
              <a:rPr lang="en-US" altLang="en-US" sz="4000" dirty="0">
                <a:latin typeface="Comic Sans MS" panose="030F0702030302020204" pitchFamily="66" charset="0"/>
                <a:ea typeface="ＭＳ Ｐゴシック" pitchFamily="34" charset="-128"/>
              </a:rPr>
              <a:t>Communications contribution to Economic Opportunities</a:t>
            </a:r>
          </a:p>
        </p:txBody>
      </p:sp>
      <p:sp>
        <p:nvSpPr>
          <p:cNvPr id="25606" name="Freeform 6"/>
          <p:cNvSpPr>
            <a:spLocks/>
          </p:cNvSpPr>
          <p:nvPr/>
        </p:nvSpPr>
        <p:spPr bwMode="auto">
          <a:xfrm>
            <a:off x="925513" y="5370513"/>
            <a:ext cx="4160837" cy="379412"/>
          </a:xfrm>
          <a:custGeom>
            <a:avLst/>
            <a:gdLst>
              <a:gd name="T0" fmla="*/ 0 w 2621"/>
              <a:gd name="T1" fmla="*/ 2147483647 h 239"/>
              <a:gd name="T2" fmla="*/ 2147483647 w 2621"/>
              <a:gd name="T3" fmla="*/ 2147483647 h 239"/>
              <a:gd name="T4" fmla="*/ 2147483647 w 2621"/>
              <a:gd name="T5" fmla="*/ 2147483647 h 239"/>
              <a:gd name="T6" fmla="*/ 2147483647 w 2621"/>
              <a:gd name="T7" fmla="*/ 2147483647 h 239"/>
              <a:gd name="T8" fmla="*/ 2147483647 w 2621"/>
              <a:gd name="T9" fmla="*/ 2147483647 h 239"/>
              <a:gd name="T10" fmla="*/ 0 60000 65536"/>
              <a:gd name="T11" fmla="*/ 0 60000 65536"/>
              <a:gd name="T12" fmla="*/ 0 60000 65536"/>
              <a:gd name="T13" fmla="*/ 0 60000 65536"/>
              <a:gd name="T14" fmla="*/ 0 60000 65536"/>
              <a:gd name="T15" fmla="*/ 0 w 2621"/>
              <a:gd name="T16" fmla="*/ 0 h 239"/>
              <a:gd name="T17" fmla="*/ 2621 w 2621"/>
              <a:gd name="T18" fmla="*/ 239 h 239"/>
            </a:gdLst>
            <a:ahLst/>
            <a:cxnLst>
              <a:cxn ang="T10">
                <a:pos x="T0" y="T1"/>
              </a:cxn>
              <a:cxn ang="T11">
                <a:pos x="T2" y="T3"/>
              </a:cxn>
              <a:cxn ang="T12">
                <a:pos x="T4" y="T5"/>
              </a:cxn>
              <a:cxn ang="T13">
                <a:pos x="T6" y="T7"/>
              </a:cxn>
              <a:cxn ang="T14">
                <a:pos x="T8" y="T9"/>
              </a:cxn>
            </a:cxnLst>
            <a:rect l="T15" t="T16" r="T17" b="T18"/>
            <a:pathLst>
              <a:path w="2621" h="239">
                <a:moveTo>
                  <a:pt x="0" y="37"/>
                </a:moveTo>
                <a:cubicBezTo>
                  <a:pt x="151" y="18"/>
                  <a:pt x="303" y="0"/>
                  <a:pt x="497" y="1"/>
                </a:cubicBezTo>
                <a:cubicBezTo>
                  <a:pt x="691" y="2"/>
                  <a:pt x="947" y="18"/>
                  <a:pt x="1167" y="44"/>
                </a:cubicBezTo>
                <a:cubicBezTo>
                  <a:pt x="1387" y="70"/>
                  <a:pt x="1573" y="127"/>
                  <a:pt x="1815" y="159"/>
                </a:cubicBezTo>
                <a:cubicBezTo>
                  <a:pt x="2057" y="191"/>
                  <a:pt x="2339" y="215"/>
                  <a:pt x="2621" y="239"/>
                </a:cubicBezTo>
              </a:path>
            </a:pathLst>
          </a:custGeom>
          <a:noFill/>
          <a:ln w="38100" cap="flat" cmpd="sng">
            <a:solidFill>
              <a:srgbClr val="99CC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607" name="Freeform 7"/>
          <p:cNvSpPr>
            <a:spLocks/>
          </p:cNvSpPr>
          <p:nvPr/>
        </p:nvSpPr>
        <p:spPr bwMode="auto">
          <a:xfrm>
            <a:off x="949325" y="5200650"/>
            <a:ext cx="7269163" cy="473075"/>
          </a:xfrm>
          <a:custGeom>
            <a:avLst/>
            <a:gdLst>
              <a:gd name="T0" fmla="*/ 0 w 4579"/>
              <a:gd name="T1" fmla="*/ 2147483647 h 298"/>
              <a:gd name="T2" fmla="*/ 2147483647 w 4579"/>
              <a:gd name="T3" fmla="*/ 2147483647 h 298"/>
              <a:gd name="T4" fmla="*/ 2147483647 w 4579"/>
              <a:gd name="T5" fmla="*/ 2147483647 h 298"/>
              <a:gd name="T6" fmla="*/ 2147483647 w 4579"/>
              <a:gd name="T7" fmla="*/ 2147483647 h 298"/>
              <a:gd name="T8" fmla="*/ 2147483647 w 4579"/>
              <a:gd name="T9" fmla="*/ 2147483647 h 298"/>
              <a:gd name="T10" fmla="*/ 2147483647 w 4579"/>
              <a:gd name="T11" fmla="*/ 2147483647 h 298"/>
              <a:gd name="T12" fmla="*/ 2147483647 w 4579"/>
              <a:gd name="T13" fmla="*/ 2147483647 h 298"/>
              <a:gd name="T14" fmla="*/ 0 60000 65536"/>
              <a:gd name="T15" fmla="*/ 0 60000 65536"/>
              <a:gd name="T16" fmla="*/ 0 60000 65536"/>
              <a:gd name="T17" fmla="*/ 0 60000 65536"/>
              <a:gd name="T18" fmla="*/ 0 60000 65536"/>
              <a:gd name="T19" fmla="*/ 0 60000 65536"/>
              <a:gd name="T20" fmla="*/ 0 60000 65536"/>
              <a:gd name="T21" fmla="*/ 0 w 4579"/>
              <a:gd name="T22" fmla="*/ 0 h 298"/>
              <a:gd name="T23" fmla="*/ 4579 w 4579"/>
              <a:gd name="T24" fmla="*/ 298 h 2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298">
                <a:moveTo>
                  <a:pt x="0" y="101"/>
                </a:moveTo>
                <a:cubicBezTo>
                  <a:pt x="64" y="87"/>
                  <a:pt x="129" y="74"/>
                  <a:pt x="352" y="58"/>
                </a:cubicBezTo>
                <a:cubicBezTo>
                  <a:pt x="575" y="42"/>
                  <a:pt x="1047" y="0"/>
                  <a:pt x="1339" y="7"/>
                </a:cubicBezTo>
                <a:cubicBezTo>
                  <a:pt x="1631" y="14"/>
                  <a:pt x="1818" y="71"/>
                  <a:pt x="2102" y="101"/>
                </a:cubicBezTo>
                <a:cubicBezTo>
                  <a:pt x="2386" y="131"/>
                  <a:pt x="2729" y="157"/>
                  <a:pt x="3045" y="187"/>
                </a:cubicBezTo>
                <a:cubicBezTo>
                  <a:pt x="3361" y="217"/>
                  <a:pt x="3740" y="264"/>
                  <a:pt x="3996" y="281"/>
                </a:cubicBezTo>
                <a:cubicBezTo>
                  <a:pt x="4252" y="298"/>
                  <a:pt x="4415" y="293"/>
                  <a:pt x="4579" y="288"/>
                </a:cubicBezTo>
              </a:path>
            </a:pathLst>
          </a:custGeom>
          <a:noFill/>
          <a:ln w="38100" cap="flat" cmpd="sng">
            <a:solidFill>
              <a:srgbClr val="FFFF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608" name="Freeform 8"/>
          <p:cNvSpPr>
            <a:spLocks/>
          </p:cNvSpPr>
          <p:nvPr/>
        </p:nvSpPr>
        <p:spPr bwMode="auto">
          <a:xfrm>
            <a:off x="1543050" y="4927600"/>
            <a:ext cx="4422775" cy="569913"/>
          </a:xfrm>
          <a:custGeom>
            <a:avLst/>
            <a:gdLst>
              <a:gd name="T0" fmla="*/ 0 w 2786"/>
              <a:gd name="T1" fmla="*/ 2147483647 h 359"/>
              <a:gd name="T2" fmla="*/ 2147483647 w 2786"/>
              <a:gd name="T3" fmla="*/ 2147483647 h 359"/>
              <a:gd name="T4" fmla="*/ 2147483647 w 2786"/>
              <a:gd name="T5" fmla="*/ 2147483647 h 359"/>
              <a:gd name="T6" fmla="*/ 2147483647 w 2786"/>
              <a:gd name="T7" fmla="*/ 2147483647 h 359"/>
              <a:gd name="T8" fmla="*/ 2147483647 w 2786"/>
              <a:gd name="T9" fmla="*/ 2147483647 h 359"/>
              <a:gd name="T10" fmla="*/ 2147483647 w 2786"/>
              <a:gd name="T11" fmla="*/ 2147483647 h 359"/>
              <a:gd name="T12" fmla="*/ 2147483647 w 2786"/>
              <a:gd name="T13" fmla="*/ 2147483647 h 359"/>
              <a:gd name="T14" fmla="*/ 0 60000 65536"/>
              <a:gd name="T15" fmla="*/ 0 60000 65536"/>
              <a:gd name="T16" fmla="*/ 0 60000 65536"/>
              <a:gd name="T17" fmla="*/ 0 60000 65536"/>
              <a:gd name="T18" fmla="*/ 0 60000 65536"/>
              <a:gd name="T19" fmla="*/ 0 60000 65536"/>
              <a:gd name="T20" fmla="*/ 0 60000 65536"/>
              <a:gd name="T21" fmla="*/ 0 w 2786"/>
              <a:gd name="T22" fmla="*/ 0 h 359"/>
              <a:gd name="T23" fmla="*/ 2786 w 2786"/>
              <a:gd name="T24" fmla="*/ 359 h 3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86" h="359">
                <a:moveTo>
                  <a:pt x="0" y="222"/>
                </a:moveTo>
                <a:cubicBezTo>
                  <a:pt x="268" y="172"/>
                  <a:pt x="536" y="122"/>
                  <a:pt x="727" y="86"/>
                </a:cubicBezTo>
                <a:cubicBezTo>
                  <a:pt x="918" y="50"/>
                  <a:pt x="985" y="12"/>
                  <a:pt x="1145" y="6"/>
                </a:cubicBezTo>
                <a:cubicBezTo>
                  <a:pt x="1305" y="0"/>
                  <a:pt x="1542" y="27"/>
                  <a:pt x="1685" y="50"/>
                </a:cubicBezTo>
                <a:cubicBezTo>
                  <a:pt x="1828" y="73"/>
                  <a:pt x="1896" y="105"/>
                  <a:pt x="2002" y="143"/>
                </a:cubicBezTo>
                <a:cubicBezTo>
                  <a:pt x="2108" y="181"/>
                  <a:pt x="2187" y="244"/>
                  <a:pt x="2318" y="280"/>
                </a:cubicBezTo>
                <a:cubicBezTo>
                  <a:pt x="2449" y="316"/>
                  <a:pt x="2617" y="337"/>
                  <a:pt x="2786" y="359"/>
                </a:cubicBezTo>
              </a:path>
            </a:pathLst>
          </a:custGeom>
          <a:noFill/>
          <a:ln w="38100" cap="flat" cmpd="sng">
            <a:solidFill>
              <a:srgbClr val="FFCC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609" name="Freeform 9"/>
          <p:cNvSpPr>
            <a:spLocks/>
          </p:cNvSpPr>
          <p:nvPr/>
        </p:nvSpPr>
        <p:spPr bwMode="auto">
          <a:xfrm>
            <a:off x="3292475" y="4505325"/>
            <a:ext cx="4926013" cy="1006475"/>
          </a:xfrm>
          <a:custGeom>
            <a:avLst/>
            <a:gdLst>
              <a:gd name="T0" fmla="*/ 0 w 3103"/>
              <a:gd name="T1" fmla="*/ 2147483647 h 634"/>
              <a:gd name="T2" fmla="*/ 2147483647 w 3103"/>
              <a:gd name="T3" fmla="*/ 2147483647 h 634"/>
              <a:gd name="T4" fmla="*/ 2147483647 w 3103"/>
              <a:gd name="T5" fmla="*/ 2147483647 h 634"/>
              <a:gd name="T6" fmla="*/ 2147483647 w 3103"/>
              <a:gd name="T7" fmla="*/ 2147483647 h 634"/>
              <a:gd name="T8" fmla="*/ 2147483647 w 3103"/>
              <a:gd name="T9" fmla="*/ 2147483647 h 634"/>
              <a:gd name="T10" fmla="*/ 2147483647 w 3103"/>
              <a:gd name="T11" fmla="*/ 2147483647 h 634"/>
              <a:gd name="T12" fmla="*/ 2147483647 w 3103"/>
              <a:gd name="T13" fmla="*/ 2147483647 h 634"/>
              <a:gd name="T14" fmla="*/ 2147483647 w 3103"/>
              <a:gd name="T15" fmla="*/ 2147483647 h 634"/>
              <a:gd name="T16" fmla="*/ 2147483647 w 3103"/>
              <a:gd name="T17" fmla="*/ 2147483647 h 6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03"/>
              <a:gd name="T28" fmla="*/ 0 h 634"/>
              <a:gd name="T29" fmla="*/ 3103 w 3103"/>
              <a:gd name="T30" fmla="*/ 634 h 6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03" h="634">
                <a:moveTo>
                  <a:pt x="0" y="265"/>
                </a:moveTo>
                <a:cubicBezTo>
                  <a:pt x="174" y="215"/>
                  <a:pt x="349" y="166"/>
                  <a:pt x="475" y="128"/>
                </a:cubicBezTo>
                <a:cubicBezTo>
                  <a:pt x="601" y="90"/>
                  <a:pt x="648" y="53"/>
                  <a:pt x="756" y="35"/>
                </a:cubicBezTo>
                <a:cubicBezTo>
                  <a:pt x="864" y="17"/>
                  <a:pt x="1008" y="0"/>
                  <a:pt x="1123" y="20"/>
                </a:cubicBezTo>
                <a:cubicBezTo>
                  <a:pt x="1238" y="40"/>
                  <a:pt x="1320" y="98"/>
                  <a:pt x="1447" y="157"/>
                </a:cubicBezTo>
                <a:cubicBezTo>
                  <a:pt x="1574" y="216"/>
                  <a:pt x="1754" y="303"/>
                  <a:pt x="1886" y="373"/>
                </a:cubicBezTo>
                <a:cubicBezTo>
                  <a:pt x="2018" y="443"/>
                  <a:pt x="2087" y="533"/>
                  <a:pt x="2239" y="575"/>
                </a:cubicBezTo>
                <a:cubicBezTo>
                  <a:pt x="2391" y="617"/>
                  <a:pt x="2656" y="616"/>
                  <a:pt x="2800" y="625"/>
                </a:cubicBezTo>
                <a:cubicBezTo>
                  <a:pt x="2944" y="634"/>
                  <a:pt x="3023" y="633"/>
                  <a:pt x="3103" y="632"/>
                </a:cubicBezTo>
              </a:path>
            </a:pathLst>
          </a:custGeom>
          <a:noFill/>
          <a:ln w="38100" cap="flat"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610" name="Freeform 10"/>
          <p:cNvSpPr>
            <a:spLocks/>
          </p:cNvSpPr>
          <p:nvPr/>
        </p:nvSpPr>
        <p:spPr bwMode="auto">
          <a:xfrm>
            <a:off x="4503738" y="3910013"/>
            <a:ext cx="3690937" cy="639762"/>
          </a:xfrm>
          <a:custGeom>
            <a:avLst/>
            <a:gdLst>
              <a:gd name="T0" fmla="*/ 0 w 2325"/>
              <a:gd name="T1" fmla="*/ 2147483647 h 403"/>
              <a:gd name="T2" fmla="*/ 2147483647 w 2325"/>
              <a:gd name="T3" fmla="*/ 2147483647 h 403"/>
              <a:gd name="T4" fmla="*/ 2147483647 w 2325"/>
              <a:gd name="T5" fmla="*/ 2147483647 h 403"/>
              <a:gd name="T6" fmla="*/ 2147483647 w 2325"/>
              <a:gd name="T7" fmla="*/ 2147483647 h 403"/>
              <a:gd name="T8" fmla="*/ 2147483647 w 2325"/>
              <a:gd name="T9" fmla="*/ 2147483647 h 403"/>
              <a:gd name="T10" fmla="*/ 2147483647 w 2325"/>
              <a:gd name="T11" fmla="*/ 2147483647 h 403"/>
              <a:gd name="T12" fmla="*/ 0 60000 65536"/>
              <a:gd name="T13" fmla="*/ 0 60000 65536"/>
              <a:gd name="T14" fmla="*/ 0 60000 65536"/>
              <a:gd name="T15" fmla="*/ 0 60000 65536"/>
              <a:gd name="T16" fmla="*/ 0 60000 65536"/>
              <a:gd name="T17" fmla="*/ 0 60000 65536"/>
              <a:gd name="T18" fmla="*/ 0 w 2325"/>
              <a:gd name="T19" fmla="*/ 0 h 403"/>
              <a:gd name="T20" fmla="*/ 2325 w 2325"/>
              <a:gd name="T21" fmla="*/ 403 h 403"/>
            </a:gdLst>
            <a:ahLst/>
            <a:cxnLst>
              <a:cxn ang="T12">
                <a:pos x="T0" y="T1"/>
              </a:cxn>
              <a:cxn ang="T13">
                <a:pos x="T2" y="T3"/>
              </a:cxn>
              <a:cxn ang="T14">
                <a:pos x="T4" y="T5"/>
              </a:cxn>
              <a:cxn ang="T15">
                <a:pos x="T6" y="T7"/>
              </a:cxn>
              <a:cxn ang="T16">
                <a:pos x="T8" y="T9"/>
              </a:cxn>
              <a:cxn ang="T17">
                <a:pos x="T10" y="T11"/>
              </a:cxn>
            </a:cxnLst>
            <a:rect l="T18" t="T19" r="T20" b="T21"/>
            <a:pathLst>
              <a:path w="2325" h="403">
                <a:moveTo>
                  <a:pt x="0" y="403"/>
                </a:moveTo>
                <a:cubicBezTo>
                  <a:pt x="156" y="349"/>
                  <a:pt x="312" y="296"/>
                  <a:pt x="511" y="244"/>
                </a:cubicBezTo>
                <a:cubicBezTo>
                  <a:pt x="710" y="192"/>
                  <a:pt x="1011" y="133"/>
                  <a:pt x="1195" y="93"/>
                </a:cubicBezTo>
                <a:cubicBezTo>
                  <a:pt x="1379" y="53"/>
                  <a:pt x="1486" y="0"/>
                  <a:pt x="1613" y="7"/>
                </a:cubicBezTo>
                <a:cubicBezTo>
                  <a:pt x="1740" y="14"/>
                  <a:pt x="1839" y="71"/>
                  <a:pt x="1958" y="136"/>
                </a:cubicBezTo>
                <a:cubicBezTo>
                  <a:pt x="2077" y="201"/>
                  <a:pt x="2263" y="352"/>
                  <a:pt x="2325" y="395"/>
                </a:cubicBezTo>
              </a:path>
            </a:pathLst>
          </a:custGeom>
          <a:noFill/>
          <a:ln w="38100" cap="flat" cmpd="sng">
            <a:solidFill>
              <a:srgbClr val="CC99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611" name="Freeform 11"/>
          <p:cNvSpPr>
            <a:spLocks/>
          </p:cNvSpPr>
          <p:nvPr/>
        </p:nvSpPr>
        <p:spPr bwMode="auto">
          <a:xfrm>
            <a:off x="5372100" y="3630613"/>
            <a:ext cx="2846388" cy="563562"/>
          </a:xfrm>
          <a:custGeom>
            <a:avLst/>
            <a:gdLst>
              <a:gd name="T0" fmla="*/ 0 w 1793"/>
              <a:gd name="T1" fmla="*/ 2147483647 h 355"/>
              <a:gd name="T2" fmla="*/ 2147483647 w 1793"/>
              <a:gd name="T3" fmla="*/ 2147483647 h 355"/>
              <a:gd name="T4" fmla="*/ 2147483647 w 1793"/>
              <a:gd name="T5" fmla="*/ 2147483647 h 355"/>
              <a:gd name="T6" fmla="*/ 2147483647 w 1793"/>
              <a:gd name="T7" fmla="*/ 2147483647 h 355"/>
              <a:gd name="T8" fmla="*/ 2147483647 w 1793"/>
              <a:gd name="T9" fmla="*/ 2147483647 h 355"/>
              <a:gd name="T10" fmla="*/ 0 60000 65536"/>
              <a:gd name="T11" fmla="*/ 0 60000 65536"/>
              <a:gd name="T12" fmla="*/ 0 60000 65536"/>
              <a:gd name="T13" fmla="*/ 0 60000 65536"/>
              <a:gd name="T14" fmla="*/ 0 60000 65536"/>
              <a:gd name="T15" fmla="*/ 0 w 1793"/>
              <a:gd name="T16" fmla="*/ 0 h 355"/>
              <a:gd name="T17" fmla="*/ 1793 w 1793"/>
              <a:gd name="T18" fmla="*/ 355 h 355"/>
            </a:gdLst>
            <a:ahLst/>
            <a:cxnLst>
              <a:cxn ang="T10">
                <a:pos x="T0" y="T1"/>
              </a:cxn>
              <a:cxn ang="T11">
                <a:pos x="T2" y="T3"/>
              </a:cxn>
              <a:cxn ang="T12">
                <a:pos x="T4" y="T5"/>
              </a:cxn>
              <a:cxn ang="T13">
                <a:pos x="T6" y="T7"/>
              </a:cxn>
              <a:cxn ang="T14">
                <a:pos x="T8" y="T9"/>
              </a:cxn>
            </a:cxnLst>
            <a:rect l="T15" t="T16" r="T17" b="T18"/>
            <a:pathLst>
              <a:path w="1793" h="355">
                <a:moveTo>
                  <a:pt x="0" y="355"/>
                </a:moveTo>
                <a:cubicBezTo>
                  <a:pt x="92" y="328"/>
                  <a:pt x="386" y="245"/>
                  <a:pt x="554" y="190"/>
                </a:cubicBezTo>
                <a:cubicBezTo>
                  <a:pt x="722" y="135"/>
                  <a:pt x="857" y="48"/>
                  <a:pt x="1008" y="24"/>
                </a:cubicBezTo>
                <a:cubicBezTo>
                  <a:pt x="1159" y="0"/>
                  <a:pt x="1331" y="8"/>
                  <a:pt x="1462" y="46"/>
                </a:cubicBezTo>
                <a:cubicBezTo>
                  <a:pt x="1593" y="84"/>
                  <a:pt x="1693" y="169"/>
                  <a:pt x="1793" y="255"/>
                </a:cubicBezTo>
              </a:path>
            </a:pathLst>
          </a:custGeom>
          <a:noFill/>
          <a:ln w="38100" cap="flat" cmpd="sng">
            <a:solidFill>
              <a:srgbClr val="3366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612" name="Freeform 12"/>
          <p:cNvSpPr>
            <a:spLocks/>
          </p:cNvSpPr>
          <p:nvPr/>
        </p:nvSpPr>
        <p:spPr bwMode="auto">
          <a:xfrm>
            <a:off x="4778375" y="2198688"/>
            <a:ext cx="3440113" cy="2224087"/>
          </a:xfrm>
          <a:custGeom>
            <a:avLst/>
            <a:gdLst>
              <a:gd name="T0" fmla="*/ 0 w 2167"/>
              <a:gd name="T1" fmla="*/ 2147483647 h 1401"/>
              <a:gd name="T2" fmla="*/ 2147483647 w 2167"/>
              <a:gd name="T3" fmla="*/ 2147483647 h 1401"/>
              <a:gd name="T4" fmla="*/ 2147483647 w 2167"/>
              <a:gd name="T5" fmla="*/ 2147483647 h 1401"/>
              <a:gd name="T6" fmla="*/ 2147483647 w 2167"/>
              <a:gd name="T7" fmla="*/ 2147483647 h 1401"/>
              <a:gd name="T8" fmla="*/ 2147483647 w 2167"/>
              <a:gd name="T9" fmla="*/ 2147483647 h 1401"/>
              <a:gd name="T10" fmla="*/ 0 60000 65536"/>
              <a:gd name="T11" fmla="*/ 0 60000 65536"/>
              <a:gd name="T12" fmla="*/ 0 60000 65536"/>
              <a:gd name="T13" fmla="*/ 0 60000 65536"/>
              <a:gd name="T14" fmla="*/ 0 60000 65536"/>
              <a:gd name="T15" fmla="*/ 0 w 2167"/>
              <a:gd name="T16" fmla="*/ 0 h 1401"/>
              <a:gd name="T17" fmla="*/ 2167 w 2167"/>
              <a:gd name="T18" fmla="*/ 1401 h 1401"/>
            </a:gdLst>
            <a:ahLst/>
            <a:cxnLst>
              <a:cxn ang="T10">
                <a:pos x="T0" y="T1"/>
              </a:cxn>
              <a:cxn ang="T11">
                <a:pos x="T2" y="T3"/>
              </a:cxn>
              <a:cxn ang="T12">
                <a:pos x="T4" y="T5"/>
              </a:cxn>
              <a:cxn ang="T13">
                <a:pos x="T6" y="T7"/>
              </a:cxn>
              <a:cxn ang="T14">
                <a:pos x="T8" y="T9"/>
              </a:cxn>
            </a:cxnLst>
            <a:rect l="T15" t="T16" r="T17" b="T18"/>
            <a:pathLst>
              <a:path w="2167" h="1401">
                <a:moveTo>
                  <a:pt x="0" y="1401"/>
                </a:moveTo>
                <a:cubicBezTo>
                  <a:pt x="191" y="1337"/>
                  <a:pt x="382" y="1274"/>
                  <a:pt x="619" y="1135"/>
                </a:cubicBezTo>
                <a:cubicBezTo>
                  <a:pt x="856" y="996"/>
                  <a:pt x="1190" y="740"/>
                  <a:pt x="1425" y="566"/>
                </a:cubicBezTo>
                <a:cubicBezTo>
                  <a:pt x="1660" y="392"/>
                  <a:pt x="1906" y="182"/>
                  <a:pt x="2030" y="91"/>
                </a:cubicBezTo>
                <a:cubicBezTo>
                  <a:pt x="2154" y="0"/>
                  <a:pt x="2160" y="9"/>
                  <a:pt x="2167" y="19"/>
                </a:cubicBezTo>
              </a:path>
            </a:pathLst>
          </a:custGeom>
          <a:noFill/>
          <a:ln w="38100" cap="flat" cmpd="sng">
            <a:solidFill>
              <a:srgbClr val="00FF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613" name="Text Box 13"/>
          <p:cNvSpPr txBox="1">
            <a:spLocks noChangeArrowheads="1"/>
          </p:cNvSpPr>
          <p:nvPr/>
        </p:nvSpPr>
        <p:spPr bwMode="auto">
          <a:xfrm>
            <a:off x="1520825" y="5332413"/>
            <a:ext cx="8207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latin typeface="Arial Narrow" pitchFamily="34" charset="0"/>
              </a:rPr>
              <a:t>Horses</a:t>
            </a:r>
          </a:p>
        </p:txBody>
      </p:sp>
      <p:sp>
        <p:nvSpPr>
          <p:cNvPr id="25614" name="Text Box 14"/>
          <p:cNvSpPr txBox="1">
            <a:spLocks noChangeArrowheads="1"/>
          </p:cNvSpPr>
          <p:nvPr/>
        </p:nvSpPr>
        <p:spPr bwMode="auto">
          <a:xfrm>
            <a:off x="2886075" y="5157788"/>
            <a:ext cx="17891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latin typeface="Arial Narrow" pitchFamily="34" charset="0"/>
              </a:rPr>
              <a:t>Maritime shipping</a:t>
            </a:r>
          </a:p>
        </p:txBody>
      </p:sp>
      <p:sp>
        <p:nvSpPr>
          <p:cNvPr id="25615" name="Text Box 15"/>
          <p:cNvSpPr txBox="1">
            <a:spLocks noChangeArrowheads="1"/>
          </p:cNvSpPr>
          <p:nvPr/>
        </p:nvSpPr>
        <p:spPr bwMode="auto">
          <a:xfrm>
            <a:off x="1050925" y="4464050"/>
            <a:ext cx="1528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latin typeface="Arial Narrow" pitchFamily="34" charset="0"/>
              </a:rPr>
              <a:t>Canal shipping</a:t>
            </a:r>
          </a:p>
        </p:txBody>
      </p:sp>
      <p:sp>
        <p:nvSpPr>
          <p:cNvPr id="25616" name="Text Box 16"/>
          <p:cNvSpPr txBox="1">
            <a:spLocks noChangeArrowheads="1"/>
          </p:cNvSpPr>
          <p:nvPr/>
        </p:nvSpPr>
        <p:spPr bwMode="auto">
          <a:xfrm>
            <a:off x="2806700" y="4019550"/>
            <a:ext cx="989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latin typeface="Arial Narrow" pitchFamily="34" charset="0"/>
              </a:rPr>
              <a:t>Railways</a:t>
            </a:r>
          </a:p>
        </p:txBody>
      </p:sp>
      <p:sp>
        <p:nvSpPr>
          <p:cNvPr id="25617" name="Text Box 17"/>
          <p:cNvSpPr txBox="1">
            <a:spLocks noChangeArrowheads="1"/>
          </p:cNvSpPr>
          <p:nvPr/>
        </p:nvSpPr>
        <p:spPr bwMode="auto">
          <a:xfrm>
            <a:off x="4049713" y="3603625"/>
            <a:ext cx="757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latin typeface="Arial Narrow" pitchFamily="34" charset="0"/>
              </a:rPr>
              <a:t>Roads</a:t>
            </a:r>
          </a:p>
        </p:txBody>
      </p:sp>
      <p:sp>
        <p:nvSpPr>
          <p:cNvPr id="25618" name="Text Box 18"/>
          <p:cNvSpPr txBox="1">
            <a:spLocks noChangeArrowheads="1"/>
          </p:cNvSpPr>
          <p:nvPr/>
        </p:nvSpPr>
        <p:spPr bwMode="auto">
          <a:xfrm>
            <a:off x="5240338" y="3495675"/>
            <a:ext cx="44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latin typeface="Arial Narrow" pitchFamily="34" charset="0"/>
              </a:rPr>
              <a:t>Air</a:t>
            </a:r>
          </a:p>
        </p:txBody>
      </p:sp>
      <p:sp>
        <p:nvSpPr>
          <p:cNvPr id="25619" name="Text Box 19"/>
          <p:cNvSpPr txBox="1">
            <a:spLocks noChangeArrowheads="1"/>
          </p:cNvSpPr>
          <p:nvPr/>
        </p:nvSpPr>
        <p:spPr bwMode="auto">
          <a:xfrm>
            <a:off x="4090988" y="3022600"/>
            <a:ext cx="205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latin typeface="Arial Narrow" pitchFamily="34" charset="0"/>
              </a:rPr>
              <a:t>Telecommunications</a:t>
            </a:r>
          </a:p>
        </p:txBody>
      </p:sp>
      <p:sp>
        <p:nvSpPr>
          <p:cNvPr id="25620" name="Freeform 20"/>
          <p:cNvSpPr>
            <a:spLocks/>
          </p:cNvSpPr>
          <p:nvPr/>
        </p:nvSpPr>
        <p:spPr bwMode="auto">
          <a:xfrm>
            <a:off x="925513" y="1668463"/>
            <a:ext cx="7315200" cy="4092575"/>
          </a:xfrm>
          <a:custGeom>
            <a:avLst/>
            <a:gdLst>
              <a:gd name="T0" fmla="*/ 0 w 4572"/>
              <a:gd name="T1" fmla="*/ 0 h 2578"/>
              <a:gd name="T2" fmla="*/ 0 w 4572"/>
              <a:gd name="T3" fmla="*/ 2147483647 h 2578"/>
              <a:gd name="T4" fmla="*/ 2147483647 w 4572"/>
              <a:gd name="T5" fmla="*/ 2147483647 h 2578"/>
              <a:gd name="T6" fmla="*/ 0 60000 65536"/>
              <a:gd name="T7" fmla="*/ 0 60000 65536"/>
              <a:gd name="T8" fmla="*/ 0 60000 65536"/>
              <a:gd name="T9" fmla="*/ 0 w 4572"/>
              <a:gd name="T10" fmla="*/ 0 h 2578"/>
              <a:gd name="T11" fmla="*/ 4572 w 4572"/>
              <a:gd name="T12" fmla="*/ 2578 h 2578"/>
            </a:gdLst>
            <a:ahLst/>
            <a:cxnLst>
              <a:cxn ang="T6">
                <a:pos x="T0" y="T1"/>
              </a:cxn>
              <a:cxn ang="T7">
                <a:pos x="T2" y="T3"/>
              </a:cxn>
              <a:cxn ang="T8">
                <a:pos x="T4" y="T5"/>
              </a:cxn>
            </a:cxnLst>
            <a:rect l="T9" t="T10" r="T11" b="T12"/>
            <a:pathLst>
              <a:path w="4572" h="2578">
                <a:moveTo>
                  <a:pt x="0" y="0"/>
                </a:moveTo>
                <a:lnTo>
                  <a:pt x="0" y="2578"/>
                </a:lnTo>
                <a:lnTo>
                  <a:pt x="4572" y="2578"/>
                </a:lnTo>
              </a:path>
            </a:pathLst>
          </a:custGeom>
          <a:noFill/>
          <a:ln w="38100" cap="flat" cmpd="sng">
            <a:solidFill>
              <a:schemeClr val="tx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621" name="Line 21"/>
          <p:cNvSpPr>
            <a:spLocks noChangeShapeType="1"/>
          </p:cNvSpPr>
          <p:nvPr/>
        </p:nvSpPr>
        <p:spPr bwMode="auto">
          <a:xfrm>
            <a:off x="1554163" y="5678488"/>
            <a:ext cx="0"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22" name="Line 22"/>
          <p:cNvSpPr>
            <a:spLocks noChangeShapeType="1"/>
          </p:cNvSpPr>
          <p:nvPr/>
        </p:nvSpPr>
        <p:spPr bwMode="auto">
          <a:xfrm>
            <a:off x="2162175" y="5678488"/>
            <a:ext cx="0"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23" name="Line 23"/>
          <p:cNvSpPr>
            <a:spLocks noChangeShapeType="1"/>
          </p:cNvSpPr>
          <p:nvPr/>
        </p:nvSpPr>
        <p:spPr bwMode="auto">
          <a:xfrm>
            <a:off x="2759075" y="5678488"/>
            <a:ext cx="0"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24" name="Line 24"/>
          <p:cNvSpPr>
            <a:spLocks noChangeShapeType="1"/>
          </p:cNvSpPr>
          <p:nvPr/>
        </p:nvSpPr>
        <p:spPr bwMode="auto">
          <a:xfrm>
            <a:off x="3355975" y="5678488"/>
            <a:ext cx="0"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25" name="Line 25"/>
          <p:cNvSpPr>
            <a:spLocks noChangeShapeType="1"/>
          </p:cNvSpPr>
          <p:nvPr/>
        </p:nvSpPr>
        <p:spPr bwMode="auto">
          <a:xfrm>
            <a:off x="3952875" y="5678488"/>
            <a:ext cx="0"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26" name="Line 26"/>
          <p:cNvSpPr>
            <a:spLocks noChangeShapeType="1"/>
          </p:cNvSpPr>
          <p:nvPr/>
        </p:nvSpPr>
        <p:spPr bwMode="auto">
          <a:xfrm>
            <a:off x="4549775" y="5678488"/>
            <a:ext cx="0"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27" name="Line 27"/>
          <p:cNvSpPr>
            <a:spLocks noChangeShapeType="1"/>
          </p:cNvSpPr>
          <p:nvPr/>
        </p:nvSpPr>
        <p:spPr bwMode="auto">
          <a:xfrm>
            <a:off x="5146675" y="5678488"/>
            <a:ext cx="0"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28" name="Line 28"/>
          <p:cNvSpPr>
            <a:spLocks noChangeShapeType="1"/>
          </p:cNvSpPr>
          <p:nvPr/>
        </p:nvSpPr>
        <p:spPr bwMode="auto">
          <a:xfrm>
            <a:off x="5743575" y="5678488"/>
            <a:ext cx="0"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29" name="Line 29"/>
          <p:cNvSpPr>
            <a:spLocks noChangeShapeType="1"/>
          </p:cNvSpPr>
          <p:nvPr/>
        </p:nvSpPr>
        <p:spPr bwMode="auto">
          <a:xfrm>
            <a:off x="6340475" y="5678488"/>
            <a:ext cx="0"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30" name="Line 30"/>
          <p:cNvSpPr>
            <a:spLocks noChangeShapeType="1"/>
          </p:cNvSpPr>
          <p:nvPr/>
        </p:nvSpPr>
        <p:spPr bwMode="auto">
          <a:xfrm>
            <a:off x="6937375" y="5678488"/>
            <a:ext cx="0"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31" name="Line 31"/>
          <p:cNvSpPr>
            <a:spLocks noChangeShapeType="1"/>
          </p:cNvSpPr>
          <p:nvPr/>
        </p:nvSpPr>
        <p:spPr bwMode="auto">
          <a:xfrm>
            <a:off x="7534275" y="5678488"/>
            <a:ext cx="0"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32" name="Text Box 32"/>
          <p:cNvSpPr txBox="1">
            <a:spLocks noChangeArrowheads="1"/>
          </p:cNvSpPr>
          <p:nvPr/>
        </p:nvSpPr>
        <p:spPr bwMode="auto">
          <a:xfrm>
            <a:off x="769938" y="5861050"/>
            <a:ext cx="368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latin typeface="Arial Narrow" pitchFamily="34" charset="0"/>
              </a:rPr>
              <a:t>1750</a:t>
            </a:r>
          </a:p>
        </p:txBody>
      </p:sp>
      <p:sp>
        <p:nvSpPr>
          <p:cNvPr id="25633" name="Text Box 33"/>
          <p:cNvSpPr txBox="1">
            <a:spLocks noChangeArrowheads="1"/>
          </p:cNvSpPr>
          <p:nvPr/>
        </p:nvSpPr>
        <p:spPr bwMode="auto">
          <a:xfrm>
            <a:off x="1355725" y="5861050"/>
            <a:ext cx="368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latin typeface="Arial Narrow" pitchFamily="34" charset="0"/>
              </a:rPr>
              <a:t>1775</a:t>
            </a:r>
          </a:p>
        </p:txBody>
      </p:sp>
      <p:sp>
        <p:nvSpPr>
          <p:cNvPr id="25634" name="Text Box 34"/>
          <p:cNvSpPr txBox="1">
            <a:spLocks noChangeArrowheads="1"/>
          </p:cNvSpPr>
          <p:nvPr/>
        </p:nvSpPr>
        <p:spPr bwMode="auto">
          <a:xfrm>
            <a:off x="1965325" y="5861050"/>
            <a:ext cx="368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latin typeface="Arial Narrow" pitchFamily="34" charset="0"/>
              </a:rPr>
              <a:t>1800</a:t>
            </a:r>
          </a:p>
        </p:txBody>
      </p:sp>
      <p:sp>
        <p:nvSpPr>
          <p:cNvPr id="25635" name="Text Box 35"/>
          <p:cNvSpPr txBox="1">
            <a:spLocks noChangeArrowheads="1"/>
          </p:cNvSpPr>
          <p:nvPr/>
        </p:nvSpPr>
        <p:spPr bwMode="auto">
          <a:xfrm>
            <a:off x="2565400" y="5861050"/>
            <a:ext cx="368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latin typeface="Arial Narrow" pitchFamily="34" charset="0"/>
              </a:rPr>
              <a:t>1825</a:t>
            </a:r>
          </a:p>
        </p:txBody>
      </p:sp>
      <p:sp>
        <p:nvSpPr>
          <p:cNvPr id="25636" name="Text Box 36"/>
          <p:cNvSpPr txBox="1">
            <a:spLocks noChangeArrowheads="1"/>
          </p:cNvSpPr>
          <p:nvPr/>
        </p:nvSpPr>
        <p:spPr bwMode="auto">
          <a:xfrm>
            <a:off x="3171825" y="5861050"/>
            <a:ext cx="368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latin typeface="Arial Narrow" pitchFamily="34" charset="0"/>
              </a:rPr>
              <a:t>1850</a:t>
            </a:r>
          </a:p>
        </p:txBody>
      </p:sp>
      <p:sp>
        <p:nvSpPr>
          <p:cNvPr id="25637" name="Text Box 37"/>
          <p:cNvSpPr txBox="1">
            <a:spLocks noChangeArrowheads="1"/>
          </p:cNvSpPr>
          <p:nvPr/>
        </p:nvSpPr>
        <p:spPr bwMode="auto">
          <a:xfrm>
            <a:off x="3770313" y="5861050"/>
            <a:ext cx="368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latin typeface="Arial Narrow" pitchFamily="34" charset="0"/>
              </a:rPr>
              <a:t>1875</a:t>
            </a:r>
          </a:p>
        </p:txBody>
      </p:sp>
      <p:sp>
        <p:nvSpPr>
          <p:cNvPr id="25638" name="Text Box 38"/>
          <p:cNvSpPr txBox="1">
            <a:spLocks noChangeArrowheads="1"/>
          </p:cNvSpPr>
          <p:nvPr/>
        </p:nvSpPr>
        <p:spPr bwMode="auto">
          <a:xfrm>
            <a:off x="4368800" y="5861050"/>
            <a:ext cx="368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latin typeface="Arial Narrow" pitchFamily="34" charset="0"/>
              </a:rPr>
              <a:t>1900</a:t>
            </a:r>
          </a:p>
        </p:txBody>
      </p:sp>
      <p:sp>
        <p:nvSpPr>
          <p:cNvPr id="25639" name="Text Box 39"/>
          <p:cNvSpPr txBox="1">
            <a:spLocks noChangeArrowheads="1"/>
          </p:cNvSpPr>
          <p:nvPr/>
        </p:nvSpPr>
        <p:spPr bwMode="auto">
          <a:xfrm>
            <a:off x="4954588" y="5861050"/>
            <a:ext cx="368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latin typeface="Arial Narrow" pitchFamily="34" charset="0"/>
              </a:rPr>
              <a:t>1925</a:t>
            </a:r>
          </a:p>
        </p:txBody>
      </p:sp>
      <p:sp>
        <p:nvSpPr>
          <p:cNvPr id="25640" name="Text Box 40"/>
          <p:cNvSpPr txBox="1">
            <a:spLocks noChangeArrowheads="1"/>
          </p:cNvSpPr>
          <p:nvPr/>
        </p:nvSpPr>
        <p:spPr bwMode="auto">
          <a:xfrm>
            <a:off x="5551488" y="5861050"/>
            <a:ext cx="368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latin typeface="Arial Narrow" pitchFamily="34" charset="0"/>
              </a:rPr>
              <a:t>1950</a:t>
            </a:r>
          </a:p>
        </p:txBody>
      </p:sp>
      <p:sp>
        <p:nvSpPr>
          <p:cNvPr id="25641" name="Text Box 41"/>
          <p:cNvSpPr txBox="1">
            <a:spLocks noChangeArrowheads="1"/>
          </p:cNvSpPr>
          <p:nvPr/>
        </p:nvSpPr>
        <p:spPr bwMode="auto">
          <a:xfrm>
            <a:off x="6159500" y="5861050"/>
            <a:ext cx="368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latin typeface="Arial Narrow" pitchFamily="34" charset="0"/>
              </a:rPr>
              <a:t>1975</a:t>
            </a:r>
          </a:p>
        </p:txBody>
      </p:sp>
      <p:sp>
        <p:nvSpPr>
          <p:cNvPr id="25642" name="Text Box 42"/>
          <p:cNvSpPr txBox="1">
            <a:spLocks noChangeArrowheads="1"/>
          </p:cNvSpPr>
          <p:nvPr/>
        </p:nvSpPr>
        <p:spPr bwMode="auto">
          <a:xfrm>
            <a:off x="6756400" y="5861050"/>
            <a:ext cx="368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latin typeface="Arial Narrow" pitchFamily="34" charset="0"/>
              </a:rPr>
              <a:t>2000</a:t>
            </a:r>
          </a:p>
        </p:txBody>
      </p:sp>
      <p:sp>
        <p:nvSpPr>
          <p:cNvPr id="25643" name="Text Box 43"/>
          <p:cNvSpPr txBox="1">
            <a:spLocks noChangeArrowheads="1"/>
          </p:cNvSpPr>
          <p:nvPr/>
        </p:nvSpPr>
        <p:spPr bwMode="auto">
          <a:xfrm>
            <a:off x="7353300" y="5861050"/>
            <a:ext cx="368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latin typeface="Arial Narrow" pitchFamily="34" charset="0"/>
              </a:rPr>
              <a:t>2025</a:t>
            </a:r>
          </a:p>
        </p:txBody>
      </p:sp>
      <p:sp>
        <p:nvSpPr>
          <p:cNvPr id="25644" name="Text Box 44"/>
          <p:cNvSpPr txBox="1">
            <a:spLocks noChangeArrowheads="1"/>
          </p:cNvSpPr>
          <p:nvPr/>
        </p:nvSpPr>
        <p:spPr bwMode="auto">
          <a:xfrm>
            <a:off x="7961313" y="5861050"/>
            <a:ext cx="368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latin typeface="Arial Narrow" pitchFamily="34" charset="0"/>
              </a:rPr>
              <a:t>2050</a:t>
            </a:r>
          </a:p>
        </p:txBody>
      </p:sp>
      <p:sp>
        <p:nvSpPr>
          <p:cNvPr id="25645" name="Text Box 45"/>
          <p:cNvSpPr txBox="1">
            <a:spLocks noChangeArrowheads="1"/>
          </p:cNvSpPr>
          <p:nvPr/>
        </p:nvSpPr>
        <p:spPr bwMode="auto">
          <a:xfrm rot="-5400000">
            <a:off x="-386556" y="3655294"/>
            <a:ext cx="2281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latin typeface="AvantGarde Bk BT" charset="0"/>
              </a:rPr>
              <a:t>Economic Opportunities</a:t>
            </a:r>
          </a:p>
        </p:txBody>
      </p:sp>
      <p:sp>
        <p:nvSpPr>
          <p:cNvPr id="25646" name="Line 46"/>
          <p:cNvSpPr>
            <a:spLocks noChangeShapeType="1"/>
          </p:cNvSpPr>
          <p:nvPr/>
        </p:nvSpPr>
        <p:spPr bwMode="auto">
          <a:xfrm flipV="1">
            <a:off x="1554163" y="4778375"/>
            <a:ext cx="0" cy="501650"/>
          </a:xfrm>
          <a:prstGeom prst="line">
            <a:avLst/>
          </a:prstGeom>
          <a:noFill/>
          <a:ln w="38100">
            <a:solidFill>
              <a:srgbClr val="96969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47" name="Line 47"/>
          <p:cNvSpPr>
            <a:spLocks noChangeShapeType="1"/>
          </p:cNvSpPr>
          <p:nvPr/>
        </p:nvSpPr>
        <p:spPr bwMode="auto">
          <a:xfrm flipV="1">
            <a:off x="3303588" y="4343400"/>
            <a:ext cx="0" cy="593725"/>
          </a:xfrm>
          <a:prstGeom prst="line">
            <a:avLst/>
          </a:prstGeom>
          <a:noFill/>
          <a:ln w="38100">
            <a:solidFill>
              <a:srgbClr val="96969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48" name="Line 48"/>
          <p:cNvSpPr>
            <a:spLocks noChangeShapeType="1"/>
          </p:cNvSpPr>
          <p:nvPr/>
        </p:nvSpPr>
        <p:spPr bwMode="auto">
          <a:xfrm flipV="1">
            <a:off x="4484688" y="3937000"/>
            <a:ext cx="0" cy="593725"/>
          </a:xfrm>
          <a:prstGeom prst="line">
            <a:avLst/>
          </a:prstGeom>
          <a:noFill/>
          <a:ln w="38100">
            <a:solidFill>
              <a:srgbClr val="96969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49" name="Line 49"/>
          <p:cNvSpPr>
            <a:spLocks noChangeShapeType="1"/>
          </p:cNvSpPr>
          <p:nvPr/>
        </p:nvSpPr>
        <p:spPr bwMode="auto">
          <a:xfrm flipV="1">
            <a:off x="4808538" y="3359150"/>
            <a:ext cx="0" cy="1050925"/>
          </a:xfrm>
          <a:prstGeom prst="line">
            <a:avLst/>
          </a:prstGeom>
          <a:noFill/>
          <a:ln w="38100">
            <a:solidFill>
              <a:srgbClr val="96969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50" name="Line 50"/>
          <p:cNvSpPr>
            <a:spLocks noChangeShapeType="1"/>
          </p:cNvSpPr>
          <p:nvPr/>
        </p:nvSpPr>
        <p:spPr bwMode="auto">
          <a:xfrm flipV="1">
            <a:off x="5451475" y="3806825"/>
            <a:ext cx="0" cy="331788"/>
          </a:xfrm>
          <a:prstGeom prst="line">
            <a:avLst/>
          </a:prstGeom>
          <a:noFill/>
          <a:ln w="38100">
            <a:solidFill>
              <a:srgbClr val="96969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51" name="Oval 51"/>
          <p:cNvSpPr>
            <a:spLocks noChangeArrowheads="1"/>
          </p:cNvSpPr>
          <p:nvPr/>
        </p:nvSpPr>
        <p:spPr bwMode="auto">
          <a:xfrm>
            <a:off x="1498600" y="5211763"/>
            <a:ext cx="125413" cy="125412"/>
          </a:xfrm>
          <a:prstGeom prst="ellipse">
            <a:avLst/>
          </a:prstGeom>
          <a:solidFill>
            <a:srgbClr val="FFCC00"/>
          </a:solidFill>
          <a:ln w="19050">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GB" altLang="en-US" sz="1800">
              <a:latin typeface="Calibri" pitchFamily="34" charset="0"/>
            </a:endParaRPr>
          </a:p>
        </p:txBody>
      </p:sp>
      <p:sp>
        <p:nvSpPr>
          <p:cNvPr id="25652" name="Oval 52"/>
          <p:cNvSpPr>
            <a:spLocks noChangeArrowheads="1"/>
          </p:cNvSpPr>
          <p:nvPr/>
        </p:nvSpPr>
        <p:spPr bwMode="auto">
          <a:xfrm>
            <a:off x="3240088" y="4872038"/>
            <a:ext cx="125412" cy="125412"/>
          </a:xfrm>
          <a:prstGeom prst="ellipse">
            <a:avLst/>
          </a:prstGeom>
          <a:solidFill>
            <a:srgbClr val="99CCFF"/>
          </a:solidFill>
          <a:ln w="19050">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GB" altLang="en-US" sz="1800">
              <a:latin typeface="Calibri" pitchFamily="34" charset="0"/>
            </a:endParaRPr>
          </a:p>
        </p:txBody>
      </p:sp>
      <p:sp>
        <p:nvSpPr>
          <p:cNvPr id="25653" name="Oval 53"/>
          <p:cNvSpPr>
            <a:spLocks noChangeArrowheads="1"/>
          </p:cNvSpPr>
          <p:nvPr/>
        </p:nvSpPr>
        <p:spPr bwMode="auto">
          <a:xfrm>
            <a:off x="4411663" y="4486275"/>
            <a:ext cx="125412" cy="125413"/>
          </a:xfrm>
          <a:prstGeom prst="ellipse">
            <a:avLst/>
          </a:prstGeom>
          <a:solidFill>
            <a:srgbClr val="CC99FF"/>
          </a:solidFill>
          <a:ln w="19050">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GB" altLang="en-US" sz="1800">
              <a:latin typeface="Calibri" pitchFamily="34" charset="0"/>
            </a:endParaRPr>
          </a:p>
        </p:txBody>
      </p:sp>
      <p:sp>
        <p:nvSpPr>
          <p:cNvPr id="25654" name="Oval 54"/>
          <p:cNvSpPr>
            <a:spLocks noChangeArrowheads="1"/>
          </p:cNvSpPr>
          <p:nvPr/>
        </p:nvSpPr>
        <p:spPr bwMode="auto">
          <a:xfrm>
            <a:off x="4737100" y="4375150"/>
            <a:ext cx="125413" cy="125413"/>
          </a:xfrm>
          <a:prstGeom prst="ellipse">
            <a:avLst/>
          </a:prstGeom>
          <a:solidFill>
            <a:srgbClr val="00FF00"/>
          </a:solidFill>
          <a:ln w="19050">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GB" altLang="en-US" sz="1800">
              <a:latin typeface="Calibri" pitchFamily="34" charset="0"/>
            </a:endParaRPr>
          </a:p>
        </p:txBody>
      </p:sp>
      <p:sp>
        <p:nvSpPr>
          <p:cNvPr id="25655" name="Oval 55"/>
          <p:cNvSpPr>
            <a:spLocks noChangeArrowheads="1"/>
          </p:cNvSpPr>
          <p:nvPr/>
        </p:nvSpPr>
        <p:spPr bwMode="auto">
          <a:xfrm>
            <a:off x="5383213" y="4103688"/>
            <a:ext cx="125412" cy="125412"/>
          </a:xfrm>
          <a:prstGeom prst="ellipse">
            <a:avLst/>
          </a:prstGeom>
          <a:solidFill>
            <a:srgbClr val="3366FF"/>
          </a:solidFill>
          <a:ln w="19050">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GB" altLang="en-US" sz="1800">
              <a:latin typeface="Calibri" pitchFamily="34" charset="0"/>
            </a:endParaRPr>
          </a:p>
        </p:txBody>
      </p:sp>
      <p:sp>
        <p:nvSpPr>
          <p:cNvPr id="25656" name="AutoShape 56"/>
          <p:cNvSpPr>
            <a:spLocks noChangeArrowheads="1"/>
          </p:cNvSpPr>
          <p:nvPr/>
        </p:nvSpPr>
        <p:spPr bwMode="auto">
          <a:xfrm>
            <a:off x="993775" y="1690688"/>
            <a:ext cx="7110413" cy="1004887"/>
          </a:xfrm>
          <a:prstGeom prst="rightArrow">
            <a:avLst>
              <a:gd name="adj1" fmla="val 49759"/>
              <a:gd name="adj2" fmla="val 150853"/>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GB" altLang="en-US" sz="1800">
              <a:latin typeface="Calibri" pitchFamily="34" charset="0"/>
            </a:endParaRPr>
          </a:p>
        </p:txBody>
      </p:sp>
      <p:sp>
        <p:nvSpPr>
          <p:cNvPr id="25657" name="Text Box 57"/>
          <p:cNvSpPr txBox="1">
            <a:spLocks noChangeArrowheads="1"/>
          </p:cNvSpPr>
          <p:nvPr/>
        </p:nvSpPr>
        <p:spPr bwMode="auto">
          <a:xfrm>
            <a:off x="1565275" y="2014538"/>
            <a:ext cx="3035300" cy="361950"/>
          </a:xfrm>
          <a:prstGeom prst="rect">
            <a:avLst/>
          </a:prstGeom>
          <a:noFill/>
          <a:ln w="25400">
            <a:solidFill>
              <a:srgbClr val="C0C0C0"/>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latin typeface="AvantGarde Bk BT" charset="0"/>
              </a:rPr>
              <a:t>Industrial Revolution</a:t>
            </a:r>
          </a:p>
        </p:txBody>
      </p:sp>
      <p:sp>
        <p:nvSpPr>
          <p:cNvPr id="25658" name="Text Box 58"/>
          <p:cNvSpPr txBox="1">
            <a:spLocks noChangeArrowheads="1"/>
          </p:cNvSpPr>
          <p:nvPr/>
        </p:nvSpPr>
        <p:spPr bwMode="auto">
          <a:xfrm>
            <a:off x="4643438" y="1916832"/>
            <a:ext cx="1660525" cy="346075"/>
          </a:xfrm>
          <a:prstGeom prst="rect">
            <a:avLst/>
          </a:prstGeom>
          <a:noFill/>
          <a:ln w="25400">
            <a:solidFill>
              <a:srgbClr val="C0C0C0"/>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500" b="1" dirty="0">
                <a:latin typeface="AvantGarde Bk BT" charset="0"/>
              </a:rPr>
              <a:t>Mass Production</a:t>
            </a:r>
          </a:p>
        </p:txBody>
      </p:sp>
      <p:sp>
        <p:nvSpPr>
          <p:cNvPr id="25659" name="Text Box 59"/>
          <p:cNvSpPr txBox="1">
            <a:spLocks noChangeArrowheads="1"/>
          </p:cNvSpPr>
          <p:nvPr/>
        </p:nvSpPr>
        <p:spPr bwMode="auto">
          <a:xfrm>
            <a:off x="6348413" y="2019300"/>
            <a:ext cx="1465262" cy="361950"/>
          </a:xfrm>
          <a:prstGeom prst="rect">
            <a:avLst/>
          </a:prstGeom>
          <a:noFill/>
          <a:ln w="25400">
            <a:solidFill>
              <a:srgbClr val="C0C0C0"/>
            </a:solidFill>
            <a:miter lim="800000"/>
            <a:headEnd/>
            <a:tailEnd/>
          </a:ln>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latin typeface="AvantGarde Bk BT" charset="0"/>
              </a:rPr>
              <a:t>Globalization</a:t>
            </a:r>
          </a:p>
        </p:txBody>
      </p:sp>
      <p:sp>
        <p:nvSpPr>
          <p:cNvPr id="61" name="Text Box 45"/>
          <p:cNvSpPr txBox="1">
            <a:spLocks noChangeArrowheads="1"/>
          </p:cNvSpPr>
          <p:nvPr/>
        </p:nvSpPr>
        <p:spPr bwMode="auto">
          <a:xfrm>
            <a:off x="4368800" y="6309319"/>
            <a:ext cx="4755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latin typeface="AvantGarde Bk BT" charset="0"/>
              </a:rPr>
              <a:t>Time</a:t>
            </a:r>
          </a:p>
        </p:txBody>
      </p:sp>
    </p:spTree>
    <p:extLst>
      <p:ext uri="{BB962C8B-B14F-4D97-AF65-F5344CB8AC3E}">
        <p14:creationId xmlns:p14="http://schemas.microsoft.com/office/powerpoint/2010/main" val="37166378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End 3">
            <a:hlinkClick r:id="rId3" highlightClick="1"/>
          </p:cNvPr>
          <p:cNvSpPr/>
          <p:nvPr/>
        </p:nvSpPr>
        <p:spPr>
          <a:xfrm>
            <a:off x="8361221" y="217649"/>
            <a:ext cx="432048" cy="324036"/>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179512" y="116632"/>
            <a:ext cx="8856984" cy="562074"/>
          </a:xfrm>
          <a:prstGeom prst="rect">
            <a:avLst/>
          </a:prstGeom>
          <a:ln w="28575">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u="sng">
                <a:latin typeface="Comic Sans MS" panose="030F0702030302020204" pitchFamily="66" charset="0"/>
              </a:rPr>
              <a:t>Group Task</a:t>
            </a:r>
            <a:endParaRPr lang="en-GB" sz="2400" u="sng" dirty="0">
              <a:latin typeface="Comic Sans MS" panose="030F0702030302020204" pitchFamily="66" charset="0"/>
            </a:endParaRPr>
          </a:p>
        </p:txBody>
      </p:sp>
      <p:sp>
        <p:nvSpPr>
          <p:cNvPr id="6" name="Rectangle 5"/>
          <p:cNvSpPr/>
          <p:nvPr/>
        </p:nvSpPr>
        <p:spPr>
          <a:xfrm>
            <a:off x="179512" y="749628"/>
            <a:ext cx="8856984" cy="923330"/>
          </a:xfrm>
          <a:prstGeom prst="rect">
            <a:avLst/>
          </a:prstGeom>
          <a:ln w="28575">
            <a:solidFill>
              <a:srgbClr val="00FF00"/>
            </a:solidFill>
          </a:ln>
        </p:spPr>
        <p:txBody>
          <a:bodyPr wrap="square">
            <a:spAutoFit/>
          </a:bodyPr>
          <a:lstStyle/>
          <a:p>
            <a:r>
              <a:rPr lang="en-GB" u="sng" dirty="0">
                <a:latin typeface="Comic Sans MS" panose="030F0702030302020204" pitchFamily="66" charset="0"/>
              </a:rPr>
              <a:t>Demo</a:t>
            </a:r>
            <a:r>
              <a:rPr lang="en-GB" dirty="0">
                <a:latin typeface="Comic Sans MS" panose="030F0702030302020204" pitchFamily="66" charset="0"/>
              </a:rPr>
              <a:t>: Watch the video (IB Geography Globalization) to the right. Make notes on each of the factors that James May claims to have "made the world a smaller place".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58524"/>
            <a:ext cx="3790950" cy="3442684"/>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9978" y="1858524"/>
            <a:ext cx="4586516" cy="3442684"/>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8" name="Action Button: End 7">
            <a:hlinkClick r:id="rId6" highlightClick="1"/>
          </p:cNvPr>
          <p:cNvSpPr/>
          <p:nvPr/>
        </p:nvSpPr>
        <p:spPr>
          <a:xfrm>
            <a:off x="380165" y="253653"/>
            <a:ext cx="504056" cy="288032"/>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77391" y="5805264"/>
            <a:ext cx="8859103" cy="646331"/>
          </a:xfrm>
          <a:prstGeom prst="rect">
            <a:avLst/>
          </a:prstGeom>
          <a:ln w="28575">
            <a:solidFill>
              <a:srgbClr val="00FF00"/>
            </a:solidFill>
          </a:ln>
        </p:spPr>
        <p:txBody>
          <a:bodyPr wrap="square">
            <a:spAutoFit/>
          </a:bodyPr>
          <a:lstStyle/>
          <a:p>
            <a:r>
              <a:rPr lang="en-GB" u="sng" dirty="0">
                <a:latin typeface="Comic Sans MS" panose="030F0702030302020204" pitchFamily="66" charset="0"/>
              </a:rPr>
              <a:t>Demo:</a:t>
            </a:r>
            <a:r>
              <a:rPr lang="en-GB" dirty="0">
                <a:latin typeface="Comic Sans MS" panose="030F0702030302020204" pitchFamily="66" charset="0"/>
              </a:rPr>
              <a:t> Watch the 18 minute TED Talk video below and take notes on the issues discussed  by Aaron </a:t>
            </a:r>
            <a:r>
              <a:rPr lang="en-GB" dirty="0" err="1">
                <a:latin typeface="Comic Sans MS" panose="030F0702030302020204" pitchFamily="66" charset="0"/>
              </a:rPr>
              <a:t>Koblin</a:t>
            </a:r>
            <a:r>
              <a:rPr lang="en-GB" dirty="0">
                <a:latin typeface="Comic Sans MS" panose="030F0702030302020204" pitchFamily="66" charset="0"/>
              </a:rPr>
              <a:t> in the lecture. </a:t>
            </a:r>
          </a:p>
        </p:txBody>
      </p:sp>
    </p:spTree>
    <p:extLst>
      <p:ext uri="{BB962C8B-B14F-4D97-AF65-F5344CB8AC3E}">
        <p14:creationId xmlns:p14="http://schemas.microsoft.com/office/powerpoint/2010/main" val="3906223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562074"/>
          </a:xfrm>
          <a:ln w="28575">
            <a:solidFill>
              <a:srgbClr val="FF0000"/>
            </a:solidFill>
          </a:ln>
        </p:spPr>
        <p:txBody>
          <a:bodyPr>
            <a:normAutofit/>
          </a:bodyPr>
          <a:lstStyle/>
          <a:p>
            <a:r>
              <a:rPr lang="en-GB" sz="2400" u="sng" dirty="0">
                <a:latin typeface="Comic Sans MS" panose="030F0702030302020204" pitchFamily="66" charset="0"/>
              </a:rPr>
              <a:t>Group Task</a:t>
            </a:r>
          </a:p>
        </p:txBody>
      </p:sp>
      <p:sp>
        <p:nvSpPr>
          <p:cNvPr id="3" name="Content Placeholder 2"/>
          <p:cNvSpPr>
            <a:spLocks noGrp="1"/>
          </p:cNvSpPr>
          <p:nvPr>
            <p:ph idx="1"/>
          </p:nvPr>
        </p:nvSpPr>
        <p:spPr>
          <a:xfrm>
            <a:off x="179512" y="836712"/>
            <a:ext cx="8784976" cy="5544616"/>
          </a:xfrm>
          <a:ln w="28575">
            <a:solidFill>
              <a:srgbClr val="00FF00"/>
            </a:solidFill>
          </a:ln>
        </p:spPr>
        <p:txBody>
          <a:bodyPr>
            <a:noAutofit/>
          </a:bodyPr>
          <a:lstStyle/>
          <a:p>
            <a:pPr marL="0" indent="0">
              <a:buNone/>
            </a:pPr>
            <a:r>
              <a:rPr lang="en-GB" sz="2800" dirty="0">
                <a:latin typeface="Comic Sans MS" panose="030F0702030302020204" pitchFamily="66" charset="0"/>
              </a:rPr>
              <a:t>In your groups, investigate the relative changes (history and development) of your allocated transport method:</a:t>
            </a:r>
          </a:p>
          <a:p>
            <a:pPr marL="0" indent="0">
              <a:buNone/>
            </a:pPr>
            <a:endParaRPr lang="en-GB" sz="2800" dirty="0">
              <a:latin typeface="Comic Sans MS" panose="030F0702030302020204" pitchFamily="66" charset="0"/>
            </a:endParaRPr>
          </a:p>
          <a:p>
            <a:pPr marL="0" indent="0">
              <a:buNone/>
            </a:pPr>
            <a:r>
              <a:rPr lang="en-GB" sz="2800" dirty="0">
                <a:latin typeface="Comic Sans MS" panose="030F0702030302020204" pitchFamily="66" charset="0"/>
              </a:rPr>
              <a:t>ROAD –</a:t>
            </a:r>
          </a:p>
          <a:p>
            <a:pPr marL="0" indent="0">
              <a:buNone/>
            </a:pPr>
            <a:r>
              <a:rPr lang="en-GB" sz="2800" dirty="0">
                <a:latin typeface="Comic Sans MS" panose="030F0702030302020204" pitchFamily="66" charset="0"/>
              </a:rPr>
              <a:t>AIR –RAIL –</a:t>
            </a:r>
          </a:p>
          <a:p>
            <a:pPr marL="0" indent="0">
              <a:buNone/>
            </a:pPr>
            <a:r>
              <a:rPr lang="en-GB" sz="2800" dirty="0">
                <a:latin typeface="Comic Sans MS" panose="030F0702030302020204" pitchFamily="66" charset="0"/>
              </a:rPr>
              <a:t>OCEAN –</a:t>
            </a:r>
          </a:p>
          <a:p>
            <a:pPr marL="0" indent="0">
              <a:buNone/>
            </a:pPr>
            <a:r>
              <a:rPr lang="en-GB" sz="2800" dirty="0">
                <a:latin typeface="Comic Sans MS" panose="030F0702030302020204" pitchFamily="66" charset="0"/>
              </a:rPr>
              <a:t>PIPELINE –</a:t>
            </a:r>
          </a:p>
          <a:p>
            <a:pPr marL="0" indent="0">
              <a:buNone/>
            </a:pPr>
            <a:endParaRPr lang="en-GB" sz="2800" dirty="0">
              <a:latin typeface="Comic Sans MS" panose="030F0702030302020204" pitchFamily="66" charset="0"/>
            </a:endParaRPr>
          </a:p>
          <a:p>
            <a:pPr marL="0" indent="0">
              <a:buNone/>
            </a:pPr>
            <a:r>
              <a:rPr lang="en-GB" sz="2800" dirty="0">
                <a:latin typeface="Comic Sans MS" panose="030F0702030302020204" pitchFamily="66" charset="0"/>
              </a:rPr>
              <a:t>Explain how their development links to the space-time convergence and reduced friction of distance.</a:t>
            </a:r>
          </a:p>
          <a:p>
            <a:pPr marL="0" indent="0">
              <a:buNone/>
            </a:pPr>
            <a:endParaRPr lang="en-GB" sz="2800" dirty="0">
              <a:latin typeface="Comic Sans MS" panose="030F0702030302020204" pitchFamily="66" charset="0"/>
            </a:endParaRPr>
          </a:p>
        </p:txBody>
      </p:sp>
    </p:spTree>
    <p:extLst>
      <p:ext uri="{BB962C8B-B14F-4D97-AF65-F5344CB8AC3E}">
        <p14:creationId xmlns:p14="http://schemas.microsoft.com/office/powerpoint/2010/main" val="1136830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73226714"/>
              </p:ext>
            </p:extLst>
          </p:nvPr>
        </p:nvGraphicFramePr>
        <p:xfrm>
          <a:off x="179512" y="450851"/>
          <a:ext cx="8784975" cy="6290518"/>
        </p:xfrm>
        <a:graphic>
          <a:graphicData uri="http://schemas.openxmlformats.org/drawingml/2006/table">
            <a:tbl>
              <a:tblPr firstRow="1" bandRow="1">
                <a:tableStyleId>{5940675A-B579-460E-94D1-54222C63F5DA}</a:tableStyleId>
              </a:tblPr>
              <a:tblGrid>
                <a:gridCol w="658873">
                  <a:extLst>
                    <a:ext uri="{9D8B030D-6E8A-4147-A177-3AD203B41FA5}">
                      <a16:colId xmlns:a16="http://schemas.microsoft.com/office/drawing/2014/main" val="20000"/>
                    </a:ext>
                  </a:extLst>
                </a:gridCol>
                <a:gridCol w="4612112">
                  <a:extLst>
                    <a:ext uri="{9D8B030D-6E8A-4147-A177-3AD203B41FA5}">
                      <a16:colId xmlns:a16="http://schemas.microsoft.com/office/drawing/2014/main" val="20001"/>
                    </a:ext>
                  </a:extLst>
                </a:gridCol>
                <a:gridCol w="3513990">
                  <a:extLst>
                    <a:ext uri="{9D8B030D-6E8A-4147-A177-3AD203B41FA5}">
                      <a16:colId xmlns:a16="http://schemas.microsoft.com/office/drawing/2014/main" val="20002"/>
                    </a:ext>
                  </a:extLst>
                </a:gridCol>
              </a:tblGrid>
              <a:tr h="364169">
                <a:tc>
                  <a:txBody>
                    <a:bodyPr/>
                    <a:lstStyle/>
                    <a:p>
                      <a:pPr algn="ctr"/>
                      <a:r>
                        <a:rPr lang="en-US" sz="1400" dirty="0">
                          <a:latin typeface="Comic Sans MS" panose="030F0702030302020204" pitchFamily="66" charset="0"/>
                        </a:rPr>
                        <a:t>Level</a:t>
                      </a:r>
                    </a:p>
                  </a:txBody>
                  <a:tcPr marT="45730" marB="45730"/>
                </a:tc>
                <a:tc>
                  <a:txBody>
                    <a:bodyPr/>
                    <a:lstStyle/>
                    <a:p>
                      <a:pPr algn="ctr"/>
                      <a:r>
                        <a:rPr lang="en-US" sz="1400" dirty="0">
                          <a:latin typeface="Comic Sans MS" panose="030F0702030302020204" pitchFamily="66" charset="0"/>
                        </a:rPr>
                        <a:t>Knowledge</a:t>
                      </a:r>
                      <a:r>
                        <a:rPr lang="en-US" sz="1400" baseline="0" dirty="0">
                          <a:latin typeface="Comic Sans MS" panose="030F0702030302020204" pitchFamily="66" charset="0"/>
                        </a:rPr>
                        <a:t> and understanding / case studies</a:t>
                      </a:r>
                      <a:endParaRPr lang="en-US" sz="1400" dirty="0">
                        <a:latin typeface="Comic Sans MS" panose="030F0702030302020204" pitchFamily="66" charset="0"/>
                      </a:endParaRPr>
                    </a:p>
                  </a:txBody>
                  <a:tcPr marT="45730" marB="45730"/>
                </a:tc>
                <a:tc>
                  <a:txBody>
                    <a:bodyPr/>
                    <a:lstStyle/>
                    <a:p>
                      <a:pPr algn="ctr"/>
                      <a:r>
                        <a:rPr lang="en-US" sz="1400" dirty="0">
                          <a:latin typeface="Comic Sans MS" panose="030F0702030302020204" pitchFamily="66" charset="0"/>
                        </a:rPr>
                        <a:t>Organization</a:t>
                      </a:r>
                    </a:p>
                  </a:txBody>
                  <a:tcPr marT="45730" marB="45730"/>
                </a:tc>
                <a:extLst>
                  <a:ext uri="{0D108BD9-81ED-4DB2-BD59-A6C34878D82A}">
                    <a16:rowId xmlns:a16="http://schemas.microsoft.com/office/drawing/2014/main" val="10000"/>
                  </a:ext>
                </a:extLst>
              </a:tr>
              <a:tr h="897950">
                <a:tc>
                  <a:txBody>
                    <a:bodyPr/>
                    <a:lstStyle/>
                    <a:p>
                      <a:pPr algn="ctr"/>
                      <a:r>
                        <a:rPr lang="en-US" sz="1800" dirty="0">
                          <a:latin typeface="Comic Sans MS" panose="030F0702030302020204" pitchFamily="66" charset="0"/>
                        </a:rPr>
                        <a:t>2</a:t>
                      </a:r>
                      <a:endParaRPr lang="en-US" sz="1800" b="1" dirty="0">
                        <a:latin typeface="Comic Sans MS" panose="030F0702030302020204" pitchFamily="66" charset="0"/>
                      </a:endParaRPr>
                    </a:p>
                  </a:txBody>
                  <a:tcPr marT="45730" marB="45730"/>
                </a:tc>
                <a:tc>
                  <a:txBody>
                    <a:bodyPr/>
                    <a:lstStyle/>
                    <a:p>
                      <a:pPr algn="l"/>
                      <a:r>
                        <a:rPr lang="en-US" sz="1400" dirty="0">
                          <a:latin typeface="Comic Sans MS" panose="030F0702030302020204" pitchFamily="66" charset="0"/>
                        </a:rPr>
                        <a:t>Task has been completely misinterpreted. </a:t>
                      </a:r>
                    </a:p>
                    <a:p>
                      <a:pPr algn="l"/>
                      <a:r>
                        <a:rPr lang="en-US" sz="1400" dirty="0">
                          <a:latin typeface="Comic Sans MS" panose="030F0702030302020204" pitchFamily="66" charset="0"/>
                        </a:rPr>
                        <a:t>No relevant facts</a:t>
                      </a:r>
                    </a:p>
                    <a:p>
                      <a:pPr algn="l"/>
                      <a:r>
                        <a:rPr lang="en-US" sz="1400" dirty="0">
                          <a:latin typeface="Comic Sans MS" panose="030F0702030302020204" pitchFamily="66" charset="0"/>
                        </a:rPr>
                        <a:t>No examples</a:t>
                      </a:r>
                    </a:p>
                  </a:txBody>
                  <a:tcPr marT="45730" marB="45730"/>
                </a:tc>
                <a:tc>
                  <a:txBody>
                    <a:bodyPr/>
                    <a:lstStyle/>
                    <a:p>
                      <a:pPr algn="l"/>
                      <a:r>
                        <a:rPr lang="en-US" sz="1400" dirty="0">
                          <a:latin typeface="Comic Sans MS" panose="030F0702030302020204" pitchFamily="66" charset="0"/>
                        </a:rPr>
                        <a:t>No structure,</a:t>
                      </a:r>
                      <a:r>
                        <a:rPr lang="en-US" sz="1400" baseline="0" dirty="0">
                          <a:latin typeface="Comic Sans MS" panose="030F0702030302020204" pitchFamily="66" charset="0"/>
                        </a:rPr>
                        <a:t> unprepared</a:t>
                      </a:r>
                    </a:p>
                    <a:p>
                      <a:pPr algn="l"/>
                      <a:r>
                        <a:rPr lang="en-US" sz="1400" baseline="0" dirty="0">
                          <a:latin typeface="Comic Sans MS" panose="030F0702030302020204" pitchFamily="66" charset="0"/>
                        </a:rPr>
                        <a:t>No citation system used</a:t>
                      </a:r>
                      <a:endParaRPr lang="en-US" sz="1400" dirty="0">
                        <a:latin typeface="Comic Sans MS" panose="030F0702030302020204" pitchFamily="66" charset="0"/>
                      </a:endParaRPr>
                    </a:p>
                  </a:txBody>
                  <a:tcPr marT="45730" marB="45730"/>
                </a:tc>
                <a:extLst>
                  <a:ext uri="{0D108BD9-81ED-4DB2-BD59-A6C34878D82A}">
                    <a16:rowId xmlns:a16="http://schemas.microsoft.com/office/drawing/2014/main" val="10001"/>
                  </a:ext>
                </a:extLst>
              </a:tr>
              <a:tr h="897950">
                <a:tc>
                  <a:txBody>
                    <a:bodyPr/>
                    <a:lstStyle/>
                    <a:p>
                      <a:pPr algn="ctr"/>
                      <a:r>
                        <a:rPr lang="en-US" sz="1800" dirty="0">
                          <a:latin typeface="Comic Sans MS" panose="030F0702030302020204" pitchFamily="66" charset="0"/>
                        </a:rPr>
                        <a:t>3</a:t>
                      </a:r>
                      <a:endParaRPr lang="en-US" sz="1800" b="1" dirty="0">
                        <a:latin typeface="Comic Sans MS" panose="030F0702030302020204" pitchFamily="66" charset="0"/>
                      </a:endParaRPr>
                    </a:p>
                  </a:txBody>
                  <a:tcPr marT="45730" marB="45730"/>
                </a:tc>
                <a:tc>
                  <a:txBody>
                    <a:bodyPr/>
                    <a:lstStyle/>
                    <a:p>
                      <a:pPr algn="l"/>
                      <a:r>
                        <a:rPr lang="en-US" sz="1400" dirty="0">
                          <a:latin typeface="Comic Sans MS" panose="030F0702030302020204" pitchFamily="66" charset="0"/>
                        </a:rPr>
                        <a:t>Poor, ignores important aspects of the task. </a:t>
                      </a:r>
                    </a:p>
                    <a:p>
                      <a:pPr algn="l"/>
                      <a:r>
                        <a:rPr lang="en-US" sz="1400" dirty="0">
                          <a:latin typeface="Comic Sans MS" panose="030F0702030302020204" pitchFamily="66" charset="0"/>
                        </a:rPr>
                        <a:t>Little knowledge</a:t>
                      </a:r>
                    </a:p>
                    <a:p>
                      <a:pPr algn="l"/>
                      <a:r>
                        <a:rPr lang="en-US" sz="1400" dirty="0">
                          <a:latin typeface="Comic Sans MS" panose="030F0702030302020204" pitchFamily="66" charset="0"/>
                        </a:rPr>
                        <a:t>Irrelevant examples</a:t>
                      </a:r>
                    </a:p>
                  </a:txBody>
                  <a:tcPr marT="45730" marB="45730"/>
                </a:tc>
                <a:tc>
                  <a:txBody>
                    <a:bodyPr/>
                    <a:lstStyle/>
                    <a:p>
                      <a:pPr algn="l"/>
                      <a:r>
                        <a:rPr lang="en-US" sz="1400" dirty="0">
                          <a:latin typeface="Comic Sans MS" panose="030F0702030302020204" pitchFamily="66" charset="0"/>
                        </a:rPr>
                        <a:t>Little attempt to organize material</a:t>
                      </a:r>
                    </a:p>
                    <a:p>
                      <a:pPr algn="l"/>
                      <a:r>
                        <a:rPr lang="en-US" sz="1400" dirty="0">
                          <a:latin typeface="Comic Sans MS" panose="030F0702030302020204" pitchFamily="66" charset="0"/>
                        </a:rPr>
                        <a:t>MLA not used but sources referenced</a:t>
                      </a:r>
                    </a:p>
                  </a:txBody>
                  <a:tcPr marT="45730" marB="45730"/>
                </a:tc>
                <a:extLst>
                  <a:ext uri="{0D108BD9-81ED-4DB2-BD59-A6C34878D82A}">
                    <a16:rowId xmlns:a16="http://schemas.microsoft.com/office/drawing/2014/main" val="10002"/>
                  </a:ext>
                </a:extLst>
              </a:tr>
              <a:tr h="1167337">
                <a:tc>
                  <a:txBody>
                    <a:bodyPr/>
                    <a:lstStyle/>
                    <a:p>
                      <a:pPr algn="ctr"/>
                      <a:r>
                        <a:rPr lang="en-US" sz="1800" dirty="0">
                          <a:latin typeface="Comic Sans MS" panose="030F0702030302020204" pitchFamily="66" charset="0"/>
                        </a:rPr>
                        <a:t>4</a:t>
                      </a:r>
                      <a:endParaRPr lang="en-US" sz="1800" b="1" dirty="0">
                        <a:latin typeface="Comic Sans MS" panose="030F0702030302020204" pitchFamily="66" charset="0"/>
                      </a:endParaRPr>
                    </a:p>
                  </a:txBody>
                  <a:tcPr marT="45730" marB="45730"/>
                </a:tc>
                <a:tc>
                  <a:txBody>
                    <a:bodyPr/>
                    <a:lstStyle/>
                    <a:p>
                      <a:pPr algn="l"/>
                      <a:r>
                        <a:rPr lang="en-US" sz="1400" dirty="0">
                          <a:latin typeface="Comic Sans MS" panose="030F0702030302020204" pitchFamily="66" charset="0"/>
                        </a:rPr>
                        <a:t>Partially</a:t>
                      </a:r>
                      <a:r>
                        <a:rPr lang="en-US" sz="1400" baseline="0" dirty="0">
                          <a:latin typeface="Comic Sans MS" panose="030F0702030302020204" pitchFamily="66" charset="0"/>
                        </a:rPr>
                        <a:t> addresses the task</a:t>
                      </a:r>
                    </a:p>
                    <a:p>
                      <a:pPr algn="l"/>
                      <a:r>
                        <a:rPr lang="en-US" sz="1400" baseline="0" dirty="0">
                          <a:latin typeface="Comic Sans MS" panose="030F0702030302020204" pitchFamily="66" charset="0"/>
                        </a:rPr>
                        <a:t>Some relevant knowledge but there are significant omissions</a:t>
                      </a:r>
                    </a:p>
                    <a:p>
                      <a:pPr algn="l"/>
                      <a:r>
                        <a:rPr lang="en-US" sz="1400" baseline="0" dirty="0">
                          <a:latin typeface="Comic Sans MS" panose="030F0702030302020204" pitchFamily="66" charset="0"/>
                        </a:rPr>
                        <a:t>Relevant examples are included but limited</a:t>
                      </a:r>
                      <a:endParaRPr lang="en-US" sz="1400" dirty="0">
                        <a:latin typeface="Comic Sans MS" panose="030F0702030302020204" pitchFamily="66" charset="0"/>
                      </a:endParaRPr>
                    </a:p>
                  </a:txBody>
                  <a:tcPr marT="45730" marB="45730"/>
                </a:tc>
                <a:tc>
                  <a:txBody>
                    <a:bodyPr/>
                    <a:lstStyle/>
                    <a:p>
                      <a:pPr algn="l"/>
                      <a:r>
                        <a:rPr lang="en-US" sz="1400" dirty="0">
                          <a:latin typeface="Comic Sans MS" panose="030F0702030302020204" pitchFamily="66" charset="0"/>
                        </a:rPr>
                        <a:t>Few diagrams/photographs</a:t>
                      </a:r>
                      <a:r>
                        <a:rPr lang="en-US" sz="1400" baseline="0" dirty="0">
                          <a:latin typeface="Comic Sans MS" panose="030F0702030302020204" pitchFamily="66" charset="0"/>
                        </a:rPr>
                        <a:t> included, little organization</a:t>
                      </a:r>
                    </a:p>
                    <a:p>
                      <a:pPr algn="l"/>
                      <a:r>
                        <a:rPr lang="en-US" sz="1400" baseline="0" dirty="0">
                          <a:latin typeface="Comic Sans MS" panose="030F0702030302020204" pitchFamily="66" charset="0"/>
                        </a:rPr>
                        <a:t>MLA only used for limited sections</a:t>
                      </a:r>
                      <a:endParaRPr lang="en-US" sz="1400" dirty="0">
                        <a:latin typeface="Comic Sans MS" panose="030F0702030302020204" pitchFamily="66" charset="0"/>
                      </a:endParaRPr>
                    </a:p>
                  </a:txBody>
                  <a:tcPr marT="45730" marB="45730"/>
                </a:tc>
                <a:extLst>
                  <a:ext uri="{0D108BD9-81ED-4DB2-BD59-A6C34878D82A}">
                    <a16:rowId xmlns:a16="http://schemas.microsoft.com/office/drawing/2014/main" val="10003"/>
                  </a:ext>
                </a:extLst>
              </a:tr>
              <a:tr h="897950">
                <a:tc>
                  <a:txBody>
                    <a:bodyPr/>
                    <a:lstStyle/>
                    <a:p>
                      <a:pPr algn="ctr"/>
                      <a:r>
                        <a:rPr lang="en-US" sz="1800" dirty="0">
                          <a:latin typeface="Comic Sans MS" panose="030F0702030302020204" pitchFamily="66" charset="0"/>
                        </a:rPr>
                        <a:t>5</a:t>
                      </a:r>
                      <a:endParaRPr lang="en-US" sz="1800" b="1" dirty="0">
                        <a:latin typeface="Comic Sans MS" panose="030F0702030302020204" pitchFamily="66" charset="0"/>
                      </a:endParaRPr>
                    </a:p>
                  </a:txBody>
                  <a:tcPr marT="45730" marB="45730"/>
                </a:tc>
                <a:tc>
                  <a:txBody>
                    <a:bodyPr/>
                    <a:lstStyle/>
                    <a:p>
                      <a:pPr algn="l"/>
                      <a:r>
                        <a:rPr lang="en-US" sz="1400" dirty="0">
                          <a:latin typeface="Comic Sans MS" panose="030F0702030302020204" pitchFamily="66" charset="0"/>
                        </a:rPr>
                        <a:t>Competent</a:t>
                      </a:r>
                      <a:r>
                        <a:rPr lang="en-US" sz="1400" baseline="0" dirty="0">
                          <a:latin typeface="Comic Sans MS" panose="030F0702030302020204" pitchFamily="66" charset="0"/>
                        </a:rPr>
                        <a:t> knowledge for all 3 areas</a:t>
                      </a:r>
                    </a:p>
                    <a:p>
                      <a:pPr algn="l"/>
                      <a:r>
                        <a:rPr lang="en-US" sz="1400" baseline="0" dirty="0">
                          <a:latin typeface="Comic Sans MS" panose="030F0702030302020204" pitchFamily="66" charset="0"/>
                        </a:rPr>
                        <a:t>Relevant knowledge but minor omissions</a:t>
                      </a:r>
                    </a:p>
                    <a:p>
                      <a:pPr algn="l"/>
                      <a:r>
                        <a:rPr lang="en-US" sz="1400" baseline="0" dirty="0">
                          <a:latin typeface="Comic Sans MS" panose="030F0702030302020204" pitchFamily="66" charset="0"/>
                        </a:rPr>
                        <a:t>Generalized examples</a:t>
                      </a:r>
                      <a:endParaRPr lang="en-US" sz="1400" dirty="0">
                        <a:latin typeface="Comic Sans MS" panose="030F0702030302020204" pitchFamily="66" charset="0"/>
                      </a:endParaRPr>
                    </a:p>
                  </a:txBody>
                  <a:tcPr marT="45730" marB="45730"/>
                </a:tc>
                <a:tc>
                  <a:txBody>
                    <a:bodyPr/>
                    <a:lstStyle/>
                    <a:p>
                      <a:pPr algn="l"/>
                      <a:r>
                        <a:rPr lang="en-US" sz="1400" dirty="0">
                          <a:latin typeface="Comic Sans MS" panose="030F0702030302020204" pitchFamily="66" charset="0"/>
                        </a:rPr>
                        <a:t>Some  indication of structure</a:t>
                      </a:r>
                      <a:r>
                        <a:rPr lang="en-US" sz="1400" baseline="0" dirty="0">
                          <a:latin typeface="Comic Sans MS" panose="030F0702030302020204" pitchFamily="66" charset="0"/>
                        </a:rPr>
                        <a:t> and organization</a:t>
                      </a:r>
                    </a:p>
                    <a:p>
                      <a:pPr algn="l"/>
                      <a:r>
                        <a:rPr lang="en-US" sz="1400" baseline="0" dirty="0">
                          <a:latin typeface="Comic Sans MS" panose="030F0702030302020204" pitchFamily="66" charset="0"/>
                        </a:rPr>
                        <a:t>MLA for some parts</a:t>
                      </a:r>
                      <a:endParaRPr lang="en-US" sz="1400" dirty="0">
                        <a:latin typeface="Comic Sans MS" panose="030F0702030302020204" pitchFamily="66" charset="0"/>
                      </a:endParaRPr>
                    </a:p>
                  </a:txBody>
                  <a:tcPr marT="45730" marB="45730"/>
                </a:tc>
                <a:extLst>
                  <a:ext uri="{0D108BD9-81ED-4DB2-BD59-A6C34878D82A}">
                    <a16:rowId xmlns:a16="http://schemas.microsoft.com/office/drawing/2014/main" val="10004"/>
                  </a:ext>
                </a:extLst>
              </a:tr>
              <a:tr h="1167337">
                <a:tc>
                  <a:txBody>
                    <a:bodyPr/>
                    <a:lstStyle/>
                    <a:p>
                      <a:pPr algn="ctr"/>
                      <a:r>
                        <a:rPr lang="en-US" sz="1800" dirty="0">
                          <a:latin typeface="Comic Sans MS" panose="030F0702030302020204" pitchFamily="66" charset="0"/>
                        </a:rPr>
                        <a:t>6</a:t>
                      </a:r>
                      <a:endParaRPr lang="en-US" sz="1800" b="1" dirty="0">
                        <a:latin typeface="Comic Sans MS" panose="030F0702030302020204" pitchFamily="66" charset="0"/>
                      </a:endParaRPr>
                    </a:p>
                  </a:txBody>
                  <a:tcPr marT="45730" marB="45730"/>
                </a:tc>
                <a:tc>
                  <a:txBody>
                    <a:bodyPr/>
                    <a:lstStyle/>
                    <a:p>
                      <a:pPr algn="l"/>
                      <a:r>
                        <a:rPr lang="en-US" sz="1400" dirty="0">
                          <a:latin typeface="Comic Sans MS" panose="030F0702030302020204" pitchFamily="66" charset="0"/>
                        </a:rPr>
                        <a:t>Developed with all 3 areas covered and includes some</a:t>
                      </a:r>
                      <a:r>
                        <a:rPr lang="en-US" sz="1400" baseline="0" dirty="0">
                          <a:latin typeface="Comic Sans MS" panose="030F0702030302020204" pitchFamily="66" charset="0"/>
                        </a:rPr>
                        <a:t> examples</a:t>
                      </a:r>
                    </a:p>
                    <a:p>
                      <a:pPr algn="l"/>
                      <a:r>
                        <a:rPr lang="en-US" sz="1400" baseline="0" dirty="0">
                          <a:latin typeface="Comic Sans MS" panose="030F0702030302020204" pitchFamily="66" charset="0"/>
                        </a:rPr>
                        <a:t>Accurate knowledge with some minor omissions</a:t>
                      </a:r>
                    </a:p>
                    <a:p>
                      <a:pPr algn="l"/>
                      <a:r>
                        <a:rPr lang="en-US" sz="1400" baseline="0" dirty="0">
                          <a:latin typeface="Comic Sans MS" panose="030F0702030302020204" pitchFamily="66" charset="0"/>
                        </a:rPr>
                        <a:t>Some detail to the examples provided</a:t>
                      </a:r>
                      <a:endParaRPr lang="en-US" sz="1400" dirty="0">
                        <a:latin typeface="Comic Sans MS" panose="030F0702030302020204" pitchFamily="66" charset="0"/>
                      </a:endParaRPr>
                    </a:p>
                  </a:txBody>
                  <a:tcPr marT="45730" marB="45730"/>
                </a:tc>
                <a:tc>
                  <a:txBody>
                    <a:bodyPr/>
                    <a:lstStyle/>
                    <a:p>
                      <a:pPr algn="l"/>
                      <a:r>
                        <a:rPr lang="en-US" sz="1400" dirty="0">
                          <a:latin typeface="Comic Sans MS" panose="030F0702030302020204" pitchFamily="66" charset="0"/>
                        </a:rPr>
                        <a:t>Acceptable maps and diagrams; appropriate structure</a:t>
                      </a:r>
                      <a:r>
                        <a:rPr lang="en-US" sz="1400" baseline="0" dirty="0">
                          <a:latin typeface="Comic Sans MS" panose="030F0702030302020204" pitchFamily="66" charset="0"/>
                        </a:rPr>
                        <a:t> and organization</a:t>
                      </a:r>
                    </a:p>
                    <a:p>
                      <a:pPr algn="l"/>
                      <a:r>
                        <a:rPr lang="en-US" sz="1400" baseline="0" dirty="0">
                          <a:latin typeface="Comic Sans MS" panose="030F0702030302020204" pitchFamily="66" charset="0"/>
                        </a:rPr>
                        <a:t>MLA but some minor errors</a:t>
                      </a:r>
                      <a:endParaRPr lang="en-US" sz="1400" dirty="0">
                        <a:latin typeface="Comic Sans MS" panose="030F0702030302020204" pitchFamily="66" charset="0"/>
                      </a:endParaRPr>
                    </a:p>
                  </a:txBody>
                  <a:tcPr marT="45730" marB="45730"/>
                </a:tc>
                <a:extLst>
                  <a:ext uri="{0D108BD9-81ED-4DB2-BD59-A6C34878D82A}">
                    <a16:rowId xmlns:a16="http://schemas.microsoft.com/office/drawing/2014/main" val="10005"/>
                  </a:ext>
                </a:extLst>
              </a:tr>
              <a:tr h="897825">
                <a:tc>
                  <a:txBody>
                    <a:bodyPr/>
                    <a:lstStyle/>
                    <a:p>
                      <a:pPr algn="ctr"/>
                      <a:r>
                        <a:rPr lang="en-US" sz="1800" dirty="0">
                          <a:latin typeface="Comic Sans MS" panose="030F0702030302020204" pitchFamily="66" charset="0"/>
                        </a:rPr>
                        <a:t>7</a:t>
                      </a:r>
                      <a:endParaRPr lang="en-US" sz="1800" b="1" dirty="0">
                        <a:latin typeface="Comic Sans MS" panose="030F0702030302020204" pitchFamily="66" charset="0"/>
                      </a:endParaRPr>
                    </a:p>
                  </a:txBody>
                  <a:tcPr marT="45730" marB="45730"/>
                </a:tc>
                <a:tc>
                  <a:txBody>
                    <a:bodyPr/>
                    <a:lstStyle/>
                    <a:p>
                      <a:pPr algn="l"/>
                      <a:r>
                        <a:rPr lang="en-US" sz="1400" dirty="0">
                          <a:latin typeface="Comic Sans MS" panose="030F0702030302020204" pitchFamily="66" charset="0"/>
                        </a:rPr>
                        <a:t>Developed examples</a:t>
                      </a:r>
                    </a:p>
                    <a:p>
                      <a:pPr algn="l"/>
                      <a:r>
                        <a:rPr lang="en-US" sz="1400" dirty="0">
                          <a:latin typeface="Comic Sans MS" panose="030F0702030302020204" pitchFamily="66" charset="0"/>
                        </a:rPr>
                        <a:t>Accurate, specific,</a:t>
                      </a:r>
                      <a:r>
                        <a:rPr lang="en-US" sz="1400" baseline="0" dirty="0">
                          <a:latin typeface="Comic Sans MS" panose="030F0702030302020204" pitchFamily="66" charset="0"/>
                        </a:rPr>
                        <a:t> well-detailed knowledge</a:t>
                      </a:r>
                    </a:p>
                  </a:txBody>
                  <a:tcPr marT="45730" marB="45730"/>
                </a:tc>
                <a:tc>
                  <a:txBody>
                    <a:bodyPr/>
                    <a:lstStyle/>
                    <a:p>
                      <a:pPr algn="l"/>
                      <a:r>
                        <a:rPr lang="en-US" sz="1400" dirty="0">
                          <a:latin typeface="Comic Sans MS" panose="030F0702030302020204" pitchFamily="66" charset="0"/>
                        </a:rPr>
                        <a:t>Very  well structured, clear maps and diagrams</a:t>
                      </a:r>
                    </a:p>
                    <a:p>
                      <a:pPr algn="l"/>
                      <a:r>
                        <a:rPr lang="en-US" sz="1400" dirty="0">
                          <a:latin typeface="Comic Sans MS" panose="030F0702030302020204" pitchFamily="66" charset="0"/>
                        </a:rPr>
                        <a:t>MLA throughout</a:t>
                      </a:r>
                    </a:p>
                  </a:txBody>
                  <a:tcPr marT="45730" marB="45730"/>
                </a:tc>
                <a:extLst>
                  <a:ext uri="{0D108BD9-81ED-4DB2-BD59-A6C34878D82A}">
                    <a16:rowId xmlns:a16="http://schemas.microsoft.com/office/drawing/2014/main" val="10006"/>
                  </a:ext>
                </a:extLst>
              </a:tr>
            </a:tbl>
          </a:graphicData>
        </a:graphic>
      </p:graphicFrame>
      <p:sp>
        <p:nvSpPr>
          <p:cNvPr id="5" name="Title 1"/>
          <p:cNvSpPr txBox="1">
            <a:spLocks/>
          </p:cNvSpPr>
          <p:nvPr/>
        </p:nvSpPr>
        <p:spPr>
          <a:xfrm>
            <a:off x="179512" y="116632"/>
            <a:ext cx="8712968" cy="281037"/>
          </a:xfrm>
          <a:prstGeom prst="rect">
            <a:avLst/>
          </a:prstGeom>
          <a:ln w="28575">
            <a:solidFill>
              <a:srgbClr val="FF0000"/>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u="sng" dirty="0" err="1">
                <a:latin typeface="Comic Sans MS" panose="030F0702030302020204" pitchFamily="66" charset="0"/>
              </a:rPr>
              <a:t>Markscheme</a:t>
            </a:r>
            <a:endParaRPr lang="en-GB" sz="1400" u="sng" dirty="0">
              <a:latin typeface="Comic Sans MS" panose="030F0702030302020204" pitchFamily="66" charset="0"/>
            </a:endParaRPr>
          </a:p>
        </p:txBody>
      </p:sp>
    </p:spTree>
    <p:extLst>
      <p:ext uri="{BB962C8B-B14F-4D97-AF65-F5344CB8AC3E}">
        <p14:creationId xmlns:p14="http://schemas.microsoft.com/office/powerpoint/2010/main" val="2282862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1650</TotalTime>
  <Words>514</Words>
  <Application>Microsoft Office PowerPoint</Application>
  <PresentationFormat>On-screen Show (4:3)</PresentationFormat>
  <Paragraphs>100</Paragraphs>
  <Slides>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ＭＳ Ｐゴシック</vt:lpstr>
      <vt:lpstr>Arial</vt:lpstr>
      <vt:lpstr>Arial Narrow</vt:lpstr>
      <vt:lpstr>AvantGarde Bk BT</vt:lpstr>
      <vt:lpstr>Calibri</vt:lpstr>
      <vt:lpstr>Comic Sans MS</vt:lpstr>
      <vt:lpstr>Office Theme</vt:lpstr>
      <vt:lpstr>PowerPoint Presentation</vt:lpstr>
      <vt:lpstr>PowerPoint Presentation</vt:lpstr>
      <vt:lpstr>PowerPoint Presentation</vt:lpstr>
      <vt:lpstr>PowerPoint Presentation</vt:lpstr>
      <vt:lpstr>Communications contribution to Economic Opportunities</vt:lpstr>
      <vt:lpstr>PowerPoint Presentation</vt:lpstr>
      <vt:lpstr>Group Task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18</cp:revision>
  <cp:lastPrinted>2015-12-01T14:29:28Z</cp:lastPrinted>
  <dcterms:created xsi:type="dcterms:W3CDTF">2014-09-30T11:29:18Z</dcterms:created>
  <dcterms:modified xsi:type="dcterms:W3CDTF">2017-09-19T09:37:54Z</dcterms:modified>
</cp:coreProperties>
</file>