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62" r:id="rId5"/>
    <p:sldId id="259" r:id="rId6"/>
    <p:sldId id="260" r:id="rId7"/>
    <p:sldId id="263" r:id="rId8"/>
    <p:sldId id="266" r:id="rId9"/>
    <p:sldId id="261" r:id="rId10"/>
    <p:sldId id="267" r:id="rId11"/>
    <p:sldId id="265" r:id="rId12"/>
    <p:sldId id="268" r:id="rId13"/>
  </p:sldIdLst>
  <p:sldSz cx="12192000" cy="6858000"/>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92B716-C109-491D-AD83-97404DE9E93B}">
          <p14:sldIdLst>
            <p14:sldId id="257"/>
            <p14:sldId id="264"/>
            <p14:sldId id="258"/>
            <p14:sldId id="262"/>
          </p14:sldIdLst>
        </p14:section>
        <p14:section name="Worksheet" id="{CB5D6A52-91C9-41FC-A885-822E172505AB}">
          <p14:sldIdLst>
            <p14:sldId id="259"/>
            <p14:sldId id="260"/>
            <p14:sldId id="263"/>
            <p14:sldId id="266"/>
            <p14:sldId id="261"/>
            <p14:sldId id="267"/>
            <p14:sldId id="265"/>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1D9877-4368-4611-BEAD-C70237224BF2}"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24914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1D9877-4368-4611-BEAD-C70237224BF2}"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7728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1D9877-4368-4611-BEAD-C70237224BF2}"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145360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1D9877-4368-4611-BEAD-C70237224BF2}"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189508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1D9877-4368-4611-BEAD-C70237224BF2}"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8893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1D9877-4368-4611-BEAD-C70237224BF2}" type="datetimeFigureOut">
              <a:rPr lang="en-GB" smtClean="0"/>
              <a:t>14/11/2017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340697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1D9877-4368-4611-BEAD-C70237224BF2}" type="datetimeFigureOut">
              <a:rPr lang="en-GB" smtClean="0"/>
              <a:t>14/11/2017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349657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1D9877-4368-4611-BEAD-C70237224BF2}" type="datetimeFigureOut">
              <a:rPr lang="en-GB" smtClean="0"/>
              <a:t>14/11/2017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170571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D9877-4368-4611-BEAD-C70237224BF2}" type="datetimeFigureOut">
              <a:rPr lang="en-GB" smtClean="0"/>
              <a:t>14/11/2017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186575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1D9877-4368-4611-BEAD-C70237224BF2}" type="datetimeFigureOut">
              <a:rPr lang="en-GB" smtClean="0"/>
              <a:t>14/11/2017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136130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1D9877-4368-4611-BEAD-C70237224BF2}" type="datetimeFigureOut">
              <a:rPr lang="en-GB" smtClean="0"/>
              <a:t>14/11/2017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A5027-9C49-484E-9158-C69A1B644D60}" type="slidenum">
              <a:rPr lang="en-GB" smtClean="0"/>
              <a:t>‹#›</a:t>
            </a:fld>
            <a:endParaRPr lang="en-GB"/>
          </a:p>
        </p:txBody>
      </p:sp>
    </p:spTree>
    <p:extLst>
      <p:ext uri="{BB962C8B-B14F-4D97-AF65-F5344CB8AC3E}">
        <p14:creationId xmlns:p14="http://schemas.microsoft.com/office/powerpoint/2010/main" val="39743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D9877-4368-4611-BEAD-C70237224BF2}" type="datetimeFigureOut">
              <a:rPr lang="en-GB" smtClean="0"/>
              <a:t>14/11/2017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A5027-9C49-484E-9158-C69A1B644D60}" type="slidenum">
              <a:rPr lang="en-GB" smtClean="0"/>
              <a:t>‹#›</a:t>
            </a:fld>
            <a:endParaRPr lang="en-GB"/>
          </a:p>
        </p:txBody>
      </p:sp>
    </p:spTree>
    <p:extLst>
      <p:ext uri="{BB962C8B-B14F-4D97-AF65-F5344CB8AC3E}">
        <p14:creationId xmlns:p14="http://schemas.microsoft.com/office/powerpoint/2010/main" val="317393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DOBTkC_JbA" TargetMode="External"/><Relationship Id="rId2" Type="http://schemas.openxmlformats.org/officeDocument/2006/relationships/hyperlink" Target="https://www.youtube.com/watch?v=rOgYkE4W0Y4"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Lw2dPccmyj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hprice2015stm.files.wordpress.com/2015/03/burgess_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23" y="1484813"/>
            <a:ext cx="10561584" cy="5184774"/>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464" y="173736"/>
            <a:ext cx="11742624"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Burgess Model</a:t>
            </a:r>
          </a:p>
        </p:txBody>
      </p:sp>
      <p:sp>
        <p:nvSpPr>
          <p:cNvPr id="2" name="Rectangle 1"/>
          <p:cNvSpPr/>
          <p:nvPr/>
        </p:nvSpPr>
        <p:spPr>
          <a:xfrm>
            <a:off x="283463" y="822294"/>
            <a:ext cx="11742625" cy="461665"/>
          </a:xfrm>
          <a:prstGeom prst="rect">
            <a:avLst/>
          </a:prstGeom>
          <a:ln w="28575">
            <a:solidFill>
              <a:srgbClr val="7030A0"/>
            </a:solidFill>
          </a:ln>
        </p:spPr>
        <p:txBody>
          <a:bodyPr wrap="square">
            <a:spAutoFit/>
          </a:bodyPr>
          <a:lstStyle/>
          <a:p>
            <a:r>
              <a:rPr lang="en-US" sz="2400" dirty="0">
                <a:latin typeface="Comic Sans MS" panose="030F0702030302020204" pitchFamily="66" charset="0"/>
              </a:rPr>
              <a:t>Concentric Zones of land-use. 1925.</a:t>
            </a:r>
            <a:endParaRPr lang="en-GB" sz="2400" dirty="0">
              <a:latin typeface="Comic Sans MS" panose="030F0702030302020204" pitchFamily="66" charset="0"/>
            </a:endParaRPr>
          </a:p>
        </p:txBody>
      </p:sp>
      <p:sp>
        <p:nvSpPr>
          <p:cNvPr id="7" name="Rectangle 6"/>
          <p:cNvSpPr/>
          <p:nvPr/>
        </p:nvSpPr>
        <p:spPr>
          <a:xfrm rot="5400000">
            <a:off x="9025733" y="3578656"/>
            <a:ext cx="5169714" cy="830997"/>
          </a:xfrm>
          <a:prstGeom prst="rect">
            <a:avLst/>
          </a:prstGeom>
          <a:ln w="28575">
            <a:solidFill>
              <a:srgbClr val="00B0F0"/>
            </a:solidFill>
          </a:ln>
        </p:spPr>
        <p:txBody>
          <a:bodyPr wrap="square">
            <a:spAutoFit/>
          </a:bodyPr>
          <a:lstStyle/>
          <a:p>
            <a:r>
              <a:rPr lang="en-GB" sz="2400" u="sng" dirty="0">
                <a:latin typeface="Comic Sans MS" panose="030F0702030302020204" pitchFamily="66" charset="0"/>
              </a:rPr>
              <a:t>Challenge</a:t>
            </a:r>
            <a:r>
              <a:rPr lang="en-GB" sz="2400" dirty="0">
                <a:latin typeface="Comic Sans MS" panose="030F0702030302020204" pitchFamily="66" charset="0"/>
              </a:rPr>
              <a:t>: What are the strengths and limitations of this model?</a:t>
            </a:r>
          </a:p>
        </p:txBody>
      </p:sp>
    </p:spTree>
    <p:extLst>
      <p:ext uri="{BB962C8B-B14F-4D97-AF65-F5344CB8AC3E}">
        <p14:creationId xmlns:p14="http://schemas.microsoft.com/office/powerpoint/2010/main" val="314108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905" y="697619"/>
            <a:ext cx="9721516" cy="5869414"/>
          </a:xfrm>
          <a:ln w="38100">
            <a:solidFill>
              <a:srgbClr val="7030A0"/>
            </a:solidFill>
          </a:ln>
        </p:spPr>
      </p:pic>
      <p:sp>
        <p:nvSpPr>
          <p:cNvPr id="5" name="TextBox 4"/>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GIS Coursework example </a:t>
            </a:r>
          </a:p>
        </p:txBody>
      </p:sp>
    </p:spTree>
    <p:extLst>
      <p:ext uri="{BB962C8B-B14F-4D97-AF65-F5344CB8AC3E}">
        <p14:creationId xmlns:p14="http://schemas.microsoft.com/office/powerpoint/2010/main" val="119504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Gentrification in Cape Town, South Africa</a:t>
            </a:r>
          </a:p>
        </p:txBody>
      </p:sp>
      <p:sp>
        <p:nvSpPr>
          <p:cNvPr id="5" name="TextBox 4"/>
          <p:cNvSpPr txBox="1"/>
          <p:nvPr/>
        </p:nvSpPr>
        <p:spPr>
          <a:xfrm>
            <a:off x="283464" y="743230"/>
            <a:ext cx="11742624" cy="1015663"/>
          </a:xfrm>
          <a:prstGeom prst="rect">
            <a:avLst/>
          </a:prstGeom>
          <a:noFill/>
          <a:ln w="28575">
            <a:solidFill>
              <a:schemeClr val="accent2"/>
            </a:solidFill>
          </a:ln>
        </p:spPr>
        <p:txBody>
          <a:bodyPr wrap="square" rtlCol="0">
            <a:spAutoFit/>
          </a:bodyPr>
          <a:lstStyle/>
          <a:p>
            <a:pPr algn="just"/>
            <a:r>
              <a:rPr lang="en-GB" sz="2000" u="sng" dirty="0">
                <a:latin typeface="Comic Sans MS" panose="030F0702030302020204" pitchFamily="66" charset="0"/>
              </a:rPr>
              <a:t>Language for Learning: </a:t>
            </a:r>
            <a:r>
              <a:rPr lang="en-GB" sz="2000" dirty="0">
                <a:latin typeface="Comic Sans MS" panose="030F0702030302020204" pitchFamily="66" charset="0"/>
              </a:rPr>
              <a:t>Gentrification is </a:t>
            </a:r>
            <a:r>
              <a:rPr lang="en-GB" sz="2000" u="sng" dirty="0">
                <a:latin typeface="Comic Sans MS" panose="030F0702030302020204" pitchFamily="66" charset="0"/>
              </a:rPr>
              <a:t>t</a:t>
            </a:r>
            <a:r>
              <a:rPr lang="en-GB" sz="2000" dirty="0">
                <a:latin typeface="Comic Sans MS" panose="030F0702030302020204" pitchFamily="66" charset="0"/>
              </a:rPr>
              <a:t>he process of renewal and rebuilding accompanying the influx of middle-class or affluent people into deteriorating areas that often displaces poorer residents.</a:t>
            </a:r>
            <a:endParaRPr lang="en-GB" sz="2000" u="sng" dirty="0">
              <a:latin typeface="Comic Sans MS" panose="030F0702030302020204" pitchFamily="66" charset="0"/>
            </a:endParaRPr>
          </a:p>
        </p:txBody>
      </p:sp>
      <p:sp>
        <p:nvSpPr>
          <p:cNvPr id="6" name="Action Button: Movie 5">
            <a:hlinkClick r:id="rId2" highlightClick="1"/>
          </p:cNvPr>
          <p:cNvSpPr/>
          <p:nvPr/>
        </p:nvSpPr>
        <p:spPr>
          <a:xfrm>
            <a:off x="11421979" y="1427748"/>
            <a:ext cx="481263" cy="28301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Movie 6">
            <a:hlinkClick r:id="rId3" highlightClick="1"/>
          </p:cNvPr>
          <p:cNvSpPr/>
          <p:nvPr/>
        </p:nvSpPr>
        <p:spPr>
          <a:xfrm>
            <a:off x="1684421" y="1443790"/>
            <a:ext cx="417094" cy="25667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3464" y="1995175"/>
            <a:ext cx="11742624"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Read through pages 47-49 and complete the 4 questions (case study analysis).   </a:t>
            </a:r>
          </a:p>
        </p:txBody>
      </p:sp>
      <p:sp>
        <p:nvSpPr>
          <p:cNvPr id="9" name="Action Button: Movie 8">
            <a:hlinkClick r:id="rId4" highlightClick="1"/>
          </p:cNvPr>
          <p:cNvSpPr/>
          <p:nvPr/>
        </p:nvSpPr>
        <p:spPr>
          <a:xfrm>
            <a:off x="2502568" y="1443790"/>
            <a:ext cx="545432" cy="25093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542463" y="2946662"/>
            <a:ext cx="4277751"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Plenary </a:t>
            </a:r>
          </a:p>
        </p:txBody>
      </p:sp>
      <p:pic>
        <p:nvPicPr>
          <p:cNvPr id="12" name="Picture 11"/>
          <p:cNvPicPr>
            <a:picLocks noChangeAspect="1"/>
          </p:cNvPicPr>
          <p:nvPr/>
        </p:nvPicPr>
        <p:blipFill>
          <a:blip r:embed="rId5"/>
          <a:stretch>
            <a:fillRect/>
          </a:stretch>
        </p:blipFill>
        <p:spPr>
          <a:xfrm>
            <a:off x="5754816" y="3702017"/>
            <a:ext cx="1073012" cy="800782"/>
          </a:xfrm>
          <a:prstGeom prst="rect">
            <a:avLst/>
          </a:prstGeom>
        </p:spPr>
      </p:pic>
      <p:sp>
        <p:nvSpPr>
          <p:cNvPr id="13" name="TextBox 12"/>
          <p:cNvSpPr txBox="1"/>
          <p:nvPr/>
        </p:nvSpPr>
        <p:spPr>
          <a:xfrm>
            <a:off x="7542463" y="3497661"/>
            <a:ext cx="4277751" cy="707886"/>
          </a:xfrm>
          <a:prstGeom prst="rect">
            <a:avLst/>
          </a:prstGeom>
          <a:noFill/>
          <a:ln w="28575">
            <a:solidFill>
              <a:srgbClr val="FFC000"/>
            </a:solidFill>
          </a:ln>
        </p:spPr>
        <p:txBody>
          <a:bodyPr wrap="square" rtlCol="0">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Describe land use zones including the CBD </a:t>
            </a:r>
          </a:p>
        </p:txBody>
      </p:sp>
      <p:sp>
        <p:nvSpPr>
          <p:cNvPr id="14" name="TextBox 13"/>
          <p:cNvSpPr txBox="1"/>
          <p:nvPr/>
        </p:nvSpPr>
        <p:spPr>
          <a:xfrm>
            <a:off x="7542463" y="4363934"/>
            <a:ext cx="4277751" cy="1015663"/>
          </a:xfrm>
          <a:prstGeom prst="rect">
            <a:avLst/>
          </a:prstGeom>
          <a:noFill/>
          <a:ln w="28575">
            <a:solidFill>
              <a:srgbClr val="FFC000"/>
            </a:solidFill>
          </a:ln>
        </p:spPr>
        <p:txBody>
          <a:bodyPr wrap="square" rtlCol="0">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To give reasons for land use in urban areas. </a:t>
            </a:r>
          </a:p>
        </p:txBody>
      </p:sp>
      <p:sp>
        <p:nvSpPr>
          <p:cNvPr id="15" name="TextBox 14"/>
          <p:cNvSpPr txBox="1"/>
          <p:nvPr/>
        </p:nvSpPr>
        <p:spPr>
          <a:xfrm>
            <a:off x="283464" y="2609779"/>
            <a:ext cx="6600615"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TIPS </a:t>
            </a:r>
          </a:p>
        </p:txBody>
      </p:sp>
      <p:sp>
        <p:nvSpPr>
          <p:cNvPr id="16" name="TextBox 15"/>
          <p:cNvSpPr txBox="1"/>
          <p:nvPr/>
        </p:nvSpPr>
        <p:spPr>
          <a:xfrm>
            <a:off x="283464" y="3083271"/>
            <a:ext cx="6600615"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Question 1: </a:t>
            </a:r>
          </a:p>
        </p:txBody>
      </p:sp>
      <p:sp>
        <p:nvSpPr>
          <p:cNvPr id="17" name="TextBox 16"/>
          <p:cNvSpPr txBox="1"/>
          <p:nvPr/>
        </p:nvSpPr>
        <p:spPr>
          <a:xfrm>
            <a:off x="283464" y="3600901"/>
            <a:ext cx="6600615" cy="1015663"/>
          </a:xfrm>
          <a:prstGeom prst="rect">
            <a:avLst/>
          </a:prstGeom>
          <a:noFill/>
          <a:ln w="28575">
            <a:solidFill>
              <a:schemeClr val="accent2"/>
            </a:solidFill>
          </a:ln>
        </p:spPr>
        <p:txBody>
          <a:bodyPr wrap="square" rtlCol="0">
            <a:spAutoFit/>
          </a:bodyPr>
          <a:lstStyle/>
          <a:p>
            <a:pPr lvl="0"/>
            <a:r>
              <a:rPr lang="en-GB" sz="2000" u="sng" dirty="0">
                <a:latin typeface="Comic Sans MS" panose="030F0702030302020204" pitchFamily="66" charset="0"/>
              </a:rPr>
              <a:t>Site</a:t>
            </a:r>
            <a:r>
              <a:rPr lang="en-GB" sz="2000" dirty="0">
                <a:latin typeface="Comic Sans MS" panose="030F0702030302020204" pitchFamily="66" charset="0"/>
              </a:rPr>
              <a:t>-Location </a:t>
            </a:r>
          </a:p>
          <a:p>
            <a:pPr lvl="0"/>
            <a:r>
              <a:rPr lang="en-GB" sz="2000" u="sng" dirty="0">
                <a:latin typeface="Comic Sans MS" panose="030F0702030302020204" pitchFamily="66" charset="0"/>
              </a:rPr>
              <a:t>Situation</a:t>
            </a:r>
            <a:r>
              <a:rPr lang="en-GB" sz="2000" dirty="0">
                <a:latin typeface="Comic Sans MS" panose="030F0702030302020204" pitchFamily="66" charset="0"/>
              </a:rPr>
              <a:t>- Relationship between a particular settlement and its surrounding area. </a:t>
            </a:r>
          </a:p>
        </p:txBody>
      </p:sp>
      <p:sp>
        <p:nvSpPr>
          <p:cNvPr id="20" name="TextBox 19"/>
          <p:cNvSpPr txBox="1"/>
          <p:nvPr/>
        </p:nvSpPr>
        <p:spPr>
          <a:xfrm>
            <a:off x="7416553" y="2588452"/>
            <a:ext cx="4636128" cy="3785937"/>
          </a:xfrm>
          <a:prstGeom prst="rect">
            <a:avLst/>
          </a:prstGeom>
          <a:noFill/>
          <a:ln w="28575">
            <a:solidFill>
              <a:srgbClr val="00B0F0"/>
            </a:solidFill>
            <a:prstDash val="dash"/>
          </a:ln>
        </p:spPr>
        <p:txBody>
          <a:bodyPr wrap="square" rtlCol="0">
            <a:spAutoFit/>
          </a:bodyPr>
          <a:lstStyle/>
          <a:p>
            <a:endParaRPr lang="en-GB" sz="2000" dirty="0">
              <a:latin typeface="Comic Sans MS" panose="030F0702030302020204" pitchFamily="66" charset="0"/>
            </a:endParaRPr>
          </a:p>
        </p:txBody>
      </p:sp>
    </p:spTree>
    <p:extLst>
      <p:ext uri="{BB962C8B-B14F-4D97-AF65-F5344CB8AC3E}">
        <p14:creationId xmlns:p14="http://schemas.microsoft.com/office/powerpoint/2010/main" val="64758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310" y="196914"/>
            <a:ext cx="11795761" cy="369332"/>
          </a:xfrm>
          <a:prstGeom prst="rect">
            <a:avLst/>
          </a:prstGeom>
          <a:noFill/>
          <a:ln w="28575">
            <a:solidFill>
              <a:srgbClr val="FF0000"/>
            </a:solidFill>
          </a:ln>
        </p:spPr>
        <p:txBody>
          <a:bodyPr wrap="square" rtlCol="0">
            <a:spAutoFit/>
          </a:bodyPr>
          <a:lstStyle/>
          <a:p>
            <a:pPr algn="ctr"/>
            <a:r>
              <a:rPr lang="en-GB" u="sng" dirty="0">
                <a:latin typeface="Comic Sans MS" panose="030F0702030302020204" pitchFamily="66" charset="0"/>
              </a:rPr>
              <a:t>Cape town </a:t>
            </a:r>
          </a:p>
        </p:txBody>
      </p:sp>
      <p:pic>
        <p:nvPicPr>
          <p:cNvPr id="8" name="Picture 7"/>
          <p:cNvPicPr>
            <a:picLocks noChangeAspect="1"/>
          </p:cNvPicPr>
          <p:nvPr/>
        </p:nvPicPr>
        <p:blipFill>
          <a:blip r:embed="rId2"/>
          <a:stretch>
            <a:fillRect/>
          </a:stretch>
        </p:blipFill>
        <p:spPr>
          <a:xfrm>
            <a:off x="1453895" y="788876"/>
            <a:ext cx="9253729" cy="5546490"/>
          </a:xfrm>
          <a:prstGeom prst="rect">
            <a:avLst/>
          </a:prstGeom>
          <a:ln w="28575">
            <a:solidFill>
              <a:srgbClr val="7030A0"/>
            </a:solidFill>
          </a:ln>
        </p:spPr>
      </p:pic>
    </p:spTree>
    <p:extLst>
      <p:ext uri="{BB962C8B-B14F-4D97-AF65-F5344CB8AC3E}">
        <p14:creationId xmlns:p14="http://schemas.microsoft.com/office/powerpoint/2010/main" val="98693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60421"/>
            <a:ext cx="11635820" cy="536535"/>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Burgess Model (Evaluation) </a:t>
            </a:r>
          </a:p>
        </p:txBody>
      </p:sp>
      <p:sp>
        <p:nvSpPr>
          <p:cNvPr id="5" name="Rectangle 4"/>
          <p:cNvSpPr/>
          <p:nvPr/>
        </p:nvSpPr>
        <p:spPr>
          <a:xfrm>
            <a:off x="283464" y="873579"/>
            <a:ext cx="5106683" cy="3139321"/>
          </a:xfrm>
          <a:prstGeom prst="rect">
            <a:avLst/>
          </a:prstGeom>
        </p:spPr>
        <p:txBody>
          <a:bodyPr wrap="square">
            <a:spAutoFit/>
          </a:bodyPr>
          <a:lstStyle/>
          <a:p>
            <a:r>
              <a:rPr lang="en-GB" b="1" u="sng" dirty="0">
                <a:latin typeface="Comic Sans MS" panose="030F0702030302020204" pitchFamily="66" charset="0"/>
              </a:rPr>
              <a:t>For</a:t>
            </a:r>
            <a:r>
              <a:rPr lang="en-GB" dirty="0">
                <a:latin typeface="Comic Sans MS" panose="030F0702030302020204" pitchFamily="66" charset="0"/>
              </a:rPr>
              <a:t>:</a:t>
            </a:r>
          </a:p>
          <a:p>
            <a:r>
              <a:rPr lang="en-GB" dirty="0">
                <a:latin typeface="Comic Sans MS" panose="030F0702030302020204" pitchFamily="66" charset="0"/>
              </a:rPr>
              <a:t>If taken as a very broad pattern, then a large number of towns and cities follow the pattern identified by Burgess.</a:t>
            </a:r>
          </a:p>
          <a:p>
            <a:endParaRPr lang="en-GB" dirty="0">
              <a:latin typeface="Comic Sans MS" panose="030F0702030302020204" pitchFamily="66" charset="0"/>
            </a:endParaRPr>
          </a:p>
          <a:p>
            <a:r>
              <a:rPr lang="en-GB" dirty="0">
                <a:latin typeface="Comic Sans MS" panose="030F0702030302020204" pitchFamily="66" charset="0"/>
              </a:rPr>
              <a:t>It is good model because it is simple and easy to understand. Hopefully!</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It helps us to understand the process involved in the growth of a city.	</a:t>
            </a:r>
          </a:p>
        </p:txBody>
      </p:sp>
      <p:sp>
        <p:nvSpPr>
          <p:cNvPr id="6" name="Rectangle 5"/>
          <p:cNvSpPr/>
          <p:nvPr/>
        </p:nvSpPr>
        <p:spPr>
          <a:xfrm>
            <a:off x="5967665" y="504247"/>
            <a:ext cx="6160168" cy="7017306"/>
          </a:xfrm>
          <a:prstGeom prst="rect">
            <a:avLst/>
          </a:prstGeom>
        </p:spPr>
        <p:txBody>
          <a:bodyPr wrap="square">
            <a:spAutoFit/>
          </a:bodyPr>
          <a:lstStyle/>
          <a:p>
            <a:endParaRPr lang="en-GB" dirty="0">
              <a:latin typeface="Comic Sans MS" panose="030F0702030302020204" pitchFamily="66" charset="0"/>
            </a:endParaRPr>
          </a:p>
          <a:p>
            <a:r>
              <a:rPr lang="en-GB" b="1" u="sng" dirty="0">
                <a:latin typeface="Comic Sans MS" panose="030F0702030302020204" pitchFamily="66" charset="0"/>
              </a:rPr>
              <a:t>Against</a:t>
            </a:r>
            <a:r>
              <a:rPr lang="en-GB" dirty="0">
                <a:latin typeface="Comic Sans MS" panose="030F0702030302020204" pitchFamily="66" charset="0"/>
              </a:rPr>
              <a:t>:</a:t>
            </a:r>
          </a:p>
          <a:p>
            <a:r>
              <a:rPr lang="en-GB" dirty="0">
                <a:latin typeface="Comic Sans MS" panose="030F0702030302020204" pitchFamily="66" charset="0"/>
              </a:rPr>
              <a:t>It does not take any physical features into account. Burgess' own case study - Chicago - does not follow the pattern because it is on the coast! The growth of any city will be influenced by the physical geography of the area.</a:t>
            </a:r>
          </a:p>
          <a:p>
            <a:r>
              <a:rPr lang="en-GB" dirty="0">
                <a:latin typeface="Comic Sans MS" panose="030F0702030302020204" pitchFamily="66" charset="0"/>
              </a:rPr>
              <a:t>Transport is much more readily available allowing more people to commute. This has meant that commuter villages have developed some distance from the edge of the urban area. Burgess could not have foreseen this.</a:t>
            </a:r>
          </a:p>
          <a:p>
            <a:r>
              <a:rPr lang="en-GB" dirty="0">
                <a:latin typeface="Comic Sans MS" panose="030F0702030302020204" pitchFamily="66" charset="0"/>
              </a:rPr>
              <a:t>Burgess could not have foreseen the changes in transport routes or society yet his model is still relevant when identifying the reasons behind the urban morphology of a city.	Urban regeneration and gentrification has meant that some of the most expensive property can now be found in traditional 'low class' areas. Whilst council estates have built up on the edges of many large cities - these are now some of the most depressed areas in British cities.</a:t>
            </a:r>
          </a:p>
          <a:p>
            <a:r>
              <a:rPr lang="en-GB" dirty="0">
                <a:latin typeface="Comic Sans MS" panose="030F0702030302020204" pitchFamily="66" charset="0"/>
              </a:rPr>
              <a:t>The decentralisation of shops, manufacturing industry and entertainment does not follow his model.</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cxnSp>
        <p:nvCxnSpPr>
          <p:cNvPr id="7" name="Straight Connector 6"/>
          <p:cNvCxnSpPr/>
          <p:nvPr/>
        </p:nvCxnSpPr>
        <p:spPr>
          <a:xfrm>
            <a:off x="5598696" y="873579"/>
            <a:ext cx="32085" cy="5823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5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oyt Mod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307975" y="980966"/>
            <a:ext cx="11567706" cy="1569660"/>
          </a:xfrm>
          <a:prstGeom prst="rect">
            <a:avLst/>
          </a:prstGeom>
          <a:ln w="28575">
            <a:solidFill>
              <a:srgbClr val="7030A0"/>
            </a:solidFill>
          </a:ln>
        </p:spPr>
        <p:txBody>
          <a:bodyPr wrap="square">
            <a:spAutoFit/>
          </a:bodyPr>
          <a:lstStyle/>
          <a:p>
            <a:r>
              <a:rPr lang="en-GB" sz="2400" dirty="0">
                <a:latin typeface="Comic Sans MS" panose="030F0702030302020204" pitchFamily="66" charset="0"/>
              </a:rPr>
              <a:t>The Hoyt model has land use concentrated in wedges or sectors radiating out from the city centre. For example, factories may be concentrated along a river, canal or road to form a zone of industry. This would attract low-class housing, but repel high-class residential land use.</a:t>
            </a:r>
          </a:p>
        </p:txBody>
      </p:sp>
      <p:sp>
        <p:nvSpPr>
          <p:cNvPr id="7" name="Title 1"/>
          <p:cNvSpPr txBox="1">
            <a:spLocks/>
          </p:cNvSpPr>
          <p:nvPr/>
        </p:nvSpPr>
        <p:spPr>
          <a:xfrm>
            <a:off x="316318" y="301331"/>
            <a:ext cx="11559363" cy="53864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The Hoyt Model (1939)</a:t>
            </a:r>
            <a:endParaRPr lang="en-GB" sz="2800" u="sng" dirty="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609083" y="2785652"/>
            <a:ext cx="11107996" cy="3668388"/>
          </a:xfrm>
          <a:prstGeom prst="rect">
            <a:avLst/>
          </a:prstGeom>
          <a:ln w="28575"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224229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337" y="128337"/>
            <a:ext cx="11887200" cy="523220"/>
          </a:xfrm>
          <a:prstGeom prst="rect">
            <a:avLst/>
          </a:prstGeom>
          <a:noFill/>
          <a:ln w="28575">
            <a:solidFill>
              <a:srgbClr val="FF0000"/>
            </a:solidFill>
          </a:ln>
        </p:spPr>
        <p:txBody>
          <a:bodyPr wrap="square" rtlCol="0">
            <a:spAutoFit/>
          </a:bodyPr>
          <a:lstStyle/>
          <a:p>
            <a:pPr algn="ctr"/>
            <a:r>
              <a:rPr lang="en-US" sz="2800" u="sng" dirty="0">
                <a:latin typeface="Comic Sans MS" panose="030F0702030302020204" pitchFamily="66" charset="0"/>
              </a:rPr>
              <a:t>The Hoyt Model (1939)</a:t>
            </a:r>
            <a:endParaRPr lang="en-GB" sz="2800" u="sng" dirty="0">
              <a:latin typeface="Comic Sans MS" panose="030F0702030302020204" pitchFamily="66" charset="0"/>
            </a:endParaRPr>
          </a:p>
        </p:txBody>
      </p:sp>
      <p:sp>
        <p:nvSpPr>
          <p:cNvPr id="8" name="Rectangle 7"/>
          <p:cNvSpPr/>
          <p:nvPr/>
        </p:nvSpPr>
        <p:spPr>
          <a:xfrm>
            <a:off x="283464" y="834189"/>
            <a:ext cx="5908789" cy="6186309"/>
          </a:xfrm>
          <a:prstGeom prst="rect">
            <a:avLst/>
          </a:prstGeom>
        </p:spPr>
        <p:txBody>
          <a:bodyPr wrap="square">
            <a:spAutoFit/>
          </a:bodyPr>
          <a:lstStyle/>
          <a:p>
            <a:r>
              <a:rPr lang="en-GB" b="1" u="sng" dirty="0">
                <a:latin typeface="Comic Sans MS" panose="030F0702030302020204" pitchFamily="66" charset="0"/>
              </a:rPr>
              <a:t>For</a:t>
            </a:r>
            <a:r>
              <a:rPr lang="en-GB" dirty="0">
                <a:latin typeface="Comic Sans MS" panose="030F0702030302020204" pitchFamily="66" charset="0"/>
              </a:rPr>
              <a:t>:	</a:t>
            </a:r>
          </a:p>
          <a:p>
            <a:r>
              <a:rPr lang="en-GB" dirty="0">
                <a:latin typeface="Comic Sans MS" panose="030F0702030302020204" pitchFamily="66" charset="0"/>
              </a:rPr>
              <a:t>Some cities seem to follow Hoyt's sectors. Bristol, for example, has a very clear industrial sector following a main rail line and the River Avon.</a:t>
            </a:r>
          </a:p>
          <a:p>
            <a:r>
              <a:rPr lang="en-GB" dirty="0">
                <a:latin typeface="Comic Sans MS" panose="030F0702030302020204" pitchFamily="66" charset="0"/>
              </a:rPr>
              <a:t>	</a:t>
            </a:r>
          </a:p>
          <a:p>
            <a:r>
              <a:rPr lang="en-GB" dirty="0">
                <a:latin typeface="Comic Sans MS" panose="030F0702030302020204" pitchFamily="66" charset="0"/>
              </a:rPr>
              <a:t>It provides us with an alternative set of explanations to Burgess.	</a:t>
            </a:r>
          </a:p>
          <a:p>
            <a:endParaRPr lang="en-GB" dirty="0">
              <a:latin typeface="Comic Sans MS" panose="030F0702030302020204" pitchFamily="66" charset="0"/>
            </a:endParaRPr>
          </a:p>
          <a:p>
            <a:r>
              <a:rPr lang="en-GB" dirty="0">
                <a:latin typeface="Comic Sans MS" panose="030F0702030302020204" pitchFamily="66" charset="0"/>
              </a:rPr>
              <a:t>Communication routes (Rivers, roads, railways) do often provide a very definite boundary to a sector/land-use.	In addition, the division between land-uses in both models is far to clear-cut. Firstly, you would not suddenly walk from lower to middle to higher class housing. Also, all zones will have a mixture of land-uses. Residential zones will have shops and industry in amongst them.</a:t>
            </a:r>
          </a:p>
          <a:p>
            <a:endParaRPr lang="en-GB" dirty="0">
              <a:latin typeface="Comic Sans MS" panose="030F0702030302020204" pitchFamily="66" charset="0"/>
            </a:endParaRPr>
          </a:p>
          <a:p>
            <a:r>
              <a:rPr lang="en-GB" dirty="0">
                <a:latin typeface="Comic Sans MS" panose="030F0702030302020204" pitchFamily="66" charset="0"/>
              </a:rPr>
              <a:t>They do, however, give us a bench mark for comparison and allow us to have a basic understanding of the complex set of processes that determine the distribution of land-use within a city.</a:t>
            </a:r>
          </a:p>
          <a:p>
            <a:endParaRPr lang="en-GB" dirty="0">
              <a:latin typeface="Comic Sans MS" panose="030F0702030302020204" pitchFamily="66" charset="0"/>
            </a:endParaRPr>
          </a:p>
        </p:txBody>
      </p:sp>
      <p:sp>
        <p:nvSpPr>
          <p:cNvPr id="9" name="Rectangle 8"/>
          <p:cNvSpPr/>
          <p:nvPr/>
        </p:nvSpPr>
        <p:spPr>
          <a:xfrm>
            <a:off x="6852064" y="834189"/>
            <a:ext cx="5163473" cy="3416320"/>
          </a:xfrm>
          <a:prstGeom prst="rect">
            <a:avLst/>
          </a:prstGeom>
        </p:spPr>
        <p:txBody>
          <a:bodyPr wrap="square">
            <a:spAutoFit/>
          </a:bodyPr>
          <a:lstStyle/>
          <a:p>
            <a:r>
              <a:rPr lang="en-GB" b="1" u="sng" dirty="0">
                <a:latin typeface="Comic Sans MS" panose="030F0702030302020204" pitchFamily="66" charset="0"/>
              </a:rPr>
              <a:t>Against</a:t>
            </a:r>
            <a:r>
              <a:rPr lang="en-GB" dirty="0"/>
              <a:t>:</a:t>
            </a:r>
          </a:p>
          <a:p>
            <a:endParaRPr lang="en-GB" dirty="0"/>
          </a:p>
          <a:p>
            <a:r>
              <a:rPr lang="en-GB" dirty="0"/>
              <a:t>Like Burgess' there is little reference to the physical environment.</a:t>
            </a:r>
          </a:p>
          <a:p>
            <a:endParaRPr lang="en-GB" dirty="0"/>
          </a:p>
          <a:p>
            <a:r>
              <a:rPr lang="en-GB" dirty="0"/>
              <a:t>The growth of sector can be stopped as land-use leapfrogs out of the old inner city. For example, out of town council estates have prevented large high-class sector developing in other areas of Bristol.</a:t>
            </a:r>
          </a:p>
          <a:p>
            <a:endParaRPr lang="en-GB" dirty="0"/>
          </a:p>
          <a:p>
            <a:r>
              <a:rPr lang="en-GB" dirty="0"/>
              <a:t>Again, like Burgess, there is no reference to out of town developments</a:t>
            </a:r>
          </a:p>
        </p:txBody>
      </p:sp>
      <p:cxnSp>
        <p:nvCxnSpPr>
          <p:cNvPr id="11" name="Straight Connector 10"/>
          <p:cNvCxnSpPr/>
          <p:nvPr/>
        </p:nvCxnSpPr>
        <p:spPr>
          <a:xfrm>
            <a:off x="6192253" y="834189"/>
            <a:ext cx="32085" cy="5823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5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42639" y="2401125"/>
            <a:ext cx="866298" cy="85371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897693" y="1934283"/>
            <a:ext cx="1965334" cy="17599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59651" y="1538264"/>
            <a:ext cx="2896282" cy="25611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73836" y="994612"/>
            <a:ext cx="3872484" cy="361188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590963" y="272466"/>
            <a:ext cx="5133506" cy="369332"/>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u="sng" dirty="0">
                <a:latin typeface="Comic Sans MS" panose="030F0702030302020204" pitchFamily="66" charset="0"/>
              </a:rPr>
              <a:t>The Hoyt Model (1939)</a:t>
            </a:r>
            <a:endParaRPr lang="en-GB" sz="1800" u="sng" dirty="0">
              <a:latin typeface="Comic Sans MS" panose="030F0702030302020204" pitchFamily="66" charset="0"/>
            </a:endParaRPr>
          </a:p>
        </p:txBody>
      </p:sp>
      <p:sp>
        <p:nvSpPr>
          <p:cNvPr id="10" name="TextBox 9"/>
          <p:cNvSpPr txBox="1"/>
          <p:nvPr/>
        </p:nvSpPr>
        <p:spPr>
          <a:xfrm>
            <a:off x="301752" y="272466"/>
            <a:ext cx="5733288" cy="369332"/>
          </a:xfrm>
          <a:prstGeom prst="rect">
            <a:avLst/>
          </a:prstGeom>
          <a:noFill/>
          <a:ln w="28575">
            <a:solidFill>
              <a:srgbClr val="FF0000"/>
            </a:solidFill>
          </a:ln>
        </p:spPr>
        <p:txBody>
          <a:bodyPr wrap="square" rtlCol="0">
            <a:spAutoFit/>
          </a:bodyPr>
          <a:lstStyle/>
          <a:p>
            <a:pPr algn="ctr"/>
            <a:r>
              <a:rPr lang="en-GB" u="sng" dirty="0">
                <a:latin typeface="Comic Sans MS" panose="030F0702030302020204" pitchFamily="66" charset="0"/>
              </a:rPr>
              <a:t>Burgess Model(1925)</a:t>
            </a:r>
          </a:p>
        </p:txBody>
      </p:sp>
      <p:sp>
        <p:nvSpPr>
          <p:cNvPr id="11" name="TextBox 10"/>
          <p:cNvSpPr txBox="1"/>
          <p:nvPr/>
        </p:nvSpPr>
        <p:spPr>
          <a:xfrm>
            <a:off x="228600" y="4965489"/>
            <a:ext cx="5733288" cy="1600438"/>
          </a:xfrm>
          <a:prstGeom prst="rect">
            <a:avLst/>
          </a:prstGeom>
          <a:noFill/>
          <a:ln w="28575">
            <a:solidFill>
              <a:srgbClr val="FF0000"/>
            </a:solidFill>
          </a:ln>
        </p:spPr>
        <p:txBody>
          <a:bodyPr wrap="square" rtlCol="0">
            <a:spAutoFit/>
          </a:bodyPr>
          <a:lstStyle/>
          <a:p>
            <a:r>
              <a:rPr lang="en-GB" sz="1400" u="sng" dirty="0">
                <a:latin typeface="Comic Sans MS" panose="030F0702030302020204" pitchFamily="66" charset="0"/>
              </a:rPr>
              <a:t>Key:</a:t>
            </a:r>
          </a:p>
          <a:p>
            <a:pPr algn="ctr"/>
            <a:endParaRPr lang="en-GB" sz="2800" u="sng" dirty="0">
              <a:latin typeface="Comic Sans MS" panose="030F0702030302020204" pitchFamily="66" charset="0"/>
            </a:endParaRPr>
          </a:p>
          <a:p>
            <a:pPr algn="ctr"/>
            <a:endParaRPr lang="en-GB" sz="2800" u="sng" dirty="0">
              <a:latin typeface="Comic Sans MS" panose="030F0702030302020204" pitchFamily="66" charset="0"/>
            </a:endParaRPr>
          </a:p>
          <a:p>
            <a:pPr algn="ctr"/>
            <a:endParaRPr lang="en-GB" sz="2800" u="sng" dirty="0">
              <a:latin typeface="Comic Sans MS" panose="030F0702030302020204" pitchFamily="66" charset="0"/>
            </a:endParaRPr>
          </a:p>
        </p:txBody>
      </p:sp>
      <p:sp>
        <p:nvSpPr>
          <p:cNvPr id="12" name="TextBox 11"/>
          <p:cNvSpPr txBox="1"/>
          <p:nvPr/>
        </p:nvSpPr>
        <p:spPr>
          <a:xfrm>
            <a:off x="6291072" y="4928913"/>
            <a:ext cx="5733288" cy="1600438"/>
          </a:xfrm>
          <a:prstGeom prst="rect">
            <a:avLst/>
          </a:prstGeom>
          <a:noFill/>
          <a:ln w="28575">
            <a:solidFill>
              <a:srgbClr val="FF0000"/>
            </a:solidFill>
          </a:ln>
        </p:spPr>
        <p:txBody>
          <a:bodyPr wrap="square" rtlCol="0">
            <a:spAutoFit/>
          </a:bodyPr>
          <a:lstStyle/>
          <a:p>
            <a:r>
              <a:rPr lang="en-GB" sz="1400" u="sng" dirty="0">
                <a:latin typeface="Comic Sans MS" panose="030F0702030302020204" pitchFamily="66" charset="0"/>
              </a:rPr>
              <a:t>Key:</a:t>
            </a:r>
          </a:p>
          <a:p>
            <a:pPr algn="ctr"/>
            <a:endParaRPr lang="en-GB" sz="2800" u="sng" dirty="0">
              <a:latin typeface="Comic Sans MS" panose="030F0702030302020204" pitchFamily="66" charset="0"/>
            </a:endParaRPr>
          </a:p>
          <a:p>
            <a:pPr algn="ctr"/>
            <a:endParaRPr lang="en-GB" sz="2800" u="sng" dirty="0">
              <a:latin typeface="Comic Sans MS" panose="030F0702030302020204" pitchFamily="66" charset="0"/>
            </a:endParaRPr>
          </a:p>
          <a:p>
            <a:pPr algn="ctr"/>
            <a:endParaRPr lang="en-GB" sz="2800" u="sng" dirty="0">
              <a:latin typeface="Comic Sans MS" panose="030F0702030302020204" pitchFamily="66" charset="0"/>
            </a:endParaRPr>
          </a:p>
        </p:txBody>
      </p:sp>
      <p:grpSp>
        <p:nvGrpSpPr>
          <p:cNvPr id="24" name="Group 23"/>
          <p:cNvGrpSpPr/>
          <p:nvPr/>
        </p:nvGrpSpPr>
        <p:grpSpPr>
          <a:xfrm rot="10800000">
            <a:off x="7092454" y="712318"/>
            <a:ext cx="3938016" cy="4036848"/>
            <a:chOff x="7107936" y="766931"/>
            <a:chExt cx="3938016" cy="4036848"/>
          </a:xfrm>
        </p:grpSpPr>
        <p:pic>
          <p:nvPicPr>
            <p:cNvPr id="2" name="Picture 1"/>
            <p:cNvPicPr>
              <a:picLocks noChangeAspect="1"/>
            </p:cNvPicPr>
            <p:nvPr/>
          </p:nvPicPr>
          <p:blipFill>
            <a:blip r:embed="rId2"/>
            <a:stretch>
              <a:fillRect/>
            </a:stretch>
          </p:blipFill>
          <p:spPr>
            <a:xfrm rot="10800000">
              <a:off x="7107936" y="766931"/>
              <a:ext cx="3938016" cy="4036848"/>
            </a:xfrm>
            <a:prstGeom prst="rect">
              <a:avLst/>
            </a:prstGeom>
          </p:spPr>
        </p:pic>
        <p:sp>
          <p:nvSpPr>
            <p:cNvPr id="3" name="Rectangle 2"/>
            <p:cNvSpPr/>
            <p:nvPr/>
          </p:nvSpPr>
          <p:spPr>
            <a:xfrm>
              <a:off x="8330184" y="1762852"/>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57032" y="3230603"/>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918704" y="2483011"/>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186416" y="2536527"/>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409176" y="2483011"/>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747504" y="1422307"/>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299448" y="1304526"/>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528048" y="3643395"/>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750808" y="3715733"/>
              <a:ext cx="146304" cy="24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022080" y="2195447"/>
              <a:ext cx="222504" cy="2185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965692" y="2748779"/>
              <a:ext cx="222504" cy="2185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866632" y="2501299"/>
              <a:ext cx="149352" cy="1596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7510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523220"/>
          </a:xfrm>
          <a:prstGeom prst="rect">
            <a:avLst/>
          </a:prstGeom>
          <a:noFill/>
          <a:ln w="28575">
            <a:solidFill>
              <a:srgbClr val="FF0000"/>
            </a:solidFill>
          </a:ln>
        </p:spPr>
        <p:txBody>
          <a:bodyPr wrap="square" rtlCol="0">
            <a:spAutoFit/>
          </a:bodyPr>
          <a:lstStyle/>
          <a:p>
            <a:pPr algn="ctr"/>
            <a:r>
              <a:rPr lang="en-GB" sz="2800" u="sng" dirty="0">
                <a:latin typeface="Comic Sans MS" panose="030F0702030302020204" pitchFamily="66" charset="0"/>
              </a:rPr>
              <a:t>The Central Business District</a:t>
            </a:r>
          </a:p>
        </p:txBody>
      </p:sp>
      <p:pic>
        <p:nvPicPr>
          <p:cNvPr id="5" name="Picture 4"/>
          <p:cNvPicPr>
            <a:picLocks noChangeAspect="1"/>
          </p:cNvPicPr>
          <p:nvPr/>
        </p:nvPicPr>
        <p:blipFill>
          <a:blip r:embed="rId2"/>
          <a:stretch>
            <a:fillRect/>
          </a:stretch>
        </p:blipFill>
        <p:spPr>
          <a:xfrm>
            <a:off x="3879258" y="2661771"/>
            <a:ext cx="4551036" cy="2249422"/>
          </a:xfrm>
          <a:prstGeom prst="rect">
            <a:avLst/>
          </a:prstGeom>
          <a:ln w="28575">
            <a:solidFill>
              <a:srgbClr val="7030A0"/>
            </a:solidFill>
          </a:ln>
        </p:spPr>
      </p:pic>
      <p:sp>
        <p:nvSpPr>
          <p:cNvPr id="6" name="TextBox 5"/>
          <p:cNvSpPr txBox="1"/>
          <p:nvPr/>
        </p:nvSpPr>
        <p:spPr>
          <a:xfrm>
            <a:off x="283464" y="822960"/>
            <a:ext cx="11742624" cy="1015663"/>
          </a:xfrm>
          <a:prstGeom prst="rect">
            <a:avLst/>
          </a:prstGeom>
          <a:noFill/>
          <a:ln w="28575">
            <a:solidFill>
              <a:schemeClr val="accent2"/>
            </a:solidFill>
          </a:ln>
        </p:spPr>
        <p:txBody>
          <a:bodyPr wrap="square" rtlCol="0">
            <a:spAutoFit/>
          </a:bodyPr>
          <a:lstStyle/>
          <a:p>
            <a:pPr algn="just"/>
            <a:r>
              <a:rPr lang="en-GB" sz="2000" u="sng" dirty="0">
                <a:latin typeface="Comic Sans MS" panose="030F0702030302020204" pitchFamily="66" charset="0"/>
              </a:rPr>
              <a:t>Language for learning: </a:t>
            </a:r>
            <a:r>
              <a:rPr lang="en-GB" sz="2000" dirty="0">
                <a:latin typeface="Comic Sans MS" panose="030F0702030302020204" pitchFamily="66" charset="0"/>
              </a:rPr>
              <a:t>The Central Business District is the commercial and economic core of the city, the area that is most accessible to public transport and the location with the highest land values.</a:t>
            </a:r>
          </a:p>
        </p:txBody>
      </p:sp>
      <p:sp>
        <p:nvSpPr>
          <p:cNvPr id="7" name="TextBox 6"/>
          <p:cNvSpPr txBox="1"/>
          <p:nvPr/>
        </p:nvSpPr>
        <p:spPr>
          <a:xfrm>
            <a:off x="283464" y="6203633"/>
            <a:ext cx="11742624" cy="461665"/>
          </a:xfrm>
          <a:prstGeom prst="rect">
            <a:avLst/>
          </a:prstGeom>
          <a:noFill/>
          <a:ln w="28575">
            <a:solidFill>
              <a:srgbClr val="00FF00"/>
            </a:solidFill>
          </a:ln>
        </p:spPr>
        <p:txBody>
          <a:bodyPr wrap="square" rtlCol="0">
            <a:spAutoFit/>
          </a:bodyPr>
          <a:lstStyle/>
          <a:p>
            <a:r>
              <a:rPr lang="en-GB" sz="2400" u="sng" dirty="0">
                <a:latin typeface="Comic Sans MS" panose="030F0702030302020204" pitchFamily="66" charset="0"/>
              </a:rPr>
              <a:t>Demo</a:t>
            </a:r>
            <a:r>
              <a:rPr lang="en-GB" sz="2400" dirty="0">
                <a:latin typeface="Comic Sans MS" panose="030F0702030302020204" pitchFamily="66" charset="0"/>
              </a:rPr>
              <a:t>: What characteristic features may the CBD have?</a:t>
            </a:r>
          </a:p>
        </p:txBody>
      </p:sp>
      <p:pic>
        <p:nvPicPr>
          <p:cNvPr id="8" name="Picture 7"/>
          <p:cNvPicPr>
            <a:picLocks noChangeAspect="1"/>
          </p:cNvPicPr>
          <p:nvPr/>
        </p:nvPicPr>
        <p:blipFill>
          <a:blip r:embed="rId3"/>
          <a:stretch>
            <a:fillRect/>
          </a:stretch>
        </p:blipFill>
        <p:spPr>
          <a:xfrm>
            <a:off x="9307652" y="2174098"/>
            <a:ext cx="2421152" cy="1612384"/>
          </a:xfrm>
          <a:prstGeom prst="rect">
            <a:avLst/>
          </a:prstGeom>
          <a:ln w="28575">
            <a:solidFill>
              <a:srgbClr val="7030A0"/>
            </a:solidFill>
          </a:ln>
        </p:spPr>
      </p:pic>
      <p:sp>
        <p:nvSpPr>
          <p:cNvPr id="9" name="AutoShape 2" descr="http://www.instantoffices.com/blog/wp-content/uploads/2013/09/shutterstock_493682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a:off x="283463" y="2119336"/>
            <a:ext cx="2926811" cy="1805316"/>
          </a:xfrm>
          <a:prstGeom prst="rect">
            <a:avLst/>
          </a:prstGeom>
          <a:ln w="28575">
            <a:solidFill>
              <a:srgbClr val="7030A0"/>
            </a:solidFill>
          </a:ln>
        </p:spPr>
      </p:pic>
      <p:pic>
        <p:nvPicPr>
          <p:cNvPr id="11" name="Picture 10"/>
          <p:cNvPicPr>
            <a:picLocks noChangeAspect="1"/>
          </p:cNvPicPr>
          <p:nvPr/>
        </p:nvPicPr>
        <p:blipFill>
          <a:blip r:embed="rId5"/>
          <a:stretch>
            <a:fillRect/>
          </a:stretch>
        </p:blipFill>
        <p:spPr>
          <a:xfrm>
            <a:off x="9768260" y="4045505"/>
            <a:ext cx="1499936" cy="1499936"/>
          </a:xfrm>
          <a:prstGeom prst="rect">
            <a:avLst/>
          </a:prstGeom>
          <a:ln w="28575">
            <a:solidFill>
              <a:srgbClr val="7030A0"/>
            </a:solidFill>
          </a:ln>
        </p:spPr>
      </p:pic>
      <p:pic>
        <p:nvPicPr>
          <p:cNvPr id="12" name="Picture 11"/>
          <p:cNvPicPr>
            <a:picLocks noChangeAspect="1"/>
          </p:cNvPicPr>
          <p:nvPr/>
        </p:nvPicPr>
        <p:blipFill>
          <a:blip r:embed="rId6"/>
          <a:stretch>
            <a:fillRect/>
          </a:stretch>
        </p:blipFill>
        <p:spPr>
          <a:xfrm>
            <a:off x="226443" y="4230569"/>
            <a:ext cx="2983832" cy="1842718"/>
          </a:xfrm>
          <a:prstGeom prst="rect">
            <a:avLst/>
          </a:prstGeom>
          <a:ln w="28575">
            <a:solidFill>
              <a:srgbClr val="7030A0"/>
            </a:solidFill>
          </a:ln>
        </p:spPr>
      </p:pic>
      <p:sp>
        <p:nvSpPr>
          <p:cNvPr id="13" name="TextBox 12"/>
          <p:cNvSpPr txBox="1"/>
          <p:nvPr/>
        </p:nvSpPr>
        <p:spPr>
          <a:xfrm>
            <a:off x="4272458" y="5643704"/>
            <a:ext cx="7753630" cy="461665"/>
          </a:xfrm>
          <a:prstGeom prst="rect">
            <a:avLst/>
          </a:prstGeom>
          <a:noFill/>
          <a:ln w="28575">
            <a:solidFill>
              <a:srgbClr val="7030A0"/>
            </a:solidFill>
          </a:ln>
        </p:spPr>
        <p:txBody>
          <a:bodyPr wrap="square" rtlCol="0">
            <a:spAutoFit/>
          </a:bodyPr>
          <a:lstStyle/>
          <a:p>
            <a:r>
              <a:rPr lang="en-GB" sz="2400" u="sng" dirty="0">
                <a:latin typeface="Comic Sans MS" panose="030F0702030302020204" pitchFamily="66" charset="0"/>
              </a:rPr>
              <a:t>Turn to page 45 in your books to check your answers</a:t>
            </a:r>
            <a:endParaRPr lang="en-GB" sz="2400" dirty="0">
              <a:latin typeface="Comic Sans MS" panose="030F0702030302020204" pitchFamily="66" charset="0"/>
            </a:endParaRPr>
          </a:p>
        </p:txBody>
      </p:sp>
    </p:spTree>
    <p:extLst>
      <p:ext uri="{BB962C8B-B14F-4D97-AF65-F5344CB8AC3E}">
        <p14:creationId xmlns:p14="http://schemas.microsoft.com/office/powerpoint/2010/main" val="5928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upload.wikimedia.org/wikipedia/commons/thumb/6/62/Bid_rent1.svg/2000px-Bid_rent1.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31236" y="1232777"/>
            <a:ext cx="7489061" cy="5227727"/>
          </a:xfrm>
          <a:prstGeom prst="rect">
            <a:avLst/>
          </a:prstGeom>
          <a:ln w="28575">
            <a:solidFill>
              <a:srgbClr val="7030A0"/>
            </a:solidFill>
          </a:ln>
        </p:spPr>
      </p:pic>
      <p:sp>
        <p:nvSpPr>
          <p:cNvPr id="6" name="TextBox 5"/>
          <p:cNvSpPr txBox="1"/>
          <p:nvPr/>
        </p:nvSpPr>
        <p:spPr>
          <a:xfrm>
            <a:off x="301752" y="160338"/>
            <a:ext cx="11617532" cy="369332"/>
          </a:xfrm>
          <a:prstGeom prst="rect">
            <a:avLst/>
          </a:prstGeom>
          <a:noFill/>
          <a:ln w="28575">
            <a:solidFill>
              <a:srgbClr val="FF0000"/>
            </a:solidFill>
          </a:ln>
        </p:spPr>
        <p:txBody>
          <a:bodyPr wrap="square" rtlCol="0">
            <a:spAutoFit/>
          </a:bodyPr>
          <a:lstStyle/>
          <a:p>
            <a:pPr algn="ctr"/>
            <a:r>
              <a:rPr lang="en-GB" u="sng" dirty="0">
                <a:latin typeface="Comic Sans MS" panose="030F0702030302020204" pitchFamily="66" charset="0"/>
              </a:rPr>
              <a:t>Bid Rent Model </a:t>
            </a:r>
          </a:p>
        </p:txBody>
      </p:sp>
      <p:sp>
        <p:nvSpPr>
          <p:cNvPr id="7" name="TextBox 6"/>
          <p:cNvSpPr txBox="1"/>
          <p:nvPr/>
        </p:nvSpPr>
        <p:spPr>
          <a:xfrm>
            <a:off x="307975" y="689728"/>
            <a:ext cx="11617532" cy="369332"/>
          </a:xfrm>
          <a:prstGeom prst="rect">
            <a:avLst/>
          </a:prstGeom>
          <a:noFill/>
          <a:ln w="28575">
            <a:solidFill>
              <a:srgbClr val="00FF00"/>
            </a:solidFill>
          </a:ln>
        </p:spPr>
        <p:txBody>
          <a:bodyPr wrap="square" rtlCol="0">
            <a:spAutoFit/>
          </a:bodyPr>
          <a:lstStyle/>
          <a:p>
            <a:r>
              <a:rPr lang="en-GB" u="sng" dirty="0">
                <a:latin typeface="Comic Sans MS" panose="030F0702030302020204" pitchFamily="66" charset="0"/>
              </a:rPr>
              <a:t>Describe</a:t>
            </a:r>
            <a:r>
              <a:rPr lang="en-GB" dirty="0">
                <a:latin typeface="Comic Sans MS" panose="030F0702030302020204" pitchFamily="66" charset="0"/>
              </a:rPr>
              <a:t>: Describe Hoyts Bid rent Model. </a:t>
            </a:r>
          </a:p>
        </p:txBody>
      </p:sp>
    </p:spTree>
    <p:extLst>
      <p:ext uri="{BB962C8B-B14F-4D97-AF65-F5344CB8AC3E}">
        <p14:creationId xmlns:p14="http://schemas.microsoft.com/office/powerpoint/2010/main" val="329971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67" y="671044"/>
            <a:ext cx="12015537" cy="5940088"/>
          </a:xfrm>
          <a:prstGeom prst="rect">
            <a:avLst/>
          </a:prstGeom>
          <a:noFill/>
          <a:ln w="28575">
            <a:solidFill>
              <a:srgbClr val="00FF00"/>
            </a:solidFill>
          </a:ln>
        </p:spPr>
        <p:txBody>
          <a:bodyPr wrap="square" rtlCol="0">
            <a:spAutoFit/>
          </a:bodyPr>
          <a:lstStyle/>
          <a:p>
            <a:r>
              <a:rPr lang="en-GB" sz="2000" dirty="0">
                <a:latin typeface="Comic Sans MS" panose="030F0702030302020204" pitchFamily="66" charset="0"/>
              </a:rPr>
              <a:t>The__________ of land varies with different land ___________.  Retail land uses are_________ to more expensive central areas, due to ________ _______. Land at the centre of a city is the most expensive for two main reasons: it is the most accessible land to________ transport, and there is only a small amount of land_________.  A large population is essential for department stores, which require a __________ turnover. As a result, they are willing and able to pay a __________ land rent value. They maximise the potential of their site by building many________.</a:t>
            </a:r>
          </a:p>
          <a:p>
            <a:r>
              <a:rPr lang="en-GB" sz="2000" dirty="0">
                <a:latin typeface="Comic Sans MS" panose="030F0702030302020204" pitchFamily="66" charset="0"/>
              </a:rPr>
              <a:t>Land prices generally decrease away from the_______ ________, as we move away from the CBD. </a:t>
            </a:r>
          </a:p>
          <a:p>
            <a:r>
              <a:rPr lang="en-GB" sz="2000" dirty="0">
                <a:latin typeface="Comic Sans MS" panose="030F0702030302020204" pitchFamily="66" charset="0"/>
              </a:rPr>
              <a:t>__________is, however, willing to pay to be on the outskirts of the CBD. There is_______ land available for their factories, but they still have many of the benefits of the CBD, such as a ______________and good _________________.</a:t>
            </a:r>
          </a:p>
          <a:p>
            <a:r>
              <a:rPr lang="en-GB" sz="2000" dirty="0">
                <a:latin typeface="Comic Sans MS" panose="030F0702030302020204" pitchFamily="66" charset="0"/>
              </a:rPr>
              <a:t>As you move further out, so the land is less attractive to industry and the householder is able to __________land. The further you go from the CBD, the cheaper the land. This is why inner city areas are very _______populated (terraces, flats and high rises), whilst the suburbs and rural areas are _________ populated (semi and detached houses with gardens).</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Value   public   considerable   sparsely  Uses   communications   stories    attracted    densely      easy access     available    very high    central area    Industry   more     market place    purchase</a:t>
            </a:r>
          </a:p>
        </p:txBody>
      </p:sp>
      <p:sp>
        <p:nvSpPr>
          <p:cNvPr id="5" name="TextBox 4"/>
          <p:cNvSpPr txBox="1"/>
          <p:nvPr/>
        </p:nvSpPr>
        <p:spPr>
          <a:xfrm>
            <a:off x="301752" y="160338"/>
            <a:ext cx="11617532" cy="369332"/>
          </a:xfrm>
          <a:prstGeom prst="rect">
            <a:avLst/>
          </a:prstGeom>
          <a:noFill/>
          <a:ln w="28575">
            <a:solidFill>
              <a:srgbClr val="FF0000"/>
            </a:solidFill>
          </a:ln>
        </p:spPr>
        <p:txBody>
          <a:bodyPr wrap="square" rtlCol="0">
            <a:spAutoFit/>
          </a:bodyPr>
          <a:lstStyle/>
          <a:p>
            <a:pPr algn="ctr"/>
            <a:r>
              <a:rPr lang="en-GB" u="sng" dirty="0">
                <a:latin typeface="Comic Sans MS" panose="030F0702030302020204" pitchFamily="66" charset="0"/>
              </a:rPr>
              <a:t>Bid Rent Model </a:t>
            </a:r>
          </a:p>
        </p:txBody>
      </p:sp>
    </p:spTree>
    <p:extLst>
      <p:ext uri="{BB962C8B-B14F-4D97-AF65-F5344CB8AC3E}">
        <p14:creationId xmlns:p14="http://schemas.microsoft.com/office/powerpoint/2010/main" val="146140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The Core-Frame Concept</a:t>
            </a:r>
          </a:p>
        </p:txBody>
      </p:sp>
      <p:pic>
        <p:nvPicPr>
          <p:cNvPr id="6" name="Picture 5"/>
          <p:cNvPicPr>
            <a:picLocks noChangeAspect="1"/>
          </p:cNvPicPr>
          <p:nvPr/>
        </p:nvPicPr>
        <p:blipFill>
          <a:blip r:embed="rId2"/>
          <a:stretch>
            <a:fillRect/>
          </a:stretch>
        </p:blipFill>
        <p:spPr>
          <a:xfrm>
            <a:off x="283464" y="1234713"/>
            <a:ext cx="8117306" cy="5466464"/>
          </a:xfrm>
          <a:prstGeom prst="rect">
            <a:avLst/>
          </a:prstGeom>
          <a:ln w="28575">
            <a:solidFill>
              <a:srgbClr val="7030A0"/>
            </a:solidFill>
          </a:ln>
        </p:spPr>
      </p:pic>
      <p:sp>
        <p:nvSpPr>
          <p:cNvPr id="7" name="TextBox 6"/>
          <p:cNvSpPr txBox="1"/>
          <p:nvPr/>
        </p:nvSpPr>
        <p:spPr>
          <a:xfrm>
            <a:off x="283464" y="638957"/>
            <a:ext cx="11742624"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How might this model be applicable to Darmstadt? Ensure to justify  your answer.</a:t>
            </a:r>
          </a:p>
        </p:txBody>
      </p:sp>
      <p:sp>
        <p:nvSpPr>
          <p:cNvPr id="8" name="TextBox 7"/>
          <p:cNvSpPr txBox="1"/>
          <p:nvPr/>
        </p:nvSpPr>
        <p:spPr>
          <a:xfrm>
            <a:off x="8614610" y="1247084"/>
            <a:ext cx="3411477" cy="1323439"/>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How might this model be applicable to Darmstadt? Ensure to justify  your answer.</a:t>
            </a:r>
          </a:p>
        </p:txBody>
      </p:sp>
    </p:spTree>
    <p:extLst>
      <p:ext uri="{BB962C8B-B14F-4D97-AF65-F5344CB8AC3E}">
        <p14:creationId xmlns:p14="http://schemas.microsoft.com/office/powerpoint/2010/main" val="3183021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2892</TotalTime>
  <Words>808</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21</cp:revision>
  <cp:lastPrinted>2016-02-15T15:28:54Z</cp:lastPrinted>
  <dcterms:created xsi:type="dcterms:W3CDTF">2016-02-15T08:31:41Z</dcterms:created>
  <dcterms:modified xsi:type="dcterms:W3CDTF">2017-11-14T15:53:42Z</dcterms:modified>
</cp:coreProperties>
</file>