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65" r:id="rId3"/>
    <p:sldId id="266" r:id="rId4"/>
    <p:sldId id="267" r:id="rId5"/>
    <p:sldId id="268" r:id="rId6"/>
    <p:sldId id="262" r:id="rId7"/>
    <p:sldId id="263" r:id="rId8"/>
    <p:sldId id="264" r:id="rId9"/>
    <p:sldId id="269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DC518B0-CD51-4301-AF30-15EE6FDB915E}">
          <p14:sldIdLst>
            <p14:sldId id="261"/>
            <p14:sldId id="265"/>
            <p14:sldId id="266"/>
            <p14:sldId id="267"/>
            <p14:sldId id="268"/>
            <p14:sldId id="262"/>
            <p14:sldId id="263"/>
            <p14:sldId id="264"/>
          </p14:sldIdLst>
        </p14:section>
        <p14:section name="Homework" id="{48B969E1-F98D-4098-AF0F-8FF6B3A4E309}">
          <p14:sldIdLst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7" autoAdjust="0"/>
    <p:restoredTop sz="94660"/>
  </p:normalViewPr>
  <p:slideViewPr>
    <p:cSldViewPr>
      <p:cViewPr varScale="1">
        <p:scale>
          <a:sx n="71" d="100"/>
          <a:sy n="71" d="100"/>
        </p:scale>
        <p:origin x="93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952F4-FCBB-441F-8539-FAAC8029201D}" type="datetimeFigureOut">
              <a:rPr lang="en-GB" smtClean="0"/>
              <a:t>19/08/2015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98B34-155D-46F5-A30D-A18032B60D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8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0EB77-AA43-4468-B41D-438B5FAE8B4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686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5F2F-61E1-4112-A603-840AAB4D5008}" type="datetimeFigureOut">
              <a:rPr lang="en-GB" smtClean="0"/>
              <a:t>19/08/2015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5569-1279-459D-B94D-08910B3CC9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507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5F2F-61E1-4112-A603-840AAB4D5008}" type="datetimeFigureOut">
              <a:rPr lang="en-GB" smtClean="0"/>
              <a:t>19/08/2015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5569-1279-459D-B94D-08910B3CC9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48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5F2F-61E1-4112-A603-840AAB4D5008}" type="datetimeFigureOut">
              <a:rPr lang="en-GB" smtClean="0"/>
              <a:t>19/08/2015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5569-1279-459D-B94D-08910B3CC9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68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5F2F-61E1-4112-A603-840AAB4D5008}" type="datetimeFigureOut">
              <a:rPr lang="en-GB" smtClean="0"/>
              <a:t>19/08/2015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5569-1279-459D-B94D-08910B3CC9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39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5F2F-61E1-4112-A603-840AAB4D5008}" type="datetimeFigureOut">
              <a:rPr lang="en-GB" smtClean="0"/>
              <a:t>19/08/2015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5569-1279-459D-B94D-08910B3CC9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67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5F2F-61E1-4112-A603-840AAB4D5008}" type="datetimeFigureOut">
              <a:rPr lang="en-GB" smtClean="0"/>
              <a:t>19/08/2015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5569-1279-459D-B94D-08910B3CC9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44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5F2F-61E1-4112-A603-840AAB4D5008}" type="datetimeFigureOut">
              <a:rPr lang="en-GB" smtClean="0"/>
              <a:t>19/08/2015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5569-1279-459D-B94D-08910B3CC9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283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5F2F-61E1-4112-A603-840AAB4D5008}" type="datetimeFigureOut">
              <a:rPr lang="en-GB" smtClean="0"/>
              <a:t>19/08/2015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5569-1279-459D-B94D-08910B3CC9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63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5F2F-61E1-4112-A603-840AAB4D5008}" type="datetimeFigureOut">
              <a:rPr lang="en-GB" smtClean="0"/>
              <a:t>19/08/2015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5569-1279-459D-B94D-08910B3CC9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004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5F2F-61E1-4112-A603-840AAB4D5008}" type="datetimeFigureOut">
              <a:rPr lang="en-GB" smtClean="0"/>
              <a:t>19/08/2015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5569-1279-459D-B94D-08910B3CC9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588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5F2F-61E1-4112-A603-840AAB4D5008}" type="datetimeFigureOut">
              <a:rPr lang="en-GB" smtClean="0"/>
              <a:t>19/08/2015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5569-1279-459D-B94D-08910B3CC9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2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C5F2F-61E1-4112-A603-840AAB4D5008}" type="datetimeFigureOut">
              <a:rPr lang="en-GB" smtClean="0"/>
              <a:t>19/08/2015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C5569-1279-459D-B94D-08910B3CC9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33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1" y="896521"/>
            <a:ext cx="8761847" cy="2677656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latin typeface="Comic Sans MS" pitchFamily="66" charset="0"/>
              </a:rPr>
              <a:t>Discussion: </a:t>
            </a:r>
          </a:p>
          <a:p>
            <a:r>
              <a:rPr lang="en-GB" sz="2800" dirty="0">
                <a:latin typeface="Comic Sans MS" pitchFamily="66" charset="0"/>
              </a:rPr>
              <a:t>W</a:t>
            </a:r>
            <a:r>
              <a:rPr lang="en-GB" sz="2800" dirty="0" smtClean="0">
                <a:latin typeface="Comic Sans MS" pitchFamily="66" charset="0"/>
              </a:rPr>
              <a:t>hat could the impact of a rapidly increasing population have on the land? </a:t>
            </a:r>
          </a:p>
          <a:p>
            <a:endParaRPr lang="en-GB" sz="2800" dirty="0">
              <a:latin typeface="Comic Sans MS" pitchFamily="66" charset="0"/>
            </a:endParaRPr>
          </a:p>
          <a:p>
            <a:r>
              <a:rPr lang="en-GB" sz="2800" dirty="0" smtClean="0">
                <a:latin typeface="Comic Sans MS" pitchFamily="66" charset="0"/>
              </a:rPr>
              <a:t>What are the impacts of the increasing use of MARGINAL sites (e.g. Favelas/ slum dwellings)? 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2785" y="3895307"/>
            <a:ext cx="3937311" cy="255454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itchFamily="66" charset="0"/>
              </a:rPr>
              <a:t>Key word- </a:t>
            </a:r>
            <a:endParaRPr lang="en-GB" sz="2000" b="1" dirty="0">
              <a:latin typeface="Comic Sans MS" pitchFamily="66" charset="0"/>
            </a:endParaRPr>
          </a:p>
          <a:p>
            <a:r>
              <a:rPr lang="en-GB" sz="2000" b="1" dirty="0" smtClean="0">
                <a:latin typeface="Comic Sans MS" pitchFamily="66" charset="0"/>
              </a:rPr>
              <a:t>Marginal site: </a:t>
            </a:r>
          </a:p>
          <a:p>
            <a:r>
              <a:rPr lang="en-GB" sz="2000" dirty="0" smtClean="0">
                <a:latin typeface="Comic Sans MS" pitchFamily="66" charset="0"/>
              </a:rPr>
              <a:t>These are places that people avoided living in the past but are now used with people with few other choices i.e. areas vulnerable to flooding or landslides.  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562074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sz="2800" u="sng" dirty="0" smtClean="0">
                <a:latin typeface="Comic Sans MS" pitchFamily="66" charset="0"/>
              </a:rPr>
              <a:t>Starter:</a:t>
            </a:r>
            <a:endParaRPr lang="en-GB" sz="2800" u="sng" dirty="0">
              <a:latin typeface="Comic Sans MS" pitchFamily="66" charset="0"/>
            </a:endParaRPr>
          </a:p>
        </p:txBody>
      </p:sp>
      <p:pic>
        <p:nvPicPr>
          <p:cNvPr id="1026" name="Picture 2" descr="http://www.worldpopulationbalance.org/images/cartoon_st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641536"/>
            <a:ext cx="4493408" cy="30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64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" y="116632"/>
            <a:ext cx="8723312" cy="490066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sz="2400" u="sng" dirty="0" smtClean="0">
                <a:latin typeface="Comic Sans MS" pitchFamily="66" charset="0"/>
              </a:rPr>
              <a:t>Pop Quiz Exam question</a:t>
            </a:r>
            <a:endParaRPr lang="en-GB" sz="2400" u="sng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1368152"/>
          </a:xfrm>
          <a:ln w="28575">
            <a:solidFill>
              <a:srgbClr val="00FF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sz="2400" dirty="0" smtClean="0">
                <a:latin typeface="Comic Sans MS" pitchFamily="66" charset="0"/>
              </a:rPr>
              <a:t>Using the data for Kenya (see table). Explain why population change is likely to have caused problems for the country? </a:t>
            </a:r>
          </a:p>
          <a:p>
            <a:pPr marL="0" indent="0" algn="r">
              <a:buNone/>
            </a:pPr>
            <a:r>
              <a:rPr lang="en-GB" sz="2400" dirty="0" smtClean="0">
                <a:latin typeface="Comic Sans MS" pitchFamily="66" charset="0"/>
              </a:rPr>
              <a:t>[</a:t>
            </a:r>
            <a:r>
              <a:rPr lang="en-GB" sz="2400" dirty="0">
                <a:latin typeface="Comic Sans MS" pitchFamily="66" charset="0"/>
              </a:rPr>
              <a:t>5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smtClean="0">
                <a:latin typeface="Comic Sans MS" pitchFamily="66" charset="0"/>
              </a:rPr>
              <a:t>Marks]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810221"/>
              </p:ext>
            </p:extLst>
          </p:nvPr>
        </p:nvGraphicFramePr>
        <p:xfrm>
          <a:off x="395536" y="2303770"/>
          <a:ext cx="8280920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0460"/>
                <a:gridCol w="414046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Total Population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34,700,000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Aged 0-14 (%)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42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Birth rate (per 1000)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39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Death rate (per 1000)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11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Fertility rate (per 1000)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4.8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Annual rate of increase (%)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2.3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Urban population (%)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39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Rural</a:t>
                      </a:r>
                      <a:r>
                        <a:rPr lang="en-GB" sz="2000" baseline="0" dirty="0" smtClean="0">
                          <a:latin typeface="Comic Sans MS" panose="030F0702030302020204" pitchFamily="66" charset="0"/>
                        </a:rPr>
                        <a:t> population (%)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61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92280" y="5758096"/>
            <a:ext cx="1584176" cy="400110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10 </a:t>
            </a:r>
            <a:r>
              <a:rPr lang="en-GB" sz="2000" dirty="0" err="1" smtClean="0">
                <a:latin typeface="Comic Sans MS" pitchFamily="66" charset="0"/>
              </a:rPr>
              <a:t>mins</a:t>
            </a:r>
            <a:endParaRPr lang="en-GB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http://newsimg.bbc.co.uk/media/images/44084000/jpg/_44084729_manila_ap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19"/>
            <a:ext cx="9038089" cy="651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144" y="5229200"/>
            <a:ext cx="302433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Housing- Manila Shanty town</a:t>
            </a:r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75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http://www.pharmas.co.uk/blog/wp-content/uploads/2009/07/air_pollution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16633"/>
            <a:ext cx="9937033" cy="662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thumb/d/dd/Obvious_water_pollution.jpeg/300px-Obvious_water_pollution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567" y="548680"/>
            <a:ext cx="2857500" cy="429577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60648"/>
            <a:ext cx="223224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Pollution</a:t>
            </a:r>
          </a:p>
          <a:p>
            <a:r>
              <a:rPr lang="en-GB" sz="2400" dirty="0" smtClean="0">
                <a:latin typeface="Comic Sans MS" pitchFamily="66" charset="0"/>
              </a:rPr>
              <a:t>Air &amp; Marine</a:t>
            </a:r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1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http://www.projects-abroad.co.uk/_photos/_global/photo-galleries/en-uk/nepal/_global/large/medical-intern-helping-with-w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7384"/>
            <a:ext cx="10010297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0192" y="5536396"/>
            <a:ext cx="230425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Medical care</a:t>
            </a:r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1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8" name="Picture 4" descr="http://3.bp.blogspot.com/_8cpobi6sMJY/TUa4cvrpZrI/AAAAAAAAAC4/4CO8y0Dn--k/s1600/natural-resour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1" y="-27384"/>
            <a:ext cx="9074513" cy="680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92091" y="5830188"/>
            <a:ext cx="201622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Natural Resources</a:t>
            </a:r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20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48" y="188640"/>
            <a:ext cx="8976248" cy="720080"/>
          </a:xfrm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GB" sz="2800" u="sng" dirty="0" smtClean="0">
                <a:latin typeface="Comic Sans MS" pitchFamily="66" charset="0"/>
              </a:rPr>
              <a:t>Population Pressure on land in Africa Over 100 years</a:t>
            </a:r>
            <a:endParaRPr lang="en-GB" sz="2800" u="sng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7721"/>
            <a:ext cx="295275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289" y="5791290"/>
            <a:ext cx="1620391" cy="923330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1950</a:t>
            </a:r>
          </a:p>
          <a:p>
            <a:r>
              <a:rPr lang="en-GB" dirty="0">
                <a:latin typeface="Comic Sans MS" panose="030F0702030302020204" pitchFamily="66" charset="0"/>
              </a:rPr>
              <a:t>13.5 ha/person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32" y="1988840"/>
            <a:ext cx="20193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856" y="3933056"/>
            <a:ext cx="2026568" cy="790574"/>
          </a:xfrm>
          <a:solidFill>
            <a:schemeClr val="bg1"/>
          </a:solidFill>
          <a:ln>
            <a:solidFill>
              <a:srgbClr val="00FF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Comic Sans MS" panose="030F0702030302020204" pitchFamily="66" charset="0"/>
              </a:rPr>
              <a:t>1990</a:t>
            </a:r>
          </a:p>
          <a:p>
            <a:pPr marL="0" indent="0">
              <a:buNone/>
            </a:pPr>
            <a:r>
              <a:rPr lang="en-GB" sz="2000" dirty="0">
                <a:latin typeface="Comic Sans MS" panose="030F0702030302020204" pitchFamily="66" charset="0"/>
              </a:rPr>
              <a:t>4.7 ha/person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119062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96136" y="2204864"/>
            <a:ext cx="1690687" cy="646331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2050</a:t>
            </a:r>
          </a:p>
          <a:p>
            <a:r>
              <a:rPr lang="en-GB" dirty="0">
                <a:latin typeface="Comic Sans MS" panose="030F0702030302020204" pitchFamily="66" charset="0"/>
              </a:rPr>
              <a:t>1.5 ha/person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455344" y="2924944"/>
            <a:ext cx="3581152" cy="3785652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GB" sz="2000" u="sng" dirty="0" smtClean="0">
                <a:latin typeface="Comic Sans MS" panose="030F0702030302020204" pitchFamily="66" charset="0"/>
              </a:rPr>
              <a:t>Demo</a:t>
            </a:r>
            <a:r>
              <a:rPr lang="en-GB" sz="2000" dirty="0" smtClean="0">
                <a:latin typeface="Comic Sans MS" pitchFamily="66" charset="0"/>
              </a:rPr>
              <a:t>: If land were shared equally</a:t>
            </a:r>
          </a:p>
          <a:p>
            <a:r>
              <a:rPr lang="en-GB" sz="2000" dirty="0" smtClean="0">
                <a:latin typeface="Comic Sans MS" pitchFamily="66" charset="0"/>
              </a:rPr>
              <a:t>among its population, each individual’s share</a:t>
            </a:r>
          </a:p>
          <a:p>
            <a:r>
              <a:rPr lang="en-GB" sz="2000" dirty="0" smtClean="0">
                <a:latin typeface="Comic Sans MS" pitchFamily="66" charset="0"/>
              </a:rPr>
              <a:t>of land would decrease with the increase</a:t>
            </a:r>
          </a:p>
          <a:p>
            <a:r>
              <a:rPr lang="en-GB" sz="2000" dirty="0" smtClean="0">
                <a:latin typeface="Comic Sans MS" pitchFamily="66" charset="0"/>
              </a:rPr>
              <a:t>in population. </a:t>
            </a:r>
          </a:p>
          <a:p>
            <a:r>
              <a:rPr lang="en-GB" sz="2000" i="1" dirty="0" smtClean="0">
                <a:latin typeface="Comic Sans MS" pitchFamily="66" charset="0"/>
              </a:rPr>
              <a:t>What are the pressures that this would place on resources in Africa? </a:t>
            </a:r>
            <a:r>
              <a:rPr lang="en-GB" sz="2000" dirty="0" smtClean="0">
                <a:latin typeface="Comic Sans MS" pitchFamily="66" charset="0"/>
              </a:rPr>
              <a:t>Write down your answer in full in your book.</a:t>
            </a:r>
            <a:endParaRPr lang="en-GB" sz="20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84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562074"/>
          </a:xfrm>
          <a:ln w="2857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GB" sz="3600" u="sng" dirty="0" smtClean="0">
                <a:latin typeface="Comic Sans MS" panose="030F0702030302020204" pitchFamily="66" charset="0"/>
              </a:rPr>
              <a:t>Step 1: Pop Quiz Exam Question: 15 min</a:t>
            </a:r>
            <a:endParaRPr lang="en-GB" sz="3600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6" y="836712"/>
            <a:ext cx="8892480" cy="2592289"/>
          </a:xfrm>
          <a:ln w="28575">
            <a:solidFill>
              <a:srgbClr val="00FF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Comic Sans MS" panose="030F0702030302020204" pitchFamily="66" charset="0"/>
              </a:rPr>
              <a:t>What are the possible problems of an </a:t>
            </a:r>
            <a:r>
              <a:rPr lang="en-GB" sz="2400" dirty="0" smtClean="0">
                <a:latin typeface="Comic Sans MS" panose="030F0702030302020204" pitchFamily="66" charset="0"/>
              </a:rPr>
              <a:t>increasing population? </a:t>
            </a:r>
          </a:p>
          <a:p>
            <a:pPr marL="0" indent="0">
              <a:buNone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-How are people effected?</a:t>
            </a:r>
          </a:p>
          <a:p>
            <a:pPr marL="0" indent="0">
              <a:buNone/>
            </a:pPr>
            <a:r>
              <a:rPr lang="en-GB" sz="2400" dirty="0">
                <a:latin typeface="Comic Sans MS" panose="030F0702030302020204" pitchFamily="66" charset="0"/>
              </a:rPr>
              <a:t>-</a:t>
            </a:r>
            <a:r>
              <a:rPr lang="en-GB" sz="2400" dirty="0" smtClean="0">
                <a:latin typeface="Comic Sans MS" panose="030F0702030302020204" pitchFamily="66" charset="0"/>
              </a:rPr>
              <a:t>include problems with land and resources</a:t>
            </a:r>
          </a:p>
          <a:p>
            <a:pPr marL="0" indent="0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-remember this piece of work is getting marked so you must include as much detail as possible.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15996"/>
            <a:ext cx="3876386" cy="3008014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25866" y="3519830"/>
            <a:ext cx="4896544" cy="1781377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u="sng" dirty="0" smtClean="0">
                <a:latin typeface="Comic Sans MS" panose="030F0702030302020204" pitchFamily="66" charset="0"/>
              </a:rPr>
              <a:t>Step 2 Have you????: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Comic Sans MS" panose="030F0702030302020204" pitchFamily="66" charset="0"/>
              </a:rPr>
              <a:t>A01 Use Geographical Language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Comic Sans MS" panose="030F0702030302020204" pitchFamily="66" charset="0"/>
              </a:rPr>
              <a:t>A02 Use detailed explanation and reasoning.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Comic Sans MS" panose="030F0702030302020204" pitchFamily="66" charset="0"/>
              </a:rPr>
              <a:t>Check Spelling, Punctuation and Grammar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 descr="http://www.londongraphics.co.uk/netalogue/zoom/pen-signpen-gree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97" b="40655"/>
          <a:stretch/>
        </p:blipFill>
        <p:spPr bwMode="auto">
          <a:xfrm>
            <a:off x="5220072" y="6254256"/>
            <a:ext cx="2925960" cy="48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25866" y="5373216"/>
            <a:ext cx="4896544" cy="814625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u="sng" dirty="0" smtClean="0">
                <a:latin typeface="Comic Sans MS" panose="030F0702030302020204" pitchFamily="66" charset="0"/>
              </a:rPr>
              <a:t>Step 3</a:t>
            </a:r>
            <a:r>
              <a:rPr lang="en-GB" sz="2400" dirty="0" smtClean="0">
                <a:latin typeface="Comic Sans MS" panose="030F0702030302020204" pitchFamily="66" charset="0"/>
              </a:rPr>
              <a:t>: Swap with your partner and check their work 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17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59" y="851226"/>
            <a:ext cx="2736304" cy="5472608"/>
          </a:xfrm>
          <a:ln w="28575">
            <a:solidFill>
              <a:srgbClr val="00FF00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400" u="sng" dirty="0" smtClean="0">
                <a:latin typeface="Comic Sans MS" pitchFamily="66" charset="0"/>
              </a:rPr>
              <a:t>Plenary</a:t>
            </a:r>
            <a:r>
              <a:rPr lang="en-GB" sz="3400" dirty="0" smtClean="0">
                <a:latin typeface="Comic Sans MS" pitchFamily="66" charset="0"/>
              </a:rPr>
              <a:t>: Using the key words that you have learned and used today answer the following question:</a:t>
            </a:r>
          </a:p>
          <a:p>
            <a:r>
              <a:rPr lang="en-GB" sz="3400" u="sng" dirty="0">
                <a:latin typeface="Comic Sans MS" pitchFamily="66" charset="0"/>
              </a:rPr>
              <a:t>Identify </a:t>
            </a:r>
            <a:r>
              <a:rPr lang="en-GB" sz="3400" dirty="0">
                <a:latin typeface="Comic Sans MS" pitchFamily="66" charset="0"/>
              </a:rPr>
              <a:t>reasons for increasing populations.</a:t>
            </a:r>
          </a:p>
          <a:p>
            <a:r>
              <a:rPr lang="en-GB" sz="3400" u="sng" dirty="0">
                <a:latin typeface="Comic Sans MS" pitchFamily="66" charset="0"/>
              </a:rPr>
              <a:t>EXPLAIN</a:t>
            </a:r>
            <a:r>
              <a:rPr lang="en-GB" sz="3400" dirty="0">
                <a:latin typeface="Comic Sans MS" pitchFamily="66" charset="0"/>
              </a:rPr>
              <a:t> the problems </a:t>
            </a:r>
            <a:r>
              <a:rPr lang="en-GB" sz="3400" dirty="0" smtClean="0">
                <a:latin typeface="Comic Sans MS" pitchFamily="66" charset="0"/>
              </a:rPr>
              <a:t>of </a:t>
            </a:r>
            <a:r>
              <a:rPr lang="en-GB" sz="3400" dirty="0">
                <a:latin typeface="Comic Sans MS" pitchFamily="66" charset="0"/>
              </a:rPr>
              <a:t>an increasing population. 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504" y="116632"/>
            <a:ext cx="8856984" cy="43204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u="sng" dirty="0" smtClean="0">
                <a:latin typeface="Comic Sans MS" pitchFamily="66" charset="0"/>
              </a:rPr>
              <a:t>Plenary</a:t>
            </a:r>
            <a:endParaRPr lang="en-GB" sz="2400" u="sng" dirty="0">
              <a:latin typeface="Comic Sans MS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450900"/>
              </p:ext>
            </p:extLst>
          </p:nvPr>
        </p:nvGraphicFramePr>
        <p:xfrm>
          <a:off x="3131840" y="764704"/>
          <a:ext cx="5832648" cy="5638043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114465"/>
                <a:gridCol w="3718183"/>
              </a:tblGrid>
              <a:tr h="570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0" dirty="0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0" dirty="0">
                          <a:effectLst/>
                          <a:latin typeface="Comic Sans MS" pitchFamily="66" charset="0"/>
                        </a:rPr>
                        <a:t>Natural Increase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Comic Sans MS" pitchFamily="66" charset="0"/>
                        </a:rPr>
                        <a:t> </a:t>
                      </a:r>
                      <a:endParaRPr lang="en-GB" sz="1600" b="0" dirty="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33945" marR="339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omic Sans MS" pitchFamily="66" charset="0"/>
                        </a:rPr>
                        <a:t>The average number of live births per 1000 people per year.</a:t>
                      </a:r>
                      <a:endParaRPr lang="en-GB" sz="1600" dirty="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33945" marR="33945" marT="0" marB="0" anchor="ctr">
                    <a:noFill/>
                  </a:tcPr>
                </a:tc>
              </a:tr>
              <a:tr h="570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Comic Sans MS" pitchFamily="66" charset="0"/>
                        </a:rPr>
                        <a:t> </a:t>
                      </a:r>
                      <a:r>
                        <a:rPr lang="en-GB" sz="1600" b="0" dirty="0" smtClean="0">
                          <a:effectLst/>
                          <a:latin typeface="Comic Sans MS" pitchFamily="66" charset="0"/>
                        </a:rPr>
                        <a:t>Death rate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600" b="0" dirty="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33945" marR="339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omic Sans MS" pitchFamily="66" charset="0"/>
                        </a:rPr>
                        <a:t>The average number of deaths per 1000 people per year.</a:t>
                      </a:r>
                      <a:endParaRPr lang="en-GB" sz="160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33945" marR="33945" marT="0" marB="0" anchor="ctr">
                    <a:noFill/>
                  </a:tcPr>
                </a:tc>
              </a:tr>
              <a:tr h="570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Comic Sans MS" pitchFamily="66" charset="0"/>
                        </a:rPr>
                        <a:t>Birth rate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Comic Sans MS" pitchFamily="66" charset="0"/>
                        </a:rPr>
                        <a:t> </a:t>
                      </a:r>
                      <a:endParaRPr lang="en-GB" sz="1600" b="0" dirty="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33945" marR="339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omic Sans MS" pitchFamily="66" charset="0"/>
                        </a:rPr>
                        <a:t>The difference between the birth rate and the death rate.</a:t>
                      </a:r>
                      <a:endParaRPr lang="en-GB" sz="1600" dirty="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33945" marR="33945" marT="0" marB="0" anchor="ctr">
                    <a:noFill/>
                  </a:tcPr>
                </a:tc>
              </a:tr>
              <a:tr h="7612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Comic Sans MS" pitchFamily="66" charset="0"/>
                        </a:rPr>
                        <a:t>Economically active population</a:t>
                      </a:r>
                      <a:endParaRPr lang="en-GB" sz="1600" b="0" dirty="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33945" marR="339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  <a:latin typeface="Comic Sans MS" pitchFamily="66" charset="0"/>
                        </a:rPr>
                        <a:t>People who are under 15 and over 65 years of age, who are dependent on the economically active population.</a:t>
                      </a:r>
                      <a:endParaRPr lang="en-GB" sz="1600" dirty="0" smtClean="0">
                        <a:effectLst/>
                        <a:latin typeface="Comic Sans MS" pitchFamily="66" charset="0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33945" marR="33945" marT="0" marB="0" anchor="ctr">
                    <a:noFill/>
                  </a:tcPr>
                </a:tc>
              </a:tr>
              <a:tr h="7612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Comic Sans MS" pitchFamily="66" charset="0"/>
                        </a:rPr>
                        <a:t>Dependent population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Comic Sans MS" pitchFamily="66" charset="0"/>
                        </a:rPr>
                        <a:t> </a:t>
                      </a:r>
                      <a:endParaRPr lang="en-GB" sz="1600" b="0" dirty="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33945" marR="339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omic Sans MS" pitchFamily="66" charset="0"/>
                        </a:rPr>
                        <a:t>The average number of years from birth that a person can expect to live.</a:t>
                      </a:r>
                      <a:endParaRPr lang="en-GB" sz="1600" dirty="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33945" marR="33945" marT="0" marB="0" anchor="ctr">
                    <a:noFill/>
                  </a:tcPr>
                </a:tc>
              </a:tr>
              <a:tr h="380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  <a:latin typeface="Comic Sans MS" pitchFamily="66" charset="0"/>
                        </a:rPr>
                        <a:t>Longevity</a:t>
                      </a:r>
                      <a:endParaRPr lang="en-GB" sz="1600" b="0" dirty="0">
                        <a:effectLst/>
                        <a:latin typeface="Comic Sans MS" pitchFamily="66" charset="0"/>
                      </a:endParaRPr>
                    </a:p>
                  </a:txBody>
                  <a:tcPr marL="33945" marR="339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omic Sans MS" pitchFamily="66" charset="0"/>
                          <a:ea typeface="Times New Roman"/>
                        </a:rPr>
                        <a:t>The property of having</a:t>
                      </a:r>
                      <a:r>
                        <a:rPr lang="en-GB" sz="1600" baseline="0" dirty="0" smtClean="0">
                          <a:effectLst/>
                          <a:latin typeface="Comic Sans MS" pitchFamily="66" charset="0"/>
                          <a:ea typeface="Times New Roman"/>
                        </a:rPr>
                        <a:t> a long life, indicated by a long life expectancy</a:t>
                      </a:r>
                      <a:endParaRPr lang="en-GB" sz="1600" dirty="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33945" marR="33945" marT="0" marB="0" anchor="ctr">
                    <a:noFill/>
                  </a:tcPr>
                </a:tc>
              </a:tr>
              <a:tr h="570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b="0" dirty="0" smtClean="0">
                        <a:effectLst/>
                        <a:latin typeface="Comic Sans MS" pitchFamily="66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  <a:latin typeface="Comic Sans MS" pitchFamily="66" charset="0"/>
                        </a:rPr>
                        <a:t>Demography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600" b="0" dirty="0">
                        <a:effectLst/>
                        <a:latin typeface="Comic Sans MS" pitchFamily="66" charset="0"/>
                      </a:endParaRPr>
                    </a:p>
                  </a:txBody>
                  <a:tcPr marL="33945" marR="339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The study of human populations</a:t>
                      </a:r>
                      <a:endParaRPr lang="en-GB" sz="1600" dirty="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33945" marR="33945" marT="0" marB="0" anchor="ctr">
                    <a:noFill/>
                  </a:tcPr>
                </a:tc>
              </a:tr>
              <a:tr h="3806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effectLst/>
                          <a:latin typeface="Comic Sans MS" pitchFamily="66" charset="0"/>
                        </a:rPr>
                        <a:t>Life Expectancy</a:t>
                      </a:r>
                      <a:endParaRPr lang="en-GB" sz="1600" b="0" dirty="0" smtClean="0">
                        <a:effectLst/>
                        <a:latin typeface="Comic Sans MS" pitchFamily="66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33945" marR="339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omic Sans MS" pitchFamily="66" charset="0"/>
                        </a:rPr>
                        <a:t>The total population between the ages of 15 and 64 in any country.</a:t>
                      </a:r>
                      <a:endParaRPr lang="en-GB" sz="1600" dirty="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33945" marR="33945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975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06090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sz="2800" u="sng" dirty="0" smtClean="0">
                <a:latin typeface="Comic Sans MS" pitchFamily="66" charset="0"/>
              </a:rPr>
              <a:t>Homework</a:t>
            </a:r>
            <a:r>
              <a:rPr lang="en-GB" sz="2800" dirty="0" smtClean="0">
                <a:latin typeface="Comic Sans MS" pitchFamily="66" charset="0"/>
              </a:rPr>
              <a:t>: Effects of overpopulation</a:t>
            </a:r>
            <a:endParaRPr lang="en-GB" sz="2800" dirty="0">
              <a:latin typeface="Comic Sans MS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247964" y="1772816"/>
            <a:ext cx="1512168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318939" y="3284984"/>
            <a:ext cx="936104" cy="14401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07271" y="1340768"/>
            <a:ext cx="236107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Children’s needs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31640" y="4725144"/>
            <a:ext cx="19234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Cheap labour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20" name="Straight Arrow Connector 19"/>
          <p:cNvCxnSpPr>
            <a:stCxn id="4" idx="5"/>
          </p:cNvCxnSpPr>
          <p:nvPr/>
        </p:nvCxnSpPr>
        <p:spPr>
          <a:xfrm>
            <a:off x="4938185" y="3599224"/>
            <a:ext cx="1549622" cy="13105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00629" y="4909810"/>
            <a:ext cx="21713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Benefits from growth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23" name="Straight Arrow Connector 22"/>
          <p:cNvCxnSpPr>
            <a:stCxn id="17" idx="3"/>
          </p:cNvCxnSpPr>
          <p:nvPr/>
        </p:nvCxnSpPr>
        <p:spPr>
          <a:xfrm>
            <a:off x="7668344" y="1525434"/>
            <a:ext cx="792088" cy="6074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668344" y="1307201"/>
            <a:ext cx="1080120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712996" y="5556141"/>
            <a:ext cx="443180" cy="8251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092280" y="5556141"/>
            <a:ext cx="1116124" cy="5371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11560" y="5094476"/>
            <a:ext cx="864096" cy="638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611560" y="4149080"/>
            <a:ext cx="835433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TextBox 2048"/>
          <p:cNvSpPr txBox="1"/>
          <p:nvPr/>
        </p:nvSpPr>
        <p:spPr>
          <a:xfrm>
            <a:off x="251520" y="1052736"/>
            <a:ext cx="2736304" cy="1631216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latin typeface="Comic Sans MS" pitchFamily="66" charset="0"/>
              </a:rPr>
              <a:t>Homework: </a:t>
            </a:r>
            <a:r>
              <a:rPr lang="en-GB" sz="2000" dirty="0" smtClean="0">
                <a:latin typeface="Comic Sans MS" pitchFamily="66" charset="0"/>
              </a:rPr>
              <a:t>Create a spider diagram to help you plan an to answer your </a:t>
            </a:r>
            <a:r>
              <a:rPr lang="en-GB" sz="2000" dirty="0" smtClean="0">
                <a:latin typeface="Comic Sans MS" pitchFamily="66" charset="0"/>
              </a:rPr>
              <a:t>IGCSE </a:t>
            </a:r>
            <a:r>
              <a:rPr lang="en-GB" sz="2000" dirty="0" smtClean="0">
                <a:latin typeface="Comic Sans MS" pitchFamily="66" charset="0"/>
              </a:rPr>
              <a:t>question. </a:t>
            </a:r>
          </a:p>
        </p:txBody>
      </p:sp>
      <p:sp>
        <p:nvSpPr>
          <p:cNvPr id="4" name="Oval 3"/>
          <p:cNvSpPr/>
          <p:nvPr/>
        </p:nvSpPr>
        <p:spPr>
          <a:xfrm>
            <a:off x="2786991" y="2492896"/>
            <a:ext cx="252028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itchFamily="66" charset="0"/>
              </a:rPr>
              <a:t>Effects of overpopulation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051" name="TextBox 2050"/>
          <p:cNvSpPr txBox="1"/>
          <p:nvPr/>
        </p:nvSpPr>
        <p:spPr>
          <a:xfrm>
            <a:off x="7442715" y="6396717"/>
            <a:ext cx="1656184" cy="400110"/>
          </a:xfrm>
          <a:prstGeom prst="rect">
            <a:avLst/>
          </a:prstGeom>
          <a:noFill/>
          <a:ln w="38100">
            <a:solidFill>
              <a:srgbClr val="C30D93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10 </a:t>
            </a:r>
            <a:r>
              <a:rPr lang="en-GB" sz="2000" dirty="0" err="1" smtClean="0">
                <a:latin typeface="Comic Sans MS" pitchFamily="66" charset="0"/>
              </a:rPr>
              <a:t>mins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2053" name="Picture 4" descr="http://ablemagazine.co.uk/wp-content/uploads/2010/11/pound_sig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521" y="5859752"/>
            <a:ext cx="980108" cy="97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64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</Words>
  <Application>Microsoft Office PowerPoint</Application>
  <PresentationFormat>On-screen Show (4:3)</PresentationFormat>
  <Paragraphs>93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Times New Roman</vt:lpstr>
      <vt:lpstr>Office Theme</vt:lpstr>
      <vt:lpstr>Starter:</vt:lpstr>
      <vt:lpstr>PowerPoint Presentation</vt:lpstr>
      <vt:lpstr>PowerPoint Presentation</vt:lpstr>
      <vt:lpstr>PowerPoint Presentation</vt:lpstr>
      <vt:lpstr>PowerPoint Presentation</vt:lpstr>
      <vt:lpstr>Population Pressure on land in Africa Over 100 years</vt:lpstr>
      <vt:lpstr>Step 1: Pop Quiz Exam Question: 15 min</vt:lpstr>
      <vt:lpstr>PowerPoint Presentation</vt:lpstr>
      <vt:lpstr>Homework: Effects of overpopulation</vt:lpstr>
      <vt:lpstr>Pop Quiz Exam question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Starter:</dc:title>
  <dc:creator>Martin Roberts</dc:creator>
  <cp:lastModifiedBy>martin roberts</cp:lastModifiedBy>
  <cp:revision>4</cp:revision>
  <dcterms:created xsi:type="dcterms:W3CDTF">2015-04-02T08:45:44Z</dcterms:created>
  <dcterms:modified xsi:type="dcterms:W3CDTF">2015-08-19T15:56:01Z</dcterms:modified>
</cp:coreProperties>
</file>