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9" r:id="rId5"/>
    <p:sldId id="272" r:id="rId6"/>
    <p:sldId id="260" r:id="rId7"/>
    <p:sldId id="267" r:id="rId8"/>
    <p:sldId id="277" r:id="rId9"/>
    <p:sldId id="274" r:id="rId10"/>
    <p:sldId id="261" r:id="rId11"/>
    <p:sldId id="264" r:id="rId12"/>
    <p:sldId id="266"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20" autoAdjust="0"/>
    <p:restoredTop sz="94660"/>
  </p:normalViewPr>
  <p:slideViewPr>
    <p:cSldViewPr snapToGrid="0" showGuides="1">
      <p:cViewPr varScale="1">
        <p:scale>
          <a:sx n="108" d="100"/>
          <a:sy n="108" d="100"/>
        </p:scale>
        <p:origin x="61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83435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71711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44976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48968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E6202-7C4B-436A-8594-44BB2750E62F}"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82673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6E6202-7C4B-436A-8594-44BB2750E62F}"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17626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6E6202-7C4B-436A-8594-44BB2750E62F}" type="datetimeFigureOut">
              <a:rPr lang="en-GB" smtClean="0"/>
              <a:t>26/10/2020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40875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6E6202-7C4B-436A-8594-44BB2750E62F}" type="datetimeFigureOut">
              <a:rPr lang="en-GB" smtClean="0"/>
              <a:t>26/10/2020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2363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E6202-7C4B-436A-8594-44BB2750E62F}" type="datetimeFigureOut">
              <a:rPr lang="en-GB" smtClean="0"/>
              <a:t>26/10/2020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80072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E6202-7C4B-436A-8594-44BB2750E62F}"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21486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E6202-7C4B-436A-8594-44BB2750E62F}"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21500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E6202-7C4B-436A-8594-44BB2750E62F}" type="datetimeFigureOut">
              <a:rPr lang="en-GB" smtClean="0"/>
              <a:t>26/10/2020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14F0D-777A-4057-AF4A-F89F7395EA64}" type="slidenum">
              <a:rPr lang="en-GB" smtClean="0"/>
              <a:t>‹#›</a:t>
            </a:fld>
            <a:endParaRPr lang="en-GB"/>
          </a:p>
        </p:txBody>
      </p:sp>
    </p:spTree>
    <p:extLst>
      <p:ext uri="{BB962C8B-B14F-4D97-AF65-F5344CB8AC3E}">
        <p14:creationId xmlns:p14="http://schemas.microsoft.com/office/powerpoint/2010/main" val="415210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istverse.com/2008/11/20/10-extreme-examples-of-gender-inequality/"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youtube.com/watch?time_continue=1&amp;v=O587xl3LiKI" TargetMode="External"/><Relationship Id="rId5" Type="http://schemas.openxmlformats.org/officeDocument/2006/relationships/image" Target="../media/image14.png"/><Relationship Id="rId4" Type="http://schemas.openxmlformats.org/officeDocument/2006/relationships/hyperlink" Target="http://www.geographypods.com/uploads/7/6/2/2/7622863/girl_effect.pdf" TargetMode="Externa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theguardian.com/global-development/audio/2011/sep/26/global-development-podcast-gender-equal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B5TOsS5Ey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outube.com/watch?v=dWpszEzmmzw" TargetMode="External"/><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hyperlink" Target="https://www.youtube.com/watch?v=H2ILmsXt4uQ" TargetMode="External"/><Relationship Id="rId5" Type="http://schemas.openxmlformats.org/officeDocument/2006/relationships/image" Target="../media/image7.tif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PO75_9svCA"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dWpszEzmmz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246117327" TargetMode="Externa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2.tif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ographypods.com/uploads/7/6/2/2/7622863/310335223_orig.jpg?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370" y="903417"/>
            <a:ext cx="8960592" cy="5814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967" y="139701"/>
            <a:ext cx="11716378" cy="646331"/>
          </a:xfrm>
          <a:prstGeom prst="rect">
            <a:avLst/>
          </a:prstGeom>
          <a:noFill/>
          <a:ln w="28575">
            <a:solidFill>
              <a:srgbClr val="66FF99"/>
            </a:solidFill>
          </a:ln>
        </p:spPr>
        <p:txBody>
          <a:bodyPr wrap="square" rtlCol="0">
            <a:spAutoFit/>
          </a:bodyPr>
          <a:lstStyle/>
          <a:p>
            <a:r>
              <a:rPr lang="en-GB" u="sng" dirty="0">
                <a:latin typeface="Comic Sans MS" panose="030F0702030302020204" pitchFamily="66" charset="0"/>
              </a:rPr>
              <a:t>Starter</a:t>
            </a:r>
            <a:r>
              <a:rPr lang="en-GB" dirty="0">
                <a:latin typeface="Comic Sans MS" panose="030F0702030302020204" pitchFamily="66" charset="0"/>
              </a:rPr>
              <a:t>: What might the main message be of the Source? What Geographical topics might Source A be part off? </a:t>
            </a:r>
          </a:p>
        </p:txBody>
      </p:sp>
    </p:spTree>
    <p:extLst>
      <p:ext uri="{BB962C8B-B14F-4D97-AF65-F5344CB8AC3E}">
        <p14:creationId xmlns:p14="http://schemas.microsoft.com/office/powerpoint/2010/main" val="798465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8747" y="152720"/>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Small Research Task: Tackling Gender Inequalities </a:t>
            </a:r>
          </a:p>
        </p:txBody>
      </p:sp>
      <p:sp>
        <p:nvSpPr>
          <p:cNvPr id="6" name="Title 1"/>
          <p:cNvSpPr txBox="1">
            <a:spLocks/>
          </p:cNvSpPr>
          <p:nvPr/>
        </p:nvSpPr>
        <p:spPr>
          <a:xfrm>
            <a:off x="158424" y="2196825"/>
            <a:ext cx="6903735" cy="2360325"/>
          </a:xfrm>
          <a:prstGeom prst="rect">
            <a:avLst/>
          </a:prstGeom>
          <a:solidFill>
            <a:schemeClr val="bg1"/>
          </a:solidFill>
          <a:ln w="28575">
            <a:solidFill>
              <a:srgbClr val="00FF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a:latin typeface="Comic Sans MS" panose="030F0702030302020204" pitchFamily="66" charset="0"/>
                <a:ea typeface="ＭＳ Ｐゴシック" pitchFamily="34" charset="-128"/>
              </a:rPr>
              <a:t>Demo</a:t>
            </a:r>
            <a:r>
              <a:rPr lang="en-US" altLang="en-US" sz="2000" dirty="0">
                <a:latin typeface="Comic Sans MS" panose="030F0702030302020204" pitchFamily="66" charset="0"/>
                <a:ea typeface="ＭＳ Ｐゴシック" pitchFamily="34" charset="-128"/>
              </a:rPr>
              <a:t>:  </a:t>
            </a:r>
            <a:r>
              <a:rPr lang="en-GB" altLang="en-US" sz="2000" dirty="0">
                <a:latin typeface="Comic Sans MS" panose="030F0702030302020204" pitchFamily="66" charset="0"/>
                <a:ea typeface="ＭＳ Ｐゴシック" pitchFamily="34" charset="-128"/>
              </a:rPr>
              <a:t>Read through the document and make notes under the title 'Girl Effect - The Issues' using the following subheadings:</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Child Marriage &amp; Early Childbirth</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Age at First Birth</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Economic Empowerment</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Education</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Health &amp; Safety</a:t>
            </a:r>
            <a:r>
              <a:rPr lang="en-US" altLang="en-US" sz="2000" dirty="0">
                <a:latin typeface="Comic Sans MS" panose="030F0702030302020204" pitchFamily="66" charset="0"/>
                <a:ea typeface="ＭＳ Ｐゴシック" pitchFamily="34" charset="-128"/>
              </a:rPr>
              <a:t> </a:t>
            </a:r>
          </a:p>
        </p:txBody>
      </p:sp>
      <p:pic>
        <p:nvPicPr>
          <p:cNvPr id="7" name="Picture 6"/>
          <p:cNvPicPr>
            <a:picLocks noChangeAspect="1"/>
          </p:cNvPicPr>
          <p:nvPr/>
        </p:nvPicPr>
        <p:blipFill>
          <a:blip r:embed="rId2"/>
          <a:stretch>
            <a:fillRect/>
          </a:stretch>
        </p:blipFill>
        <p:spPr>
          <a:xfrm>
            <a:off x="7258802" y="838422"/>
            <a:ext cx="4794448" cy="3585412"/>
          </a:xfrm>
          <a:prstGeom prst="rect">
            <a:avLst/>
          </a:prstGeom>
        </p:spPr>
      </p:pic>
      <p:sp>
        <p:nvSpPr>
          <p:cNvPr id="8" name="Action Button: Information 7">
            <a:hlinkClick r:id="rId3" highlightClick="1"/>
          </p:cNvPr>
          <p:cNvSpPr/>
          <p:nvPr/>
        </p:nvSpPr>
        <p:spPr>
          <a:xfrm>
            <a:off x="6589168" y="1247636"/>
            <a:ext cx="352927" cy="370807"/>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38746" y="753887"/>
            <a:ext cx="6903737" cy="1323439"/>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b="1" dirty="0">
                <a:latin typeface="Comic Sans MS" panose="030F0702030302020204" pitchFamily="66" charset="0"/>
              </a:rPr>
              <a:t>: </a:t>
            </a:r>
            <a:r>
              <a:rPr lang="en-GB" sz="2000" dirty="0">
                <a:latin typeface="Comic Sans MS" panose="030F0702030302020204" pitchFamily="66" charset="0"/>
              </a:rPr>
              <a:t>Click on the Link to be taken to a list of 10 forms of gender inequality that still exist .  Make notes on what you consider to be the worst three forms of inequality. </a:t>
            </a:r>
          </a:p>
        </p:txBody>
      </p:sp>
      <p:sp>
        <p:nvSpPr>
          <p:cNvPr id="12" name="Action Button: Information 11">
            <a:hlinkClick r:id="rId4" highlightClick="1"/>
          </p:cNvPr>
          <p:cNvSpPr/>
          <p:nvPr/>
        </p:nvSpPr>
        <p:spPr>
          <a:xfrm>
            <a:off x="6589167" y="2410654"/>
            <a:ext cx="352927" cy="32084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58423" y="4917123"/>
            <a:ext cx="6903735" cy="163121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a:t>
            </a:r>
          </a:p>
          <a:p>
            <a:r>
              <a:rPr lang="en-GB" sz="2000" dirty="0">
                <a:latin typeface="Comic Sans MS" panose="030F0702030302020204" pitchFamily="66" charset="0"/>
              </a:rPr>
              <a:t>a. Describe the inequalities that exist here.</a:t>
            </a:r>
          </a:p>
          <a:p>
            <a:r>
              <a:rPr lang="en-GB" sz="2000" dirty="0">
                <a:latin typeface="Comic Sans MS" panose="030F0702030302020204" pitchFamily="66" charset="0"/>
              </a:rPr>
              <a:t>b. Explain how the international clothing retailer - Primark - is using its influence to improve the health and nutrition of women in Bangladesh.</a:t>
            </a:r>
          </a:p>
        </p:txBody>
      </p:sp>
      <p:pic>
        <p:nvPicPr>
          <p:cNvPr id="14" name="Picture 13"/>
          <p:cNvPicPr>
            <a:picLocks noChangeAspect="1"/>
          </p:cNvPicPr>
          <p:nvPr/>
        </p:nvPicPr>
        <p:blipFill>
          <a:blip r:embed="rId5"/>
          <a:stretch>
            <a:fillRect/>
          </a:stretch>
        </p:blipFill>
        <p:spPr>
          <a:xfrm>
            <a:off x="7916221" y="4557150"/>
            <a:ext cx="3479610" cy="2166637"/>
          </a:xfrm>
          <a:prstGeom prst="rect">
            <a:avLst/>
          </a:prstGeom>
        </p:spPr>
      </p:pic>
      <p:sp>
        <p:nvSpPr>
          <p:cNvPr id="15" name="Action Button: Movie 14">
            <a:hlinkClick r:id="rId6" highlightClick="1"/>
          </p:cNvPr>
          <p:cNvSpPr/>
          <p:nvPr/>
        </p:nvSpPr>
        <p:spPr>
          <a:xfrm>
            <a:off x="6626237" y="4993862"/>
            <a:ext cx="352927" cy="35254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5100419" y="6264845"/>
            <a:ext cx="1592514"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Case Study</a:t>
            </a:r>
          </a:p>
        </p:txBody>
      </p:sp>
    </p:spTree>
    <p:extLst>
      <p:ext uri="{BB962C8B-B14F-4D97-AF65-F5344CB8AC3E}">
        <p14:creationId xmlns:p14="http://schemas.microsoft.com/office/powerpoint/2010/main" val="219453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189" y="166234"/>
            <a:ext cx="11690306"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Plenary </a:t>
            </a:r>
          </a:p>
        </p:txBody>
      </p:sp>
      <p:sp>
        <p:nvSpPr>
          <p:cNvPr id="5" name="Rectangle 4"/>
          <p:cNvSpPr/>
          <p:nvPr/>
        </p:nvSpPr>
        <p:spPr>
          <a:xfrm>
            <a:off x="309189" y="751623"/>
            <a:ext cx="11690306" cy="646331"/>
          </a:xfrm>
          <a:prstGeom prst="rect">
            <a:avLst/>
          </a:prstGeom>
          <a:ln w="28575">
            <a:solidFill>
              <a:srgbClr val="FFC000"/>
            </a:solidFill>
          </a:ln>
        </p:spPr>
        <p:txBody>
          <a:bodyPr wrap="square">
            <a:spAutoFit/>
          </a:bodyPr>
          <a:lstStyle/>
          <a:p>
            <a:r>
              <a:rPr lang="en-US" altLang="en-US" u="sng" dirty="0">
                <a:latin typeface="Comic Sans MS" panose="030F0702030302020204" pitchFamily="66" charset="0"/>
                <a:ea typeface="ＭＳ Ｐゴシック" pitchFamily="34" charset="-128"/>
              </a:rPr>
              <a:t>Learning Objective:</a:t>
            </a:r>
            <a:r>
              <a:rPr lang="en-GB" dirty="0">
                <a:latin typeface="Comic Sans MS" panose="030F0702030302020204" pitchFamily="66" charset="0"/>
              </a:rPr>
              <a:t>To examine gender inequalities in culture, status, birth ratios, health, employment, empowerment, life expectancy, family size, migration, </a:t>
            </a:r>
            <a:r>
              <a:rPr lang="en-GB" b="1" u="sng" dirty="0">
                <a:latin typeface="Comic Sans MS" panose="030F0702030302020204" pitchFamily="66" charset="0"/>
              </a:rPr>
              <a:t>legal rights</a:t>
            </a:r>
            <a:r>
              <a:rPr lang="en-GB" dirty="0">
                <a:latin typeface="Comic Sans MS" panose="030F0702030302020204" pitchFamily="66" charset="0"/>
              </a:rPr>
              <a:t>, and land tenure.</a:t>
            </a:r>
            <a:endParaRPr lang="en-US" altLang="en-US" dirty="0">
              <a:latin typeface="Comic Sans MS" panose="030F0702030302020204" pitchFamily="66" charset="0"/>
              <a:ea typeface="ＭＳ Ｐゴシック" pitchFamily="34" charset="-128"/>
            </a:endParaRPr>
          </a:p>
        </p:txBody>
      </p:sp>
      <p:sp>
        <p:nvSpPr>
          <p:cNvPr id="6" name="TextBox 5"/>
          <p:cNvSpPr txBox="1"/>
          <p:nvPr/>
        </p:nvSpPr>
        <p:spPr>
          <a:xfrm>
            <a:off x="309188" y="1618255"/>
            <a:ext cx="11690307" cy="400110"/>
          </a:xfrm>
          <a:prstGeom prst="rect">
            <a:avLst/>
          </a:prstGeom>
          <a:noFill/>
          <a:ln w="28575">
            <a:solidFill>
              <a:srgbClr val="66FF99"/>
            </a:solidFill>
          </a:ln>
        </p:spPr>
        <p:txBody>
          <a:bodyPr wrap="square" rtlCol="0">
            <a:spAutoFit/>
          </a:bodyPr>
          <a:lstStyle/>
          <a:p>
            <a:r>
              <a:rPr lang="en-GB" sz="2000" u="sng" dirty="0">
                <a:latin typeface="Comic Sans MS" panose="030F0702030302020204" pitchFamily="66" charset="0"/>
              </a:rPr>
              <a:t>Plenary</a:t>
            </a:r>
            <a:r>
              <a:rPr lang="en-GB" sz="2000" dirty="0">
                <a:latin typeface="Comic Sans MS" panose="030F0702030302020204" pitchFamily="66" charset="0"/>
              </a:rPr>
              <a:t>: Reflect on whether you have enough information to for fill the below learning Outcome.</a:t>
            </a:r>
          </a:p>
        </p:txBody>
      </p:sp>
      <p:sp>
        <p:nvSpPr>
          <p:cNvPr id="7" name="TextBox 6"/>
          <p:cNvSpPr txBox="1"/>
          <p:nvPr/>
        </p:nvSpPr>
        <p:spPr>
          <a:xfrm>
            <a:off x="309188" y="2168622"/>
            <a:ext cx="4395106" cy="400110"/>
          </a:xfrm>
          <a:prstGeom prst="rect">
            <a:avLst/>
          </a:prstGeom>
          <a:noFill/>
          <a:ln w="28575">
            <a:solidFill>
              <a:srgbClr val="0070C0"/>
            </a:solidFill>
          </a:ln>
        </p:spPr>
        <p:txBody>
          <a:bodyPr wrap="square" rtlCol="0">
            <a:spAutoFit/>
          </a:bodyPr>
          <a:lstStyle/>
          <a:p>
            <a:pPr algn="ctr"/>
            <a:r>
              <a:rPr lang="en-GB" sz="2000" b="1" u="sng" dirty="0">
                <a:latin typeface="Comic Sans MS" panose="030F0702030302020204" pitchFamily="66" charset="0"/>
              </a:rPr>
              <a:t>Learning Outcome</a:t>
            </a:r>
            <a:endParaRPr lang="en-GB" sz="2000" b="1" dirty="0">
              <a:latin typeface="Comic Sans MS" panose="030F0702030302020204" pitchFamily="66" charset="0"/>
            </a:endParaRPr>
          </a:p>
        </p:txBody>
      </p:sp>
      <p:sp>
        <p:nvSpPr>
          <p:cNvPr id="8" name="TextBox 7"/>
          <p:cNvSpPr txBox="1"/>
          <p:nvPr/>
        </p:nvSpPr>
        <p:spPr>
          <a:xfrm>
            <a:off x="309187" y="2754011"/>
            <a:ext cx="4395107" cy="3477875"/>
          </a:xfrm>
          <a:prstGeom prst="rect">
            <a:avLst/>
          </a:prstGeom>
          <a:noFill/>
          <a:ln w="28575">
            <a:solidFill>
              <a:srgbClr val="0070C0"/>
            </a:solidFill>
          </a:ln>
        </p:spPr>
        <p:txBody>
          <a:bodyPr wrap="square" rtlCol="0">
            <a:spAutoFit/>
          </a:bodyPr>
          <a:lstStyle/>
          <a:p>
            <a:r>
              <a:rPr lang="en-GB" sz="2000" dirty="0">
                <a:latin typeface="Comic Sans MS" panose="030F0702030302020204" pitchFamily="66" charset="0"/>
              </a:rPr>
              <a:t>Students should be able to: </a:t>
            </a:r>
          </a:p>
          <a:p>
            <a:r>
              <a:rPr lang="en-GB" sz="2000" b="1" u="sng" dirty="0">
                <a:latin typeface="Comic Sans MS" panose="030F0702030302020204" pitchFamily="66" charset="0"/>
              </a:rPr>
              <a:t>AO1</a:t>
            </a:r>
            <a:r>
              <a:rPr lang="en-GB" sz="2000" dirty="0">
                <a:latin typeface="Comic Sans MS" panose="030F0702030302020204" pitchFamily="66" charset="0"/>
              </a:rPr>
              <a:t> Define key language and concepts</a:t>
            </a:r>
          </a:p>
          <a:p>
            <a:r>
              <a:rPr lang="en-GB" sz="2000" b="1" u="sng" dirty="0">
                <a:latin typeface="Comic Sans MS" panose="030F0702030302020204" pitchFamily="66" charset="0"/>
              </a:rPr>
              <a:t>A02</a:t>
            </a:r>
            <a:r>
              <a:rPr lang="en-GB" sz="2000" dirty="0">
                <a:latin typeface="Comic Sans MS" panose="030F0702030302020204" pitchFamily="66" charset="0"/>
              </a:rPr>
              <a:t> Analyse and apply key concepts</a:t>
            </a:r>
          </a:p>
          <a:p>
            <a:r>
              <a:rPr lang="en-GB" sz="2000" b="1" u="sng" dirty="0">
                <a:latin typeface="Comic Sans MS" panose="030F0702030302020204" pitchFamily="66" charset="0"/>
              </a:rPr>
              <a:t>A03</a:t>
            </a:r>
            <a:r>
              <a:rPr lang="en-GB" sz="2000" dirty="0">
                <a:latin typeface="Comic Sans MS" panose="030F0702030302020204" pitchFamily="66" charset="0"/>
              </a:rPr>
              <a:t> Evaluate how and why it might the two case studies be overpopulated and underpopulated.</a:t>
            </a:r>
          </a:p>
          <a:p>
            <a:r>
              <a:rPr lang="en-GB" sz="2000" b="1" u="sng" dirty="0">
                <a:latin typeface="Comic Sans MS" panose="030F0702030302020204" pitchFamily="66" charset="0"/>
              </a:rPr>
              <a:t>A04</a:t>
            </a:r>
            <a:r>
              <a:rPr lang="en-GB" sz="2000" dirty="0">
                <a:latin typeface="Comic Sans MS" panose="030F0702030302020204" pitchFamily="66" charset="0"/>
              </a:rPr>
              <a:t> Be able to read and interpret population density graphs and maps. </a:t>
            </a:r>
          </a:p>
        </p:txBody>
      </p:sp>
      <p:sp>
        <p:nvSpPr>
          <p:cNvPr id="9" name="TextBox 8"/>
          <p:cNvSpPr txBox="1"/>
          <p:nvPr/>
        </p:nvSpPr>
        <p:spPr>
          <a:xfrm>
            <a:off x="8724665" y="2168622"/>
            <a:ext cx="3274830" cy="400110"/>
          </a:xfrm>
          <a:prstGeom prst="rect">
            <a:avLst/>
          </a:prstGeom>
          <a:noFill/>
          <a:ln w="28575">
            <a:solidFill>
              <a:srgbClr val="66FF99"/>
            </a:solidFill>
          </a:ln>
        </p:spPr>
        <p:txBody>
          <a:bodyPr wrap="square" rtlCol="0">
            <a:spAutoFit/>
          </a:bodyPr>
          <a:lstStyle/>
          <a:p>
            <a:pPr algn="ctr"/>
            <a:r>
              <a:rPr lang="en-GB" sz="2000" u="sng" dirty="0">
                <a:latin typeface="Comic Sans MS" panose="030F0702030302020204" pitchFamily="66" charset="0"/>
              </a:rPr>
              <a:t>Homework</a:t>
            </a:r>
            <a:endParaRPr lang="en-GB" sz="2000" dirty="0">
              <a:latin typeface="Comic Sans MS" panose="030F0702030302020204" pitchFamily="66" charset="0"/>
            </a:endParaRPr>
          </a:p>
        </p:txBody>
      </p:sp>
      <p:sp>
        <p:nvSpPr>
          <p:cNvPr id="10" name="TextBox 9"/>
          <p:cNvSpPr txBox="1"/>
          <p:nvPr/>
        </p:nvSpPr>
        <p:spPr>
          <a:xfrm>
            <a:off x="8724665" y="2775647"/>
            <a:ext cx="3274830" cy="1015663"/>
          </a:xfrm>
          <a:prstGeom prst="rect">
            <a:avLst/>
          </a:prstGeom>
          <a:noFill/>
          <a:ln w="28575">
            <a:solidFill>
              <a:srgbClr val="66FF99"/>
            </a:solidFill>
          </a:ln>
        </p:spPr>
        <p:txBody>
          <a:bodyPr wrap="square" rtlCol="0">
            <a:spAutoFit/>
          </a:bodyPr>
          <a:lstStyle/>
          <a:p>
            <a:pPr algn="ctr"/>
            <a:r>
              <a:rPr lang="en-GB" sz="2000" dirty="0">
                <a:latin typeface="Comic Sans MS" panose="030F0702030302020204" pitchFamily="66" charset="0"/>
              </a:rPr>
              <a:t>Listen to the Podcast below and make notes on the issues discussed.</a:t>
            </a:r>
          </a:p>
        </p:txBody>
      </p:sp>
      <p:pic>
        <p:nvPicPr>
          <p:cNvPr id="11" name="Picture 10"/>
          <p:cNvPicPr>
            <a:picLocks noChangeAspect="1"/>
          </p:cNvPicPr>
          <p:nvPr/>
        </p:nvPicPr>
        <p:blipFill>
          <a:blip r:embed="rId2"/>
          <a:stretch>
            <a:fillRect/>
          </a:stretch>
        </p:blipFill>
        <p:spPr>
          <a:xfrm>
            <a:off x="3669707" y="5928154"/>
            <a:ext cx="834251" cy="607464"/>
          </a:xfrm>
          <a:prstGeom prst="rect">
            <a:avLst/>
          </a:prstGeom>
          <a:ln w="28575">
            <a:solidFill>
              <a:srgbClr val="0070C0"/>
            </a:solidFill>
          </a:ln>
        </p:spPr>
      </p:pic>
      <p:sp>
        <p:nvSpPr>
          <p:cNvPr id="12" name="TextBox 11"/>
          <p:cNvSpPr txBox="1"/>
          <p:nvPr/>
        </p:nvSpPr>
        <p:spPr>
          <a:xfrm>
            <a:off x="5137873" y="2168622"/>
            <a:ext cx="3274830" cy="400110"/>
          </a:xfrm>
          <a:prstGeom prst="rect">
            <a:avLst/>
          </a:prstGeom>
          <a:noFill/>
          <a:ln w="28575">
            <a:solidFill>
              <a:srgbClr val="FFFF00"/>
            </a:solidFill>
          </a:ln>
        </p:spPr>
        <p:txBody>
          <a:bodyPr wrap="square" rtlCol="0">
            <a:spAutoFit/>
          </a:bodyPr>
          <a:lstStyle/>
          <a:p>
            <a:pPr algn="ctr"/>
            <a:r>
              <a:rPr lang="en-GB" sz="2000" u="sng" dirty="0">
                <a:latin typeface="Comic Sans MS" panose="030F0702030302020204" pitchFamily="66" charset="0"/>
              </a:rPr>
              <a:t>Application to Exam</a:t>
            </a:r>
            <a:endParaRPr lang="en-GB" sz="2000" dirty="0">
              <a:latin typeface="Comic Sans MS" panose="030F0702030302020204" pitchFamily="66" charset="0"/>
            </a:endParaRPr>
          </a:p>
        </p:txBody>
      </p:sp>
      <p:sp>
        <p:nvSpPr>
          <p:cNvPr id="13" name="Rectangle 12"/>
          <p:cNvSpPr/>
          <p:nvPr/>
        </p:nvSpPr>
        <p:spPr>
          <a:xfrm>
            <a:off x="5137873" y="2797114"/>
            <a:ext cx="3261028" cy="1754326"/>
          </a:xfrm>
          <a:prstGeom prst="rect">
            <a:avLst/>
          </a:prstGeom>
          <a:ln w="28575">
            <a:solidFill>
              <a:srgbClr val="FFFF00"/>
            </a:solidFill>
          </a:ln>
        </p:spPr>
        <p:txBody>
          <a:bodyPr wrap="square">
            <a:spAutoFit/>
          </a:bodyPr>
          <a:lstStyle/>
          <a:p>
            <a:pPr algn="just"/>
            <a:r>
              <a:rPr lang="en-GB" dirty="0">
                <a:latin typeface="Comic Sans MS" panose="030F0702030302020204" pitchFamily="66" charset="0"/>
              </a:rPr>
              <a:t>"Gender inequality exists to some extent, in most areas of society, in all countries of the world." Geographically examine this statement.                                15 Marks</a:t>
            </a:r>
          </a:p>
        </p:txBody>
      </p:sp>
      <p:sp>
        <p:nvSpPr>
          <p:cNvPr id="3" name="Action Button: Sound 2">
            <a:hlinkClick r:id="rId4" highlightClick="1">
              <a:snd r:embed="rId3" name="applause.wav"/>
            </a:hlinkClick>
          </p:cNvPr>
          <p:cNvSpPr/>
          <p:nvPr/>
        </p:nvSpPr>
        <p:spPr>
          <a:xfrm>
            <a:off x="11085095" y="4273917"/>
            <a:ext cx="786063" cy="38501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5"/>
          <a:srcRect l="8107" t="5730" r="7682" b="7427"/>
          <a:stretch/>
        </p:blipFill>
        <p:spPr>
          <a:xfrm>
            <a:off x="8831368" y="3915465"/>
            <a:ext cx="2053391" cy="2117559"/>
          </a:xfrm>
          <a:prstGeom prst="rect">
            <a:avLst/>
          </a:prstGeom>
        </p:spPr>
      </p:pic>
    </p:spTree>
    <p:extLst>
      <p:ext uri="{BB962C8B-B14F-4D97-AF65-F5344CB8AC3E}">
        <p14:creationId xmlns:p14="http://schemas.microsoft.com/office/powerpoint/2010/main" val="421779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32" y="190564"/>
            <a:ext cx="11860599"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Plenary </a:t>
            </a:r>
          </a:p>
        </p:txBody>
      </p:sp>
      <p:sp>
        <p:nvSpPr>
          <p:cNvPr id="5" name="Rectangle 4"/>
          <p:cNvSpPr/>
          <p:nvPr/>
        </p:nvSpPr>
        <p:spPr>
          <a:xfrm>
            <a:off x="137131" y="689991"/>
            <a:ext cx="11860599" cy="369332"/>
          </a:xfrm>
          <a:prstGeom prst="rect">
            <a:avLst/>
          </a:prstGeom>
          <a:ln w="28575">
            <a:solidFill>
              <a:srgbClr val="66FF99"/>
            </a:solidFill>
          </a:ln>
        </p:spPr>
        <p:txBody>
          <a:bodyPr wrap="square">
            <a:spAutoFit/>
          </a:bodyPr>
          <a:lstStyle/>
          <a:p>
            <a:r>
              <a:rPr lang="en-GB" b="1" u="sng" dirty="0">
                <a:latin typeface="Comic Sans MS" panose="030F0702030302020204" pitchFamily="66" charset="0"/>
              </a:rPr>
              <a:t>Exam Question</a:t>
            </a:r>
            <a:r>
              <a:rPr lang="en-GB" dirty="0">
                <a:latin typeface="Comic Sans MS" panose="030F0702030302020204" pitchFamily="66" charset="0"/>
              </a:rPr>
              <a:t>: Examine the view that gender inequalities are a major obstacle to development.</a:t>
            </a:r>
          </a:p>
        </p:txBody>
      </p:sp>
      <p:sp>
        <p:nvSpPr>
          <p:cNvPr id="6" name="Rectangle 5"/>
          <p:cNvSpPr/>
          <p:nvPr/>
        </p:nvSpPr>
        <p:spPr>
          <a:xfrm>
            <a:off x="137131" y="1208450"/>
            <a:ext cx="11860599" cy="4708981"/>
          </a:xfrm>
          <a:prstGeom prst="rect">
            <a:avLst/>
          </a:prstGeom>
          <a:ln w="28575">
            <a:solidFill>
              <a:srgbClr val="7030A0"/>
            </a:solidFill>
          </a:ln>
        </p:spPr>
        <p:txBody>
          <a:bodyPr wrap="square">
            <a:spAutoFit/>
          </a:bodyPr>
          <a:lstStyle/>
          <a:p>
            <a:r>
              <a:rPr lang="en-GB" sz="2000" b="1" u="sng" dirty="0">
                <a:latin typeface="Comic Sans MS" panose="030F0702030302020204" pitchFamily="66" charset="0"/>
              </a:rPr>
              <a:t>Markscheme</a:t>
            </a:r>
          </a:p>
          <a:p>
            <a:r>
              <a:rPr lang="en-GB" sz="2000" dirty="0">
                <a:latin typeface="Comic Sans MS" panose="030F0702030302020204" pitchFamily="66" charset="0"/>
              </a:rPr>
              <a:t>There are many possible approaches to this question.</a:t>
            </a:r>
          </a:p>
          <a:p>
            <a:r>
              <a:rPr lang="en-GB" sz="2000" dirty="0">
                <a:latin typeface="Comic Sans MS" panose="030F0702030302020204" pitchFamily="66" charset="0"/>
              </a:rPr>
              <a:t>Responses could explain what development is and successfully link the concept to increased gender equality.</a:t>
            </a:r>
          </a:p>
          <a:p>
            <a:r>
              <a:rPr lang="en-GB" sz="2000" dirty="0">
                <a:latin typeface="Comic Sans MS" panose="030F0702030302020204" pitchFamily="66" charset="0"/>
              </a:rPr>
              <a:t>Responses are likely to identify and discuss the relative importance of all the MDGs that in some way relate to gender empowerment (goals 1, 3, and 5 especially).</a:t>
            </a:r>
          </a:p>
          <a:p>
            <a:r>
              <a:rPr lang="en-GB" sz="2000" dirty="0">
                <a:latin typeface="Comic Sans MS" panose="030F0702030302020204" pitchFamily="66" charset="0"/>
              </a:rPr>
              <a:t>The answer should examine either how not addressing gender issues will hinder development or explain how addressing them will help nations and communities develop. Allow for broad interpretations of development. Candidates could also identify other factors (other than gender inequality) which are also obstacles to development – this would be a valid approach as long as gender inequality is examined and their reasoning is justified.</a:t>
            </a:r>
          </a:p>
          <a:p>
            <a:r>
              <a:rPr lang="en-GB" sz="2000" dirty="0">
                <a:latin typeface="Comic Sans MS" panose="030F0702030302020204" pitchFamily="66" charset="0"/>
              </a:rPr>
              <a:t>Responses that arrive at a clear conclusion either agreeing or disagreeing with the viewpoint, after a sound discussion, are likely to be awarded band E or above.</a:t>
            </a:r>
          </a:p>
          <a:p>
            <a:endParaRPr lang="en-GB" sz="2000" dirty="0">
              <a:latin typeface="Comic Sans MS" panose="030F0702030302020204" pitchFamily="66" charset="0"/>
            </a:endParaRPr>
          </a:p>
          <a:p>
            <a:r>
              <a:rPr lang="en-GB" sz="2000" dirty="0">
                <a:latin typeface="Comic Sans MS" panose="030F0702030302020204" pitchFamily="66" charset="0"/>
              </a:rPr>
              <a:t>Marks should be allocated according to the mark bands</a:t>
            </a:r>
            <a:r>
              <a:rPr lang="en-GB" sz="1600" dirty="0">
                <a:latin typeface="Comic Sans MS" panose="030F0702030302020204" pitchFamily="66" charset="0"/>
              </a:rPr>
              <a:t>.</a:t>
            </a:r>
          </a:p>
        </p:txBody>
      </p:sp>
    </p:spTree>
    <p:extLst>
      <p:ext uri="{BB962C8B-B14F-4D97-AF65-F5344CB8AC3E}">
        <p14:creationId xmlns:p14="http://schemas.microsoft.com/office/powerpoint/2010/main" val="21544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91" y="739265"/>
            <a:ext cx="12001275" cy="4062651"/>
          </a:xfrm>
          <a:prstGeom prst="rect">
            <a:avLst/>
          </a:prstGeom>
          <a:ln w="28575">
            <a:solidFill>
              <a:srgbClr val="7030A0"/>
            </a:solidFill>
          </a:ln>
        </p:spPr>
        <p:txBody>
          <a:bodyPr wrap="square">
            <a:spAutoFit/>
          </a:bodyPr>
          <a:lstStyle/>
          <a:p>
            <a:r>
              <a:rPr lang="en-GB" b="1" u="sng" dirty="0">
                <a:latin typeface="Comic Sans MS" panose="030F0702030302020204" pitchFamily="66" charset="0"/>
              </a:rPr>
              <a:t>Examiners report</a:t>
            </a:r>
          </a:p>
          <a:p>
            <a:r>
              <a:rPr lang="en-GB" sz="2400" dirty="0">
                <a:latin typeface="Comic Sans MS" panose="030F0702030302020204" pitchFamily="66" charset="0"/>
              </a:rPr>
              <a:t>This question was popular and produced some quite excellent discussions on how gender issues hinder development. Some candidates also identified other factors as obstacles to development. In many of the good answers, examples and case studies were well chosen but occasionally generalized. There was plenty of evidence that the best candidates had very sound knowledge and understanding of gender inequalities in culture, status, education, employment, politics, legal rights and land tenure. Many responses had specific geographical examples to support their ideas/evaluations/analysis. In weaker answers the "obstacle to development" was often ignored. Most looked mainly at the causes of gender inequality and in some cases how it could be addressed.</a:t>
            </a:r>
          </a:p>
        </p:txBody>
      </p:sp>
      <p:sp>
        <p:nvSpPr>
          <p:cNvPr id="5" name="Rectangle 4"/>
          <p:cNvSpPr/>
          <p:nvPr/>
        </p:nvSpPr>
        <p:spPr>
          <a:xfrm>
            <a:off x="86891" y="151189"/>
            <a:ext cx="12001275"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Plenary </a:t>
            </a:r>
          </a:p>
        </p:txBody>
      </p:sp>
    </p:spTree>
    <p:extLst>
      <p:ext uri="{BB962C8B-B14F-4D97-AF65-F5344CB8AC3E}">
        <p14:creationId xmlns:p14="http://schemas.microsoft.com/office/powerpoint/2010/main" val="25404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7E4B-FED8-5A4F-AEDF-02D2DEDB9048}"/>
              </a:ext>
            </a:extLst>
          </p:cNvPr>
          <p:cNvSpPr>
            <a:spLocks noGrp="1"/>
          </p:cNvSpPr>
          <p:nvPr>
            <p:ph type="ctrTitle"/>
          </p:nvPr>
        </p:nvSpPr>
        <p:spPr/>
        <p:txBody>
          <a:bodyPr/>
          <a:lstStyle/>
          <a:p>
            <a:endParaRPr lang="de-DE"/>
          </a:p>
        </p:txBody>
      </p:sp>
      <p:sp>
        <p:nvSpPr>
          <p:cNvPr id="3" name="Subtitle 2">
            <a:extLst>
              <a:ext uri="{FF2B5EF4-FFF2-40B4-BE49-F238E27FC236}">
                <a16:creationId xmlns:a16="http://schemas.microsoft.com/office/drawing/2014/main" id="{97CC875C-7ABA-9345-B219-0272E330B45C}"/>
              </a:ext>
            </a:extLst>
          </p:cNvPr>
          <p:cNvSpPr>
            <a:spLocks noGrp="1"/>
          </p:cNvSpPr>
          <p:nvPr>
            <p:ph type="subTitle" idx="1"/>
          </p:nvPr>
        </p:nvSpPr>
        <p:spPr/>
        <p:txBody>
          <a:bodyPr/>
          <a:lstStyle/>
          <a:p>
            <a:endParaRPr lang="de-DE"/>
          </a:p>
        </p:txBody>
      </p:sp>
      <p:pic>
        <p:nvPicPr>
          <p:cNvPr id="4" name="Picture 3">
            <a:extLst>
              <a:ext uri="{FF2B5EF4-FFF2-40B4-BE49-F238E27FC236}">
                <a16:creationId xmlns:a16="http://schemas.microsoft.com/office/drawing/2014/main" id="{6032064D-BFA5-B944-8CF1-C73CC298E704}"/>
              </a:ext>
            </a:extLst>
          </p:cNvPr>
          <p:cNvPicPr>
            <a:picLocks noChangeAspect="1"/>
          </p:cNvPicPr>
          <p:nvPr/>
        </p:nvPicPr>
        <p:blipFill>
          <a:blip r:embed="rId2"/>
          <a:stretch>
            <a:fillRect/>
          </a:stretch>
        </p:blipFill>
        <p:spPr>
          <a:xfrm>
            <a:off x="838590" y="563370"/>
            <a:ext cx="10242958" cy="6294629"/>
          </a:xfrm>
          <a:prstGeom prst="rect">
            <a:avLst/>
          </a:prstGeom>
        </p:spPr>
      </p:pic>
      <p:sp>
        <p:nvSpPr>
          <p:cNvPr id="5" name="Title 1">
            <a:extLst>
              <a:ext uri="{FF2B5EF4-FFF2-40B4-BE49-F238E27FC236}">
                <a16:creationId xmlns:a16="http://schemas.microsoft.com/office/drawing/2014/main" id="{D06578E5-F859-8F44-8B1A-01594E9ED31B}"/>
              </a:ext>
            </a:extLst>
          </p:cNvPr>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Unit 5: Human Development and Diversity </a:t>
            </a:r>
          </a:p>
        </p:txBody>
      </p:sp>
    </p:spTree>
    <p:extLst>
      <p:ext uri="{BB962C8B-B14F-4D97-AF65-F5344CB8AC3E}">
        <p14:creationId xmlns:p14="http://schemas.microsoft.com/office/powerpoint/2010/main" val="197577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05734" y="1472665"/>
            <a:ext cx="3771900" cy="5078313"/>
          </a:xfrm>
          <a:prstGeom prst="rect">
            <a:avLst/>
          </a:prstGeom>
          <a:ln w="28575">
            <a:solidFill>
              <a:srgbClr val="7030A0"/>
            </a:solidFill>
          </a:ln>
        </p:spPr>
        <p:txBody>
          <a:bodyPr wrap="square">
            <a:spAutoFit/>
          </a:bodyPr>
          <a:lstStyle/>
          <a:p>
            <a:r>
              <a:rPr lang="en-GB" b="1" u="sng" dirty="0">
                <a:solidFill>
                  <a:srgbClr val="000000"/>
                </a:solidFill>
                <a:latin typeface="Comic Sans MS" panose="030F0702030302020204" pitchFamily="66" charset="0"/>
              </a:rPr>
              <a:t>Language for Learning</a:t>
            </a:r>
            <a:r>
              <a:rPr lang="en-GB" b="1" dirty="0">
                <a:solidFill>
                  <a:srgbClr val="000000"/>
                </a:solidFill>
                <a:latin typeface="Comic Sans MS" panose="030F0702030302020204" pitchFamily="66" charset="0"/>
              </a:rPr>
              <a:t>:</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Gender:</a:t>
            </a:r>
            <a:r>
              <a:rPr lang="en-GB" dirty="0">
                <a:solidFill>
                  <a:srgbClr val="000000"/>
                </a:solidFill>
                <a:latin typeface="Comic Sans MS" panose="030F0702030302020204" pitchFamily="66" charset="0"/>
              </a:rPr>
              <a:t> The condition of being male or female.</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Inequalities:</a:t>
            </a:r>
            <a:r>
              <a:rPr lang="en-GB" dirty="0">
                <a:solidFill>
                  <a:srgbClr val="000000"/>
                </a:solidFill>
                <a:latin typeface="Comic Sans MS" panose="030F0702030302020204" pitchFamily="66" charset="0"/>
              </a:rPr>
              <a:t> When people are treated differently and unfairly.</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Equality:</a:t>
            </a:r>
            <a:r>
              <a:rPr lang="en-GB" dirty="0">
                <a:solidFill>
                  <a:srgbClr val="000000"/>
                </a:solidFill>
                <a:latin typeface="Comic Sans MS" panose="030F0702030302020204" pitchFamily="66" charset="0"/>
              </a:rPr>
              <a:t> When everyone is treated in the same way.</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Empowerment:</a:t>
            </a:r>
            <a:r>
              <a:rPr lang="en-GB" dirty="0">
                <a:solidFill>
                  <a:srgbClr val="000000"/>
                </a:solidFill>
                <a:latin typeface="Comic Sans MS" panose="030F0702030302020204" pitchFamily="66" charset="0"/>
              </a:rPr>
              <a:t> To invest with power, this may be legal power to do something or social power and belief to do something.</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Emancipation:</a:t>
            </a:r>
            <a:r>
              <a:rPr lang="en-GB" dirty="0">
                <a:solidFill>
                  <a:srgbClr val="000000"/>
                </a:solidFill>
                <a:latin typeface="Comic Sans MS" panose="030F0702030302020204" pitchFamily="66" charset="0"/>
              </a:rPr>
              <a:t> This means freedom, in geography people often refer to the emancipation of females, which means that they have the freedom to do whatever they want, including getting an education and a job.</a:t>
            </a:r>
          </a:p>
        </p:txBody>
      </p:sp>
      <p:sp>
        <p:nvSpPr>
          <p:cNvPr id="5" name="Rectangle 4"/>
          <p:cNvSpPr/>
          <p:nvPr/>
        </p:nvSpPr>
        <p:spPr>
          <a:xfrm>
            <a:off x="167941" y="630010"/>
            <a:ext cx="11809693" cy="646331"/>
          </a:xfrm>
          <a:prstGeom prst="rect">
            <a:avLst/>
          </a:prstGeom>
          <a:ln w="28575">
            <a:solidFill>
              <a:srgbClr val="FFC000"/>
            </a:solidFill>
          </a:ln>
        </p:spPr>
        <p:txBody>
          <a:bodyPr wrap="square">
            <a:spAutoFit/>
          </a:bodyPr>
          <a:lstStyle/>
          <a:p>
            <a:r>
              <a:rPr lang="en-GB" u="sng" dirty="0">
                <a:latin typeface="Comic Sans MS" panose="030F0702030302020204" pitchFamily="66" charset="0"/>
              </a:rPr>
              <a:t>Learning objective</a:t>
            </a:r>
            <a:r>
              <a:rPr lang="en-GB" dirty="0">
                <a:latin typeface="Comic Sans MS" panose="030F0702030302020204" pitchFamily="66" charset="0"/>
              </a:rPr>
              <a:t>: To examine gender inequalities in culture, status, birth ratios, health, employment, empowerment, life expectancy, family size, migration, legal rights, and land tenure.</a:t>
            </a:r>
          </a:p>
        </p:txBody>
      </p:sp>
      <p:sp>
        <p:nvSpPr>
          <p:cNvPr id="6" name="TextBox 5"/>
          <p:cNvSpPr txBox="1"/>
          <p:nvPr/>
        </p:nvSpPr>
        <p:spPr>
          <a:xfrm>
            <a:off x="167940" y="2078701"/>
            <a:ext cx="5130809" cy="369332"/>
          </a:xfrm>
          <a:prstGeom prst="rect">
            <a:avLst/>
          </a:prstGeom>
          <a:noFill/>
          <a:ln w="28575">
            <a:solidFill>
              <a:srgbClr val="7030A0"/>
            </a:solidFill>
          </a:ln>
        </p:spPr>
        <p:txBody>
          <a:bodyPr wrap="square" rtlCol="0">
            <a:spAutoFit/>
          </a:bodyPr>
          <a:lstStyle/>
          <a:p>
            <a:pPr algn="ctr"/>
            <a:r>
              <a:rPr lang="en-GB" u="sng" dirty="0">
                <a:latin typeface="Comic Sans MS" panose="030F0702030302020204" pitchFamily="66" charset="0"/>
              </a:rPr>
              <a:t>TOK</a:t>
            </a:r>
            <a:endParaRPr lang="en-GB" dirty="0">
              <a:latin typeface="Comic Sans MS" panose="030F0702030302020204" pitchFamily="66" charset="0"/>
            </a:endParaRPr>
          </a:p>
        </p:txBody>
      </p:sp>
      <p:sp>
        <p:nvSpPr>
          <p:cNvPr id="7" name="TextBox 6"/>
          <p:cNvSpPr txBox="1"/>
          <p:nvPr/>
        </p:nvSpPr>
        <p:spPr>
          <a:xfrm>
            <a:off x="167941" y="1337410"/>
            <a:ext cx="7790354" cy="646331"/>
          </a:xfrm>
          <a:prstGeom prst="rect">
            <a:avLst/>
          </a:prstGeom>
          <a:noFill/>
          <a:ln w="28575">
            <a:solidFill>
              <a:srgbClr val="66FF99"/>
            </a:solidFill>
          </a:ln>
        </p:spPr>
        <p:txBody>
          <a:bodyPr wrap="square" rtlCol="0">
            <a:spAutoFit/>
          </a:bodyPr>
          <a:lstStyle/>
          <a:p>
            <a:r>
              <a:rPr lang="en-GB" u="sng" dirty="0">
                <a:latin typeface="Comic Sans MS" panose="030F0702030302020204" pitchFamily="66" charset="0"/>
              </a:rPr>
              <a:t>Demo: </a:t>
            </a:r>
            <a:r>
              <a:rPr lang="en-GB" dirty="0">
                <a:latin typeface="Comic Sans MS" panose="030F0702030302020204" pitchFamily="66" charset="0"/>
              </a:rPr>
              <a:t>What examples or predictions do you have regarding gender inequalities in culture regarding the following:</a:t>
            </a:r>
          </a:p>
        </p:txBody>
      </p:sp>
      <p:sp>
        <p:nvSpPr>
          <p:cNvPr id="8" name="Rectangle 7"/>
          <p:cNvSpPr/>
          <p:nvPr/>
        </p:nvSpPr>
        <p:spPr>
          <a:xfrm>
            <a:off x="5809455" y="2442160"/>
            <a:ext cx="2148840" cy="3139321"/>
          </a:xfrm>
          <a:prstGeom prst="rect">
            <a:avLst/>
          </a:prstGeom>
          <a:ln w="28575">
            <a:solidFill>
              <a:srgbClr val="66FF99"/>
            </a:solidFill>
          </a:ln>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Culture</a:t>
            </a:r>
          </a:p>
          <a:p>
            <a:pPr marL="285750" indent="-285750">
              <a:buFont typeface="Arial" panose="020B0604020202020204" pitchFamily="34" charset="0"/>
              <a:buChar char="•"/>
            </a:pPr>
            <a:r>
              <a:rPr lang="en-GB" dirty="0">
                <a:latin typeface="Comic Sans MS" panose="030F0702030302020204" pitchFamily="66" charset="0"/>
              </a:rPr>
              <a:t>status </a:t>
            </a:r>
          </a:p>
          <a:p>
            <a:pPr marL="285750" indent="-285750">
              <a:buFont typeface="Arial" panose="020B0604020202020204" pitchFamily="34" charset="0"/>
              <a:buChar char="•"/>
            </a:pPr>
            <a:r>
              <a:rPr lang="en-GB" dirty="0">
                <a:latin typeface="Comic Sans MS" panose="030F0702030302020204" pitchFamily="66" charset="0"/>
              </a:rPr>
              <a:t>birth ratios</a:t>
            </a:r>
          </a:p>
          <a:p>
            <a:pPr marL="285750" indent="-285750">
              <a:buFont typeface="Arial" panose="020B0604020202020204" pitchFamily="34" charset="0"/>
              <a:buChar char="•"/>
            </a:pPr>
            <a:r>
              <a:rPr lang="en-GB" dirty="0">
                <a:latin typeface="Comic Sans MS" panose="030F0702030302020204" pitchFamily="66" charset="0"/>
              </a:rPr>
              <a:t>health </a:t>
            </a:r>
          </a:p>
          <a:p>
            <a:pPr marL="285750" indent="-285750">
              <a:buFont typeface="Arial" panose="020B0604020202020204" pitchFamily="34" charset="0"/>
              <a:buChar char="•"/>
            </a:pPr>
            <a:r>
              <a:rPr lang="en-GB" dirty="0">
                <a:latin typeface="Comic Sans MS" panose="030F0702030302020204" pitchFamily="66" charset="0"/>
              </a:rPr>
              <a:t>employment </a:t>
            </a:r>
          </a:p>
          <a:p>
            <a:pPr marL="285750" indent="-285750">
              <a:buFont typeface="Arial" panose="020B0604020202020204" pitchFamily="34" charset="0"/>
              <a:buChar char="•"/>
            </a:pPr>
            <a:r>
              <a:rPr lang="en-GB" dirty="0">
                <a:latin typeface="Comic Sans MS" panose="030F0702030302020204" pitchFamily="66" charset="0"/>
              </a:rPr>
              <a:t>empowerment </a:t>
            </a:r>
          </a:p>
          <a:p>
            <a:pPr marL="285750" indent="-285750">
              <a:buFont typeface="Arial" panose="020B0604020202020204" pitchFamily="34" charset="0"/>
              <a:buChar char="•"/>
            </a:pPr>
            <a:r>
              <a:rPr lang="en-GB" dirty="0">
                <a:latin typeface="Comic Sans MS" panose="030F0702030302020204" pitchFamily="66" charset="0"/>
              </a:rPr>
              <a:t>life expectancy </a:t>
            </a:r>
          </a:p>
          <a:p>
            <a:pPr marL="285750" indent="-285750">
              <a:buFont typeface="Arial" panose="020B0604020202020204" pitchFamily="34" charset="0"/>
              <a:buChar char="•"/>
            </a:pPr>
            <a:r>
              <a:rPr lang="en-GB" dirty="0">
                <a:latin typeface="Comic Sans MS" panose="030F0702030302020204" pitchFamily="66" charset="0"/>
              </a:rPr>
              <a:t>family size </a:t>
            </a:r>
          </a:p>
          <a:p>
            <a:pPr marL="285750" indent="-285750">
              <a:buFont typeface="Arial" panose="020B0604020202020204" pitchFamily="34" charset="0"/>
              <a:buChar char="•"/>
            </a:pPr>
            <a:r>
              <a:rPr lang="en-GB" dirty="0">
                <a:latin typeface="Comic Sans MS" panose="030F0702030302020204" pitchFamily="66" charset="0"/>
              </a:rPr>
              <a:t>migration </a:t>
            </a:r>
          </a:p>
          <a:p>
            <a:pPr marL="285750" indent="-285750">
              <a:buFont typeface="Arial" panose="020B0604020202020204" pitchFamily="34" charset="0"/>
              <a:buChar char="•"/>
            </a:pPr>
            <a:r>
              <a:rPr lang="en-GB" dirty="0">
                <a:latin typeface="Comic Sans MS" panose="030F0702030302020204" pitchFamily="66" charset="0"/>
              </a:rPr>
              <a:t>legal rights</a:t>
            </a:r>
          </a:p>
          <a:p>
            <a:pPr marL="285750" indent="-285750">
              <a:buFont typeface="Arial" panose="020B0604020202020204" pitchFamily="34" charset="0"/>
              <a:buChar char="•"/>
            </a:pPr>
            <a:r>
              <a:rPr lang="en-GB" dirty="0">
                <a:latin typeface="Comic Sans MS" panose="030F0702030302020204" pitchFamily="66" charset="0"/>
              </a:rPr>
              <a:t>land tenure</a:t>
            </a:r>
          </a:p>
        </p:txBody>
      </p:sp>
      <p:pic>
        <p:nvPicPr>
          <p:cNvPr id="9" name="Picture 8"/>
          <p:cNvPicPr>
            <a:picLocks noChangeAspect="1"/>
          </p:cNvPicPr>
          <p:nvPr/>
        </p:nvPicPr>
        <p:blipFill>
          <a:blip r:embed="rId2"/>
          <a:stretch>
            <a:fillRect/>
          </a:stretch>
        </p:blipFill>
        <p:spPr>
          <a:xfrm>
            <a:off x="167940" y="2567195"/>
            <a:ext cx="5130810" cy="3532154"/>
          </a:xfrm>
          <a:prstGeom prst="rect">
            <a:avLst/>
          </a:prstGeom>
          <a:ln w="28575">
            <a:solidFill>
              <a:srgbClr val="7030A0"/>
            </a:solidFill>
          </a:ln>
        </p:spPr>
      </p:pic>
      <p:sp>
        <p:nvSpPr>
          <p:cNvPr id="10" name="TextBox 9"/>
          <p:cNvSpPr txBox="1"/>
          <p:nvPr/>
        </p:nvSpPr>
        <p:spPr>
          <a:xfrm>
            <a:off x="167941" y="132271"/>
            <a:ext cx="11809693" cy="369332"/>
          </a:xfrm>
          <a:prstGeom prst="rect">
            <a:avLst/>
          </a:prstGeom>
          <a:noFill/>
          <a:ln w="28575">
            <a:solidFill>
              <a:srgbClr val="FF0000"/>
            </a:solidFill>
          </a:ln>
        </p:spPr>
        <p:txBody>
          <a:bodyPr wrap="square" rtlCol="0">
            <a:spAutoFit/>
          </a:bodyPr>
          <a:lstStyle/>
          <a:p>
            <a:pPr algn="ctr"/>
            <a:r>
              <a:rPr lang="en-GB" u="sng" dirty="0">
                <a:latin typeface="Comic Sans MS" panose="030F0702030302020204" pitchFamily="66" charset="0"/>
              </a:rPr>
              <a:t>Gender and Change </a:t>
            </a:r>
            <a:endParaRPr lang="en-GB" dirty="0">
              <a:latin typeface="Comic Sans MS" panose="030F0702030302020204" pitchFamily="66" charset="0"/>
            </a:endParaRPr>
          </a:p>
        </p:txBody>
      </p:sp>
      <p:sp>
        <p:nvSpPr>
          <p:cNvPr id="11" name="TextBox 10"/>
          <p:cNvSpPr txBox="1"/>
          <p:nvPr/>
        </p:nvSpPr>
        <p:spPr>
          <a:xfrm>
            <a:off x="167940" y="6246528"/>
            <a:ext cx="7961176" cy="400110"/>
          </a:xfrm>
          <a:prstGeom prst="rect">
            <a:avLst/>
          </a:prstGeom>
          <a:noFill/>
          <a:ln w="28575">
            <a:solidFill>
              <a:srgbClr val="00B0F0"/>
            </a:solidFill>
          </a:ln>
        </p:spPr>
        <p:txBody>
          <a:bodyPr wrap="square" rtlCol="0">
            <a:spAutoFit/>
          </a:bodyPr>
          <a:lstStyle/>
          <a:p>
            <a:r>
              <a:rPr lang="en-GB" sz="2000" u="sng" dirty="0">
                <a:latin typeface="Comic Sans MS" panose="030F0702030302020204" pitchFamily="66" charset="0"/>
              </a:rPr>
              <a:t>Challenge: </a:t>
            </a:r>
            <a:r>
              <a:rPr lang="en-GB" sz="2000" dirty="0">
                <a:latin typeface="Comic Sans MS" panose="030F0702030302020204" pitchFamily="66" charset="0"/>
              </a:rPr>
              <a:t>How might this be measured?  </a:t>
            </a:r>
          </a:p>
        </p:txBody>
      </p:sp>
      <p:sp>
        <p:nvSpPr>
          <p:cNvPr id="12" name="Action Button: Movie 11">
            <a:hlinkClick r:id="rId3" highlightClick="1"/>
          </p:cNvPr>
          <p:cNvSpPr/>
          <p:nvPr/>
        </p:nvSpPr>
        <p:spPr>
          <a:xfrm>
            <a:off x="11510454" y="195516"/>
            <a:ext cx="345948" cy="23739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846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15246-AB65-E842-9B4B-D93C68B75E01}"/>
              </a:ext>
            </a:extLst>
          </p:cNvPr>
          <p:cNvPicPr>
            <a:picLocks noChangeAspect="1"/>
          </p:cNvPicPr>
          <p:nvPr/>
        </p:nvPicPr>
        <p:blipFill rotWithShape="1">
          <a:blip r:embed="rId2"/>
          <a:srcRect l="10485" r="10650"/>
          <a:stretch/>
        </p:blipFill>
        <p:spPr>
          <a:xfrm>
            <a:off x="3429000" y="2264470"/>
            <a:ext cx="4965700" cy="2770458"/>
          </a:xfrm>
          <a:prstGeom prst="rect">
            <a:avLst/>
          </a:prstGeom>
        </p:spPr>
      </p:pic>
      <p:sp>
        <p:nvSpPr>
          <p:cNvPr id="5" name="Title 1">
            <a:extLst>
              <a:ext uri="{FF2B5EF4-FFF2-40B4-BE49-F238E27FC236}">
                <a16:creationId xmlns:a16="http://schemas.microsoft.com/office/drawing/2014/main" id="{85F380C2-816A-D14A-9DE9-8594E16D4569}"/>
              </a:ext>
            </a:extLst>
          </p:cNvPr>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Discussion point </a:t>
            </a:r>
          </a:p>
        </p:txBody>
      </p:sp>
      <p:pic>
        <p:nvPicPr>
          <p:cNvPr id="6" name="Picture 5">
            <a:extLst>
              <a:ext uri="{FF2B5EF4-FFF2-40B4-BE49-F238E27FC236}">
                <a16:creationId xmlns:a16="http://schemas.microsoft.com/office/drawing/2014/main" id="{9979935E-1423-554A-9689-247E49F59A18}"/>
              </a:ext>
            </a:extLst>
          </p:cNvPr>
          <p:cNvPicPr>
            <a:picLocks noChangeAspect="1"/>
          </p:cNvPicPr>
          <p:nvPr/>
        </p:nvPicPr>
        <p:blipFill>
          <a:blip r:embed="rId3"/>
          <a:stretch>
            <a:fillRect/>
          </a:stretch>
        </p:blipFill>
        <p:spPr>
          <a:xfrm>
            <a:off x="137287" y="4103709"/>
            <a:ext cx="2910603" cy="2520812"/>
          </a:xfrm>
          <a:prstGeom prst="rect">
            <a:avLst/>
          </a:prstGeom>
          <a:solidFill>
            <a:srgbClr val="7030A0"/>
          </a:solidFill>
          <a:ln w="28575">
            <a:solidFill>
              <a:srgbClr val="7030A0"/>
            </a:solidFill>
          </a:ln>
        </p:spPr>
      </p:pic>
      <p:pic>
        <p:nvPicPr>
          <p:cNvPr id="7" name="Picture 6">
            <a:extLst>
              <a:ext uri="{FF2B5EF4-FFF2-40B4-BE49-F238E27FC236}">
                <a16:creationId xmlns:a16="http://schemas.microsoft.com/office/drawing/2014/main" id="{A9DFC78E-B64C-0F4D-BBC7-0C14AFC392C2}"/>
              </a:ext>
            </a:extLst>
          </p:cNvPr>
          <p:cNvPicPr>
            <a:picLocks noChangeAspect="1"/>
          </p:cNvPicPr>
          <p:nvPr/>
        </p:nvPicPr>
        <p:blipFill>
          <a:blip r:embed="rId4"/>
          <a:stretch>
            <a:fillRect/>
          </a:stretch>
        </p:blipFill>
        <p:spPr>
          <a:xfrm>
            <a:off x="8786164" y="2264470"/>
            <a:ext cx="3265626" cy="4382612"/>
          </a:xfrm>
          <a:prstGeom prst="rect">
            <a:avLst/>
          </a:prstGeom>
          <a:solidFill>
            <a:srgbClr val="7030A0"/>
          </a:solidFill>
          <a:ln w="28575">
            <a:solidFill>
              <a:srgbClr val="7030A0"/>
            </a:solidFill>
          </a:ln>
        </p:spPr>
      </p:pic>
      <p:pic>
        <p:nvPicPr>
          <p:cNvPr id="8" name="Picture 7">
            <a:extLst>
              <a:ext uri="{FF2B5EF4-FFF2-40B4-BE49-F238E27FC236}">
                <a16:creationId xmlns:a16="http://schemas.microsoft.com/office/drawing/2014/main" id="{ED0B711C-02E0-5941-8306-E2525658ABA0}"/>
              </a:ext>
            </a:extLst>
          </p:cNvPr>
          <p:cNvPicPr>
            <a:picLocks noChangeAspect="1"/>
          </p:cNvPicPr>
          <p:nvPr/>
        </p:nvPicPr>
        <p:blipFill>
          <a:blip r:embed="rId5"/>
          <a:stretch>
            <a:fillRect/>
          </a:stretch>
        </p:blipFill>
        <p:spPr>
          <a:xfrm>
            <a:off x="126890" y="865885"/>
            <a:ext cx="2921000" cy="2921000"/>
          </a:xfrm>
          <a:prstGeom prst="rect">
            <a:avLst/>
          </a:prstGeom>
          <a:ln w="28575">
            <a:solidFill>
              <a:srgbClr val="7030A0"/>
            </a:solidFill>
          </a:ln>
        </p:spPr>
      </p:pic>
      <p:sp>
        <p:nvSpPr>
          <p:cNvPr id="9" name="Rectangle 8">
            <a:extLst>
              <a:ext uri="{FF2B5EF4-FFF2-40B4-BE49-F238E27FC236}">
                <a16:creationId xmlns:a16="http://schemas.microsoft.com/office/drawing/2014/main" id="{28A816FA-B15F-484D-B235-AF0D30D01EBB}"/>
              </a:ext>
            </a:extLst>
          </p:cNvPr>
          <p:cNvSpPr/>
          <p:nvPr/>
        </p:nvSpPr>
        <p:spPr>
          <a:xfrm>
            <a:off x="3195376" y="1670957"/>
            <a:ext cx="8856414" cy="369332"/>
          </a:xfrm>
          <a:prstGeom prst="rect">
            <a:avLst/>
          </a:prstGeom>
          <a:ln w="28575">
            <a:solidFill>
              <a:srgbClr val="00FF00"/>
            </a:solidFill>
          </a:ln>
        </p:spPr>
        <p:txBody>
          <a:bodyPr wrap="square">
            <a:spAutoFit/>
          </a:bodyPr>
          <a:lstStyle/>
          <a:p>
            <a:r>
              <a:rPr lang="en-GB" u="sng" dirty="0">
                <a:latin typeface="Comic Sans MS" panose="030F0702030302020204" pitchFamily="66" charset="0"/>
              </a:rPr>
              <a:t>Starter</a:t>
            </a:r>
            <a:r>
              <a:rPr lang="en-GB" dirty="0">
                <a:latin typeface="Comic Sans MS" panose="030F0702030302020204" pitchFamily="66" charset="0"/>
              </a:rPr>
              <a:t>: What is your view point of gender Equality? </a:t>
            </a:r>
          </a:p>
        </p:txBody>
      </p:sp>
      <p:sp>
        <p:nvSpPr>
          <p:cNvPr id="10" name="Title 1">
            <a:extLst>
              <a:ext uri="{FF2B5EF4-FFF2-40B4-BE49-F238E27FC236}">
                <a16:creationId xmlns:a16="http://schemas.microsoft.com/office/drawing/2014/main" id="{19EF61BA-F3AD-7E41-B085-0B44098E5648}"/>
              </a:ext>
            </a:extLst>
          </p:cNvPr>
          <p:cNvSpPr txBox="1">
            <a:spLocks/>
          </p:cNvSpPr>
          <p:nvPr/>
        </p:nvSpPr>
        <p:spPr>
          <a:xfrm>
            <a:off x="3195375" y="630549"/>
            <a:ext cx="8856413" cy="936994"/>
          </a:xfrm>
          <a:prstGeom prst="rect">
            <a:avLst/>
          </a:prstGeom>
          <a:solidFill>
            <a:schemeClr val="bg1"/>
          </a:solidFill>
          <a:ln w="28575">
            <a:solidFill>
              <a:srgbClr val="FFC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u="sng" dirty="0">
                <a:latin typeface="Comic Sans MS" panose="030F0702030302020204" pitchFamily="66" charset="0"/>
                <a:ea typeface="ＭＳ Ｐゴシック" pitchFamily="34" charset="-128"/>
              </a:rPr>
              <a:t>Learning Objective</a:t>
            </a:r>
            <a:r>
              <a:rPr lang="en-US" altLang="en-US" sz="1800" dirty="0">
                <a:latin typeface="Comic Sans MS" panose="030F0702030302020204" pitchFamily="66" charset="0"/>
                <a:ea typeface="ＭＳ Ｐゴシック" pitchFamily="34" charset="-128"/>
              </a:rPr>
              <a:t>: To be able to explain how gender equality is measured and what changes have been made over time. Relate to place, process and power.     </a:t>
            </a:r>
          </a:p>
          <a:p>
            <a:pPr algn="l"/>
            <a:endParaRPr lang="en-US" altLang="en-US" sz="1800" dirty="0">
              <a:latin typeface="Comic Sans MS" panose="030F0702030302020204" pitchFamily="66" charset="0"/>
              <a:ea typeface="ＭＳ Ｐゴシック" pitchFamily="34" charset="-128"/>
            </a:endParaRPr>
          </a:p>
        </p:txBody>
      </p:sp>
      <p:sp>
        <p:nvSpPr>
          <p:cNvPr id="11" name="Title 1">
            <a:extLst>
              <a:ext uri="{FF2B5EF4-FFF2-40B4-BE49-F238E27FC236}">
                <a16:creationId xmlns:a16="http://schemas.microsoft.com/office/drawing/2014/main" id="{5F60E6A5-9FFC-6243-B6A8-6455E3A722CE}"/>
              </a:ext>
            </a:extLst>
          </p:cNvPr>
          <p:cNvSpPr txBox="1">
            <a:spLocks/>
          </p:cNvSpPr>
          <p:nvPr/>
        </p:nvSpPr>
        <p:spPr>
          <a:xfrm>
            <a:off x="3110132" y="5259109"/>
            <a:ext cx="5613789" cy="1365412"/>
          </a:xfrm>
          <a:prstGeom prst="rect">
            <a:avLst/>
          </a:prstGeom>
          <a:solidFill>
            <a:schemeClr val="bg1"/>
          </a:solidFill>
          <a:ln w="28575">
            <a:solidFill>
              <a:schemeClr val="accent2"/>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 sz="1600" b="1" dirty="0">
                <a:latin typeface="Comic Sans MS" panose="030F0902030302020204" pitchFamily="66" charset="0"/>
              </a:rPr>
              <a:t>Gender equality</a:t>
            </a:r>
            <a:r>
              <a:rPr lang="en" sz="1600" dirty="0">
                <a:latin typeface="Comic Sans MS" panose="030F0902030302020204" pitchFamily="66" charset="0"/>
              </a:rPr>
              <a:t>, also known as sexual </a:t>
            </a:r>
            <a:r>
              <a:rPr lang="en" sz="1600" b="1" dirty="0">
                <a:latin typeface="Comic Sans MS" panose="030F0902030302020204" pitchFamily="66" charset="0"/>
              </a:rPr>
              <a:t>equality</a:t>
            </a:r>
            <a:r>
              <a:rPr lang="en" sz="1600" dirty="0">
                <a:latin typeface="Comic Sans MS" panose="030F0902030302020204" pitchFamily="66" charset="0"/>
              </a:rPr>
              <a:t>, is the state of equal ease of access to resources and opportunities regardless of </a:t>
            </a:r>
            <a:r>
              <a:rPr lang="en" sz="1600" b="1" dirty="0">
                <a:latin typeface="Comic Sans MS" panose="030F0902030302020204" pitchFamily="66" charset="0"/>
              </a:rPr>
              <a:t>gender</a:t>
            </a:r>
            <a:r>
              <a:rPr lang="en" sz="1600" dirty="0">
                <a:latin typeface="Comic Sans MS" panose="030F0902030302020204" pitchFamily="66" charset="0"/>
              </a:rPr>
              <a:t>, including economic participation and decision-making; and the state of valuing different behaviors, aspirations and needs equally, regardless of </a:t>
            </a:r>
            <a:r>
              <a:rPr lang="en" sz="1600" b="1" dirty="0">
                <a:latin typeface="Comic Sans MS" panose="030F0902030302020204" pitchFamily="66" charset="0"/>
              </a:rPr>
              <a:t>gender</a:t>
            </a:r>
            <a:r>
              <a:rPr lang="en" sz="1600" dirty="0">
                <a:latin typeface="Comic Sans MS" panose="030F0902030302020204" pitchFamily="66" charset="0"/>
              </a:rPr>
              <a:t>.</a:t>
            </a:r>
            <a:endParaRPr lang="en-US" altLang="en-US" sz="500" dirty="0">
              <a:latin typeface="Comic Sans MS" panose="030F0902030302020204" pitchFamily="66" charset="0"/>
              <a:ea typeface="ＭＳ Ｐゴシック" pitchFamily="34" charset="-128"/>
            </a:endParaRPr>
          </a:p>
        </p:txBody>
      </p:sp>
      <p:sp>
        <p:nvSpPr>
          <p:cNvPr id="12" name="Action Button: Movie 11">
            <a:hlinkClick r:id="rId6" highlightClick="1"/>
            <a:extLst>
              <a:ext uri="{FF2B5EF4-FFF2-40B4-BE49-F238E27FC236}">
                <a16:creationId xmlns:a16="http://schemas.microsoft.com/office/drawing/2014/main" id="{4E6802F8-77B4-5E46-844E-C2AE51CDA11F}"/>
              </a:ext>
            </a:extLst>
          </p:cNvPr>
          <p:cNvSpPr/>
          <p:nvPr/>
        </p:nvSpPr>
        <p:spPr>
          <a:xfrm>
            <a:off x="11430000" y="143068"/>
            <a:ext cx="508000" cy="3141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tion Button: Movie 12">
            <a:hlinkClick r:id="rId7" highlightClick="1"/>
            <a:extLst>
              <a:ext uri="{FF2B5EF4-FFF2-40B4-BE49-F238E27FC236}">
                <a16:creationId xmlns:a16="http://schemas.microsoft.com/office/drawing/2014/main" id="{87E9DE8D-C4ED-6146-A3C8-4E28862616C2}"/>
              </a:ext>
            </a:extLst>
          </p:cNvPr>
          <p:cNvSpPr/>
          <p:nvPr/>
        </p:nvSpPr>
        <p:spPr>
          <a:xfrm>
            <a:off x="228600" y="143068"/>
            <a:ext cx="419100" cy="3141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le 1">
            <a:extLst>
              <a:ext uri="{FF2B5EF4-FFF2-40B4-BE49-F238E27FC236}">
                <a16:creationId xmlns:a16="http://schemas.microsoft.com/office/drawing/2014/main" id="{19CF67D6-1D80-5C44-AFBF-9DDA22ABC50B}"/>
              </a:ext>
            </a:extLst>
          </p:cNvPr>
          <p:cNvSpPr txBox="1">
            <a:spLocks/>
          </p:cNvSpPr>
          <p:nvPr/>
        </p:nvSpPr>
        <p:spPr>
          <a:xfrm>
            <a:off x="764650" y="202603"/>
            <a:ext cx="2430725" cy="237731"/>
          </a:xfrm>
          <a:prstGeom prst="rect">
            <a:avLst/>
          </a:prstGeom>
          <a:solidFill>
            <a:schemeClr val="bg1"/>
          </a:solidFill>
          <a:ln w="28575">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100" dirty="0">
                <a:latin typeface="Comic Sans MS" panose="030F0702030302020204" pitchFamily="66" charset="0"/>
                <a:ea typeface="ＭＳ Ｐゴシック" pitchFamily="34" charset="-128"/>
              </a:rPr>
              <a:t>Global Gender Gap Index</a:t>
            </a:r>
          </a:p>
        </p:txBody>
      </p:sp>
      <p:sp>
        <p:nvSpPr>
          <p:cNvPr id="15" name="Title 1">
            <a:extLst>
              <a:ext uri="{FF2B5EF4-FFF2-40B4-BE49-F238E27FC236}">
                <a16:creationId xmlns:a16="http://schemas.microsoft.com/office/drawing/2014/main" id="{851F1A77-1480-4348-8DCB-525D547A33B6}"/>
              </a:ext>
            </a:extLst>
          </p:cNvPr>
          <p:cNvSpPr txBox="1">
            <a:spLocks/>
          </p:cNvSpPr>
          <p:nvPr/>
        </p:nvSpPr>
        <p:spPr>
          <a:xfrm>
            <a:off x="8882325" y="181268"/>
            <a:ext cx="2430725" cy="237731"/>
          </a:xfrm>
          <a:prstGeom prst="rect">
            <a:avLst/>
          </a:prstGeom>
          <a:solidFill>
            <a:schemeClr val="bg1"/>
          </a:solidFill>
          <a:ln w="28575">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100" dirty="0">
                <a:latin typeface="Comic Sans MS" panose="030F0702030302020204" pitchFamily="66" charset="0"/>
                <a:ea typeface="ＭＳ Ｐゴシック" pitchFamily="34" charset="-128"/>
              </a:rPr>
              <a:t>Global Inequality Index </a:t>
            </a:r>
          </a:p>
        </p:txBody>
      </p:sp>
    </p:spTree>
    <p:extLst>
      <p:ext uri="{BB962C8B-B14F-4D97-AF65-F5344CB8AC3E}">
        <p14:creationId xmlns:p14="http://schemas.microsoft.com/office/powerpoint/2010/main" val="154921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037" y="84709"/>
            <a:ext cx="11991228"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GLOBAL GENDER GAP INDEX 2015</a:t>
            </a:r>
          </a:p>
        </p:txBody>
      </p:sp>
      <p:sp>
        <p:nvSpPr>
          <p:cNvPr id="5" name="TextBox 4"/>
          <p:cNvSpPr txBox="1"/>
          <p:nvPr/>
        </p:nvSpPr>
        <p:spPr>
          <a:xfrm>
            <a:off x="117037" y="552948"/>
            <a:ext cx="11991228" cy="369332"/>
          </a:xfrm>
          <a:prstGeom prst="rect">
            <a:avLst/>
          </a:prstGeom>
          <a:noFill/>
          <a:ln w="28575">
            <a:solidFill>
              <a:srgbClr val="66FF99"/>
            </a:solidFill>
          </a:ln>
        </p:spPr>
        <p:txBody>
          <a:bodyPr wrap="square" rtlCol="0">
            <a:spAutoFit/>
          </a:bodyPr>
          <a:lstStyle/>
          <a:p>
            <a:r>
              <a:rPr lang="en-GB" u="sng" dirty="0">
                <a:latin typeface="Comic Sans MS" panose="030F0702030302020204" pitchFamily="66" charset="0"/>
              </a:rPr>
              <a:t>Demo</a:t>
            </a:r>
            <a:r>
              <a:rPr lang="en-GB" dirty="0">
                <a:latin typeface="Comic Sans MS" panose="030F0702030302020204" pitchFamily="66" charset="0"/>
              </a:rPr>
              <a:t>: List the correct top 5 nations.  </a:t>
            </a:r>
          </a:p>
        </p:txBody>
      </p:sp>
      <p:sp>
        <p:nvSpPr>
          <p:cNvPr id="6" name="AutoShape 2" descr="http://womennet.am/wp-content/uploads/2014/10/w11.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1679575" y="1469159"/>
            <a:ext cx="5232966" cy="4317998"/>
          </a:xfrm>
          <a:prstGeom prst="rect">
            <a:avLst/>
          </a:prstGeom>
          <a:ln w="28575">
            <a:solidFill>
              <a:srgbClr val="7030A0"/>
            </a:solidFill>
          </a:ln>
        </p:spPr>
      </p:pic>
      <p:cxnSp>
        <p:nvCxnSpPr>
          <p:cNvPr id="9" name="Straight Arrow Connector 8"/>
          <p:cNvCxnSpPr/>
          <p:nvPr/>
        </p:nvCxnSpPr>
        <p:spPr>
          <a:xfrm flipH="1" flipV="1">
            <a:off x="1408926" y="1830177"/>
            <a:ext cx="16933" cy="3606800"/>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1243122" y="1429612"/>
            <a:ext cx="297738" cy="369332"/>
          </a:xfrm>
          <a:prstGeom prst="rect">
            <a:avLst/>
          </a:prstGeom>
          <a:noFill/>
          <a:ln w="28575">
            <a:solidFill>
              <a:schemeClr val="accent1"/>
            </a:solidFill>
          </a:ln>
        </p:spPr>
        <p:txBody>
          <a:bodyPr wrap="square" rtlCol="0">
            <a:spAutoFit/>
          </a:bodyPr>
          <a:lstStyle/>
          <a:p>
            <a:r>
              <a:rPr lang="en-GB" dirty="0">
                <a:latin typeface="Comic Sans MS" panose="030F0702030302020204" pitchFamily="66" charset="0"/>
              </a:rPr>
              <a:t>1</a:t>
            </a:r>
          </a:p>
        </p:txBody>
      </p:sp>
      <p:sp>
        <p:nvSpPr>
          <p:cNvPr id="11" name="TextBox 10"/>
          <p:cNvSpPr txBox="1"/>
          <p:nvPr/>
        </p:nvSpPr>
        <p:spPr>
          <a:xfrm>
            <a:off x="1268522" y="5447043"/>
            <a:ext cx="297738" cy="369332"/>
          </a:xfrm>
          <a:prstGeom prst="rect">
            <a:avLst/>
          </a:prstGeom>
          <a:noFill/>
          <a:ln w="28575">
            <a:solidFill>
              <a:schemeClr val="accent1"/>
            </a:solidFill>
          </a:ln>
        </p:spPr>
        <p:txBody>
          <a:bodyPr wrap="square" rtlCol="0">
            <a:spAutoFit/>
          </a:bodyPr>
          <a:lstStyle/>
          <a:p>
            <a:r>
              <a:rPr lang="en-GB" dirty="0">
                <a:latin typeface="Comic Sans MS" panose="030F0702030302020204" pitchFamily="66" charset="0"/>
              </a:rPr>
              <a:t>0</a:t>
            </a:r>
          </a:p>
        </p:txBody>
      </p:sp>
      <p:sp>
        <p:nvSpPr>
          <p:cNvPr id="12" name="TextBox 11"/>
          <p:cNvSpPr txBox="1"/>
          <p:nvPr/>
        </p:nvSpPr>
        <p:spPr>
          <a:xfrm>
            <a:off x="284607" y="1346870"/>
            <a:ext cx="855489" cy="461665"/>
          </a:xfrm>
          <a:prstGeom prst="rect">
            <a:avLst/>
          </a:prstGeom>
          <a:noFill/>
          <a:ln w="28575">
            <a:solidFill>
              <a:schemeClr val="accent1"/>
            </a:solidFill>
          </a:ln>
        </p:spPr>
        <p:txBody>
          <a:bodyPr wrap="square" rtlCol="0">
            <a:spAutoFit/>
          </a:bodyPr>
          <a:lstStyle/>
          <a:p>
            <a:r>
              <a:rPr lang="en-GB" sz="1200" dirty="0">
                <a:latin typeface="Comic Sans MS" panose="030F0702030302020204" pitchFamily="66" charset="0"/>
              </a:rPr>
              <a:t>Greater  Equality </a:t>
            </a:r>
          </a:p>
        </p:txBody>
      </p:sp>
      <p:sp>
        <p:nvSpPr>
          <p:cNvPr id="13" name="TextBox 12"/>
          <p:cNvSpPr txBox="1"/>
          <p:nvPr/>
        </p:nvSpPr>
        <p:spPr>
          <a:xfrm>
            <a:off x="291113" y="5456634"/>
            <a:ext cx="848982" cy="461665"/>
          </a:xfrm>
          <a:prstGeom prst="rect">
            <a:avLst/>
          </a:prstGeom>
          <a:noFill/>
          <a:ln w="28575">
            <a:solidFill>
              <a:schemeClr val="accent1"/>
            </a:solidFill>
          </a:ln>
        </p:spPr>
        <p:txBody>
          <a:bodyPr wrap="square" rtlCol="0">
            <a:spAutoFit/>
          </a:bodyPr>
          <a:lstStyle/>
          <a:p>
            <a:r>
              <a:rPr lang="en-GB" sz="1200" dirty="0">
                <a:latin typeface="Comic Sans MS" panose="030F0702030302020204" pitchFamily="66" charset="0"/>
              </a:rPr>
              <a:t>Less </a:t>
            </a:r>
          </a:p>
          <a:p>
            <a:r>
              <a:rPr lang="en-GB" sz="1200" dirty="0">
                <a:latin typeface="Comic Sans MS" panose="030F0702030302020204" pitchFamily="66" charset="0"/>
              </a:rPr>
              <a:t>Equality </a:t>
            </a:r>
          </a:p>
        </p:txBody>
      </p:sp>
      <p:sp>
        <p:nvSpPr>
          <p:cNvPr id="14" name="Action Button: Movie 13">
            <a:hlinkClick r:id="rId3" highlightClick="1"/>
          </p:cNvPr>
          <p:cNvSpPr/>
          <p:nvPr/>
        </p:nvSpPr>
        <p:spPr>
          <a:xfrm>
            <a:off x="11665701" y="157223"/>
            <a:ext cx="320040" cy="2194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452020" y="1469159"/>
            <a:ext cx="4656245" cy="369332"/>
          </a:xfrm>
          <a:prstGeom prst="rect">
            <a:avLst/>
          </a:prstGeom>
          <a:noFill/>
          <a:ln w="28575">
            <a:solidFill>
              <a:srgbClr val="7030A0"/>
            </a:solidFill>
          </a:ln>
        </p:spPr>
        <p:txBody>
          <a:bodyPr wrap="square" rtlCol="0">
            <a:spAutoFit/>
          </a:bodyPr>
          <a:lstStyle/>
          <a:p>
            <a:r>
              <a:rPr lang="en-GB" dirty="0">
                <a:latin typeface="Comic Sans MS" panose="030F0702030302020204" pitchFamily="66" charset="0"/>
              </a:rPr>
              <a:t>Launched 2006</a:t>
            </a:r>
          </a:p>
        </p:txBody>
      </p:sp>
      <p:sp>
        <p:nvSpPr>
          <p:cNvPr id="16" name="TextBox 15"/>
          <p:cNvSpPr txBox="1"/>
          <p:nvPr/>
        </p:nvSpPr>
        <p:spPr>
          <a:xfrm>
            <a:off x="7452020" y="1938642"/>
            <a:ext cx="4656245" cy="4031873"/>
          </a:xfrm>
          <a:prstGeom prst="rect">
            <a:avLst/>
          </a:prstGeom>
          <a:noFill/>
          <a:ln w="28575">
            <a:solidFill>
              <a:srgbClr val="7030A0"/>
            </a:solidFill>
          </a:ln>
        </p:spPr>
        <p:txBody>
          <a:bodyPr wrap="square" rtlCol="0">
            <a:spAutoFit/>
          </a:bodyPr>
          <a:lstStyle/>
          <a:p>
            <a:pPr marL="342900" indent="-342900">
              <a:buFont typeface="+mj-lt"/>
              <a:buAutoNum type="arabicPeriod"/>
            </a:pPr>
            <a:r>
              <a:rPr lang="en-GB" sz="3200" dirty="0">
                <a:latin typeface="Comic Sans MS" panose="030F0702030302020204" pitchFamily="66" charset="0"/>
              </a:rPr>
              <a:t>Economic participation and opportunity </a:t>
            </a:r>
          </a:p>
          <a:p>
            <a:pPr marL="342900" indent="-342900">
              <a:buFont typeface="+mj-lt"/>
              <a:buAutoNum type="arabicPeriod"/>
            </a:pPr>
            <a:r>
              <a:rPr lang="en-GB" sz="3200" dirty="0">
                <a:latin typeface="Comic Sans MS" panose="030F0702030302020204" pitchFamily="66" charset="0"/>
              </a:rPr>
              <a:t>Educational attainment </a:t>
            </a:r>
          </a:p>
          <a:p>
            <a:pPr marL="342900" indent="-342900">
              <a:buFont typeface="+mj-lt"/>
              <a:buAutoNum type="arabicPeriod"/>
            </a:pPr>
            <a:r>
              <a:rPr lang="en-GB" sz="3200" dirty="0">
                <a:latin typeface="Comic Sans MS" panose="030F0702030302020204" pitchFamily="66" charset="0"/>
              </a:rPr>
              <a:t>Political empowerment </a:t>
            </a:r>
          </a:p>
          <a:p>
            <a:pPr marL="342900" indent="-342900">
              <a:buFont typeface="+mj-lt"/>
              <a:buAutoNum type="arabicPeriod"/>
            </a:pPr>
            <a:r>
              <a:rPr lang="en-GB" sz="3200" dirty="0">
                <a:latin typeface="Comic Sans MS" panose="030F0702030302020204" pitchFamily="66" charset="0"/>
              </a:rPr>
              <a:t>Health and Survival</a:t>
            </a:r>
          </a:p>
        </p:txBody>
      </p:sp>
      <p:sp>
        <p:nvSpPr>
          <p:cNvPr id="17" name="TextBox 16"/>
          <p:cNvSpPr txBox="1"/>
          <p:nvPr/>
        </p:nvSpPr>
        <p:spPr>
          <a:xfrm>
            <a:off x="7452020" y="1032259"/>
            <a:ext cx="4656245" cy="369332"/>
          </a:xfrm>
          <a:prstGeom prst="rect">
            <a:avLst/>
          </a:prstGeom>
          <a:noFill/>
          <a:ln w="28575">
            <a:solidFill>
              <a:srgbClr val="7030A0"/>
            </a:solidFill>
          </a:ln>
        </p:spPr>
        <p:txBody>
          <a:bodyPr wrap="square" rtlCol="0">
            <a:spAutoFit/>
          </a:bodyPr>
          <a:lstStyle/>
          <a:p>
            <a:r>
              <a:rPr lang="en-GB" u="sng" dirty="0">
                <a:latin typeface="Comic Sans MS" panose="030F0702030302020204" pitchFamily="66" charset="0"/>
              </a:rPr>
              <a:t>Notes</a:t>
            </a:r>
            <a:r>
              <a:rPr lang="en-GB" dirty="0">
                <a:latin typeface="Comic Sans MS" panose="030F0702030302020204" pitchFamily="66" charset="0"/>
              </a:rPr>
              <a:t>: </a:t>
            </a:r>
          </a:p>
        </p:txBody>
      </p:sp>
      <p:sp>
        <p:nvSpPr>
          <p:cNvPr id="18" name="Action Button: Movie 17">
            <a:hlinkClick r:id="rId4" highlightClick="1"/>
            <a:extLst>
              <a:ext uri="{FF2B5EF4-FFF2-40B4-BE49-F238E27FC236}">
                <a16:creationId xmlns:a16="http://schemas.microsoft.com/office/drawing/2014/main" id="{549ED27C-0677-9D41-8126-35E7CE293AEA}"/>
              </a:ext>
            </a:extLst>
          </p:cNvPr>
          <p:cNvSpPr/>
          <p:nvPr/>
        </p:nvSpPr>
        <p:spPr>
          <a:xfrm>
            <a:off x="218552" y="122972"/>
            <a:ext cx="419100" cy="3141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a:extLst>
              <a:ext uri="{FF2B5EF4-FFF2-40B4-BE49-F238E27FC236}">
                <a16:creationId xmlns:a16="http://schemas.microsoft.com/office/drawing/2014/main" id="{43E5F9E1-5D69-C84A-AC20-20569EDE87AE}"/>
              </a:ext>
            </a:extLst>
          </p:cNvPr>
          <p:cNvSpPr txBox="1">
            <a:spLocks/>
          </p:cNvSpPr>
          <p:nvPr/>
        </p:nvSpPr>
        <p:spPr>
          <a:xfrm>
            <a:off x="764650" y="172459"/>
            <a:ext cx="2430725" cy="237731"/>
          </a:xfrm>
          <a:prstGeom prst="rect">
            <a:avLst/>
          </a:prstGeom>
          <a:solidFill>
            <a:schemeClr val="bg1"/>
          </a:solidFill>
          <a:ln w="28575">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100" dirty="0">
                <a:latin typeface="Comic Sans MS" panose="030F0702030302020204" pitchFamily="66" charset="0"/>
                <a:ea typeface="ＭＳ Ｐゴシック" pitchFamily="34" charset="-128"/>
              </a:rPr>
              <a:t>Global Gender Gap Index</a:t>
            </a:r>
          </a:p>
        </p:txBody>
      </p:sp>
    </p:spTree>
    <p:extLst>
      <p:ext uri="{BB962C8B-B14F-4D97-AF65-F5344CB8AC3E}">
        <p14:creationId xmlns:p14="http://schemas.microsoft.com/office/powerpoint/2010/main" val="151492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032" y="2296680"/>
            <a:ext cx="8769096" cy="646331"/>
          </a:xfrm>
          <a:prstGeom prst="rect">
            <a:avLst/>
          </a:prstGeom>
        </p:spPr>
        <p:txBody>
          <a:bodyPr wrap="square">
            <a:spAutoFit/>
          </a:bodyPr>
          <a:lstStyle/>
          <a:p>
            <a:br>
              <a:rPr lang="en-GB" dirty="0"/>
            </a:br>
            <a:endParaRPr lang="en-GB" dirty="0"/>
          </a:p>
        </p:txBody>
      </p:sp>
      <p:sp>
        <p:nvSpPr>
          <p:cNvPr id="5" name="Title 1"/>
          <p:cNvSpPr txBox="1">
            <a:spLocks/>
          </p:cNvSpPr>
          <p:nvPr/>
        </p:nvSpPr>
        <p:spPr>
          <a:xfrm>
            <a:off x="138747" y="152720"/>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Gender Inequality</a:t>
            </a:r>
          </a:p>
        </p:txBody>
      </p:sp>
      <p:sp>
        <p:nvSpPr>
          <p:cNvPr id="6" name="Title 1"/>
          <p:cNvSpPr txBox="1">
            <a:spLocks/>
          </p:cNvSpPr>
          <p:nvPr/>
        </p:nvSpPr>
        <p:spPr>
          <a:xfrm>
            <a:off x="138748" y="767370"/>
            <a:ext cx="5548619" cy="5999190"/>
          </a:xfrm>
          <a:prstGeom prst="rect">
            <a:avLst/>
          </a:prstGeom>
          <a:solidFill>
            <a:schemeClr val="bg1"/>
          </a:solidFill>
          <a:ln w="28575">
            <a:solidFill>
              <a:srgbClr val="FF0000"/>
            </a:solidFill>
            <a:miter lim="800000"/>
            <a:headEnd/>
            <a:tailEnd/>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400" u="sng" dirty="0">
                <a:latin typeface="Comic Sans MS" panose="030F0702030302020204" pitchFamily="66" charset="0"/>
                <a:ea typeface="ＭＳ Ｐゴシック" pitchFamily="34" charset="-128"/>
              </a:rPr>
              <a:t>Problem</a:t>
            </a:r>
            <a:r>
              <a:rPr lang="en-US" altLang="en-US" sz="2400" dirty="0">
                <a:latin typeface="Comic Sans MS" panose="030F0702030302020204" pitchFamily="66" charset="0"/>
                <a:ea typeface="ＭＳ Ｐゴシック" pitchFamily="34" charset="-128"/>
              </a:rPr>
              <a:t>:</a:t>
            </a:r>
          </a:p>
        </p:txBody>
      </p:sp>
      <p:sp>
        <p:nvSpPr>
          <p:cNvPr id="8" name="Title 1">
            <a:extLst>
              <a:ext uri="{FF2B5EF4-FFF2-40B4-BE49-F238E27FC236}">
                <a16:creationId xmlns:a16="http://schemas.microsoft.com/office/drawing/2014/main" id="{F234DBD2-CA0E-294B-9301-4C740798751B}"/>
              </a:ext>
            </a:extLst>
          </p:cNvPr>
          <p:cNvSpPr txBox="1">
            <a:spLocks/>
          </p:cNvSpPr>
          <p:nvPr/>
        </p:nvSpPr>
        <p:spPr>
          <a:xfrm>
            <a:off x="6504631" y="767370"/>
            <a:ext cx="5548619" cy="5999190"/>
          </a:xfrm>
          <a:prstGeom prst="rect">
            <a:avLst/>
          </a:prstGeom>
          <a:solidFill>
            <a:schemeClr val="bg1"/>
          </a:solidFill>
          <a:ln w="28575">
            <a:solidFill>
              <a:srgbClr val="00B0F0"/>
            </a:solidFill>
            <a:miter lim="800000"/>
            <a:headEnd/>
            <a:tailEnd/>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400" u="sng" dirty="0">
                <a:latin typeface="Comic Sans MS" panose="030F0702030302020204" pitchFamily="66" charset="0"/>
                <a:ea typeface="ＭＳ Ｐゴシック" pitchFamily="34" charset="-128"/>
              </a:rPr>
              <a:t>Solution</a:t>
            </a:r>
            <a:r>
              <a:rPr lang="en-US" altLang="en-US" sz="2400" dirty="0">
                <a:latin typeface="Comic Sans MS" panose="030F0702030302020204" pitchFamily="66" charset="0"/>
                <a:ea typeface="ＭＳ Ｐゴシック" pitchFamily="34" charset="-128"/>
              </a:rPr>
              <a:t>: </a:t>
            </a:r>
          </a:p>
        </p:txBody>
      </p:sp>
    </p:spTree>
    <p:extLst>
      <p:ext uri="{BB962C8B-B14F-4D97-AF65-F5344CB8AC3E}">
        <p14:creationId xmlns:p14="http://schemas.microsoft.com/office/powerpoint/2010/main" val="394581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u="sng" dirty="0">
                <a:latin typeface="Comic Sans MS" panose="030F0702030302020204" pitchFamily="66" charset="0"/>
              </a:rPr>
              <a:t>Migration</a:t>
            </a:r>
          </a:p>
        </p:txBody>
      </p:sp>
      <p:sp>
        <p:nvSpPr>
          <p:cNvPr id="5" name="Rectangle 4"/>
          <p:cNvSpPr/>
          <p:nvPr/>
        </p:nvSpPr>
        <p:spPr>
          <a:xfrm>
            <a:off x="137286" y="633320"/>
            <a:ext cx="11914503" cy="369332"/>
          </a:xfrm>
          <a:prstGeom prst="rect">
            <a:avLst/>
          </a:prstGeom>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Read through your information sheet and highlight the key parts. </a:t>
            </a:r>
          </a:p>
        </p:txBody>
      </p:sp>
      <p:pic>
        <p:nvPicPr>
          <p:cNvPr id="6" name="Picture 5"/>
          <p:cNvPicPr>
            <a:picLocks noChangeAspect="1"/>
          </p:cNvPicPr>
          <p:nvPr/>
        </p:nvPicPr>
        <p:blipFill>
          <a:blip r:embed="rId2"/>
          <a:stretch>
            <a:fillRect/>
          </a:stretch>
        </p:blipFill>
        <p:spPr>
          <a:xfrm>
            <a:off x="137286" y="1266825"/>
            <a:ext cx="6048375" cy="4324350"/>
          </a:xfrm>
          <a:prstGeom prst="rect">
            <a:avLst/>
          </a:prstGeom>
          <a:ln w="28575">
            <a:solidFill>
              <a:srgbClr val="7030A0"/>
            </a:solidFill>
          </a:ln>
        </p:spPr>
      </p:pic>
      <p:sp>
        <p:nvSpPr>
          <p:cNvPr id="7" name="Rectangle 6"/>
          <p:cNvSpPr/>
          <p:nvPr/>
        </p:nvSpPr>
        <p:spPr>
          <a:xfrm>
            <a:off x="6314173" y="1072601"/>
            <a:ext cx="5737616" cy="4832092"/>
          </a:xfrm>
          <a:prstGeom prst="rect">
            <a:avLst/>
          </a:prstGeom>
          <a:ln w="28575">
            <a:solidFill>
              <a:srgbClr val="7030A0"/>
            </a:solidFill>
          </a:ln>
        </p:spPr>
        <p:txBody>
          <a:bodyPr wrap="square">
            <a:spAutoFit/>
          </a:bodyPr>
          <a:lstStyle/>
          <a:p>
            <a:r>
              <a:rPr lang="en-GB" sz="1400" dirty="0">
                <a:latin typeface="Comic Sans MS" panose="030F0702030302020204" pitchFamily="66" charset="0"/>
              </a:rPr>
              <a:t>Although traditionally the majority of migrants have been male, in recent years females have almost equalled males in term of numbers and in some regions of the world actually exceeded them. Traditionally there have been few women for a number of reasons including:</a:t>
            </a:r>
          </a:p>
          <a:p>
            <a:r>
              <a:rPr lang="en-GB" sz="1400" dirty="0">
                <a:latin typeface="Comic Sans MS" panose="030F0702030302020204" pitchFamily="66" charset="0"/>
              </a:rPr>
              <a:t>The role of women has been to stay at home and look after the children. Traditionally women have married young and had children young.</a:t>
            </a:r>
          </a:p>
          <a:p>
            <a:r>
              <a:rPr lang="en-GB" sz="1400" dirty="0">
                <a:latin typeface="Comic Sans MS" panose="030F0702030302020204" pitchFamily="66" charset="0"/>
              </a:rPr>
              <a:t>When one member of the family has migrated it has been the male and he has sent remittances home.</a:t>
            </a:r>
          </a:p>
          <a:p>
            <a:r>
              <a:rPr lang="en-GB" sz="1400" dirty="0">
                <a:latin typeface="Comic Sans MS" panose="030F0702030302020204" pitchFamily="66" charset="0"/>
              </a:rPr>
              <a:t>Women traditionally have had a poorer education so have not known about the opportunities presented by migration and may not have been qualified enough to get a job.</a:t>
            </a:r>
          </a:p>
          <a:p>
            <a:r>
              <a:rPr lang="en-GB" sz="1400" dirty="0">
                <a:latin typeface="Comic Sans MS" panose="030F0702030302020204" pitchFamily="66" charset="0"/>
              </a:rPr>
              <a:t>Many migrant jobs have been manual and deemed unsuitable for females.</a:t>
            </a:r>
          </a:p>
          <a:p>
            <a:r>
              <a:rPr lang="en-GB" sz="1400" dirty="0">
                <a:latin typeface="Comic Sans MS" panose="030F0702030302020204" pitchFamily="66" charset="0"/>
              </a:rPr>
              <a:t>Many societies have deemed it inappropriate for females to travel alone.</a:t>
            </a:r>
          </a:p>
          <a:p>
            <a:r>
              <a:rPr lang="en-GB" sz="1400" dirty="0">
                <a:latin typeface="Comic Sans MS" panose="030F0702030302020204" pitchFamily="66" charset="0"/>
              </a:rPr>
              <a:t>However, more and more women are become emancipated, getting educated, finding a job, marrying later and making their own decisions about where they live and work. There has also been a growth in tertiary jobs that are possibly more suitable for female migrants.</a:t>
            </a:r>
          </a:p>
        </p:txBody>
      </p:sp>
      <p:sp>
        <p:nvSpPr>
          <p:cNvPr id="8" name="Rectangle 7"/>
          <p:cNvSpPr/>
          <p:nvPr/>
        </p:nvSpPr>
        <p:spPr>
          <a:xfrm>
            <a:off x="144379" y="5974642"/>
            <a:ext cx="11907410" cy="738664"/>
          </a:xfrm>
          <a:prstGeom prst="rect">
            <a:avLst/>
          </a:prstGeom>
          <a:ln w="28575">
            <a:solidFill>
              <a:srgbClr val="7030A0"/>
            </a:solidFill>
          </a:ln>
        </p:spPr>
        <p:txBody>
          <a:bodyPr wrap="square">
            <a:spAutoFit/>
          </a:bodyPr>
          <a:lstStyle/>
          <a:p>
            <a:r>
              <a:rPr lang="en-GB" sz="1400" dirty="0">
                <a:latin typeface="Comic Sans MS" panose="030F0702030302020204" pitchFamily="66" charset="0"/>
              </a:rPr>
              <a:t>However, there a few areas of the world where male migrants still significantly outnumber females, the most noticeable being Africa. This is probably because Africa still has the biggest education divide between males and females and many societies still maintain traditional beliefs about female roles.</a:t>
            </a:r>
          </a:p>
        </p:txBody>
      </p:sp>
    </p:spTree>
    <p:extLst>
      <p:ext uri="{BB962C8B-B14F-4D97-AF65-F5344CB8AC3E}">
        <p14:creationId xmlns:p14="http://schemas.microsoft.com/office/powerpoint/2010/main" val="420274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15" y="115105"/>
            <a:ext cx="11975452" cy="369332"/>
          </a:xfrm>
          <a:prstGeom prst="rect">
            <a:avLst/>
          </a:prstGeom>
          <a:ln w="28575">
            <a:solidFill>
              <a:srgbClr val="FF0000"/>
            </a:solidFill>
          </a:ln>
        </p:spPr>
        <p:txBody>
          <a:bodyPr wrap="square">
            <a:spAutoFit/>
          </a:bodyPr>
          <a:lstStyle/>
          <a:p>
            <a:r>
              <a:rPr lang="en-GB" b="1" u="sng" dirty="0">
                <a:latin typeface="Comic Sans MS" panose="030F0902030302020204" pitchFamily="66" charset="0"/>
              </a:rPr>
              <a:t>Enquiry</a:t>
            </a:r>
            <a:r>
              <a:rPr lang="de-DE" b="1" u="sng" dirty="0">
                <a:latin typeface="Comic Sans MS" panose="030F0902030302020204" pitchFamily="66" charset="0"/>
              </a:rPr>
              <a:t> based learning </a:t>
            </a:r>
          </a:p>
        </p:txBody>
      </p:sp>
      <p:sp>
        <p:nvSpPr>
          <p:cNvPr id="5" name="Rectangle 4"/>
          <p:cNvSpPr/>
          <p:nvPr/>
        </p:nvSpPr>
        <p:spPr>
          <a:xfrm>
            <a:off x="352623" y="1669787"/>
            <a:ext cx="7075240" cy="3431709"/>
          </a:xfrm>
          <a:prstGeom prst="rect">
            <a:avLst/>
          </a:prstGeom>
          <a:ln w="28575">
            <a:solidFill>
              <a:srgbClr val="7030A0"/>
            </a:solidFill>
          </a:ln>
        </p:spPr>
        <p:txBody>
          <a:bodyPr wrap="square">
            <a:spAutoFit/>
          </a:bodyPr>
          <a:lstStyle/>
          <a:p>
            <a:pPr algn="ctr"/>
            <a:endParaRPr lang="de-DE" b="1" u="sng" dirty="0">
              <a:latin typeface="Comic Sans MS" panose="030F0902030302020204" pitchFamily="66" charset="0"/>
            </a:endParaRPr>
          </a:p>
          <a:p>
            <a:pPr algn="ctr"/>
            <a:r>
              <a:rPr lang="de-DE" sz="19900" b="1" u="sng" dirty="0">
                <a:latin typeface="Comic Sans MS" panose="030F0902030302020204" pitchFamily="66" charset="0"/>
              </a:rPr>
              <a:t>?</a:t>
            </a:r>
          </a:p>
        </p:txBody>
      </p:sp>
      <p:sp>
        <p:nvSpPr>
          <p:cNvPr id="8" name="Title 1">
            <a:extLst>
              <a:ext uri="{FF2B5EF4-FFF2-40B4-BE49-F238E27FC236}">
                <a16:creationId xmlns:a16="http://schemas.microsoft.com/office/drawing/2014/main" id="{960BF5EA-3349-234D-9311-FD6C544B3F29}"/>
              </a:ext>
            </a:extLst>
          </p:cNvPr>
          <p:cNvSpPr txBox="1">
            <a:spLocks/>
          </p:cNvSpPr>
          <p:nvPr/>
        </p:nvSpPr>
        <p:spPr>
          <a:xfrm>
            <a:off x="112715" y="578235"/>
            <a:ext cx="11975452" cy="460236"/>
          </a:xfrm>
          <a:prstGeom prst="rect">
            <a:avLst/>
          </a:prstGeom>
          <a:solidFill>
            <a:schemeClr val="bg1"/>
          </a:solidFill>
          <a:ln w="28575">
            <a:solidFill>
              <a:srgbClr val="00FF00"/>
            </a:solidFill>
            <a:miter lim="800000"/>
            <a:headEnd/>
            <a:tailEnd/>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a:latin typeface="Comic Sans MS" panose="030F0702030302020204" pitchFamily="66" charset="0"/>
                <a:ea typeface="ＭＳ Ｐゴシック" pitchFamily="34" charset="-128"/>
              </a:rPr>
              <a:t>Demo</a:t>
            </a:r>
            <a:r>
              <a:rPr lang="en-US" altLang="en-US" sz="2000" dirty="0">
                <a:latin typeface="Comic Sans MS" panose="030F0702030302020204" pitchFamily="66" charset="0"/>
                <a:ea typeface="ＭＳ Ｐゴシック" pitchFamily="34" charset="-128"/>
              </a:rPr>
              <a:t>: Choose a nation that is plagued by gender Inequalities. Research the problem and find viable solutions.  </a:t>
            </a:r>
          </a:p>
        </p:txBody>
      </p:sp>
      <p:pic>
        <p:nvPicPr>
          <p:cNvPr id="3" name="Picture 2">
            <a:extLst>
              <a:ext uri="{FF2B5EF4-FFF2-40B4-BE49-F238E27FC236}">
                <a16:creationId xmlns:a16="http://schemas.microsoft.com/office/drawing/2014/main" id="{0A6386E7-24A8-804A-B681-C2B96FBF23BC}"/>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encilSketch/>
                    </a14:imgEffect>
                  </a14:imgLayer>
                </a14:imgProps>
              </a:ext>
            </a:extLst>
          </a:blip>
          <a:srcRect l="14631" t="13805" r="7686" b="14339"/>
          <a:stretch/>
        </p:blipFill>
        <p:spPr>
          <a:xfrm>
            <a:off x="10920578" y="4629189"/>
            <a:ext cx="1501801" cy="1371600"/>
          </a:xfrm>
          <a:prstGeom prst="rect">
            <a:avLst/>
          </a:prstGeom>
        </p:spPr>
      </p:pic>
      <p:pic>
        <p:nvPicPr>
          <p:cNvPr id="10" name="Picture 9">
            <a:extLst>
              <a:ext uri="{FF2B5EF4-FFF2-40B4-BE49-F238E27FC236}">
                <a16:creationId xmlns:a16="http://schemas.microsoft.com/office/drawing/2014/main" id="{616AD6B6-1B4F-0843-A446-B179FB18CCE6}"/>
              </a:ext>
            </a:extLst>
          </p:cNvPr>
          <p:cNvPicPr>
            <a:picLocks noChangeAspect="1"/>
          </p:cNvPicPr>
          <p:nvPr/>
        </p:nvPicPr>
        <p:blipFill>
          <a:blip r:embed="rId4"/>
          <a:stretch>
            <a:fillRect/>
          </a:stretch>
        </p:blipFill>
        <p:spPr>
          <a:xfrm>
            <a:off x="8190012" y="1314562"/>
            <a:ext cx="3793440" cy="2664254"/>
          </a:xfrm>
          <a:prstGeom prst="rect">
            <a:avLst/>
          </a:prstGeom>
          <a:ln w="28575">
            <a:solidFill>
              <a:srgbClr val="7030A0"/>
            </a:solidFill>
          </a:ln>
        </p:spPr>
      </p:pic>
      <p:cxnSp>
        <p:nvCxnSpPr>
          <p:cNvPr id="12" name="Straight Connector 11">
            <a:extLst>
              <a:ext uri="{FF2B5EF4-FFF2-40B4-BE49-F238E27FC236}">
                <a16:creationId xmlns:a16="http://schemas.microsoft.com/office/drawing/2014/main" id="{4FB4628F-4696-7B4A-81E1-959DDAE1F911}"/>
              </a:ext>
            </a:extLst>
          </p:cNvPr>
          <p:cNvCxnSpPr>
            <a:cxnSpLocks/>
          </p:cNvCxnSpPr>
          <p:nvPr/>
        </p:nvCxnSpPr>
        <p:spPr>
          <a:xfrm flipV="1">
            <a:off x="7427863" y="1289848"/>
            <a:ext cx="762149" cy="93556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DCE149-A17A-B043-B665-A95F73C9B6F5}"/>
              </a:ext>
            </a:extLst>
          </p:cNvPr>
          <p:cNvCxnSpPr>
            <a:cxnSpLocks/>
          </p:cNvCxnSpPr>
          <p:nvPr/>
        </p:nvCxnSpPr>
        <p:spPr>
          <a:xfrm>
            <a:off x="7427863" y="3429000"/>
            <a:ext cx="762149" cy="54981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5A6837F-9E14-F042-86A8-D0449938FDBE}"/>
              </a:ext>
            </a:extLst>
          </p:cNvPr>
          <p:cNvSpPr/>
          <p:nvPr/>
        </p:nvSpPr>
        <p:spPr>
          <a:xfrm>
            <a:off x="8305717" y="4615056"/>
            <a:ext cx="1396963" cy="369332"/>
          </a:xfrm>
          <a:prstGeom prst="rect">
            <a:avLst/>
          </a:prstGeom>
          <a:ln w="28575">
            <a:solidFill>
              <a:srgbClr val="92D050"/>
            </a:solidFill>
          </a:ln>
        </p:spPr>
        <p:txBody>
          <a:bodyPr wrap="square">
            <a:spAutoFit/>
          </a:bodyPr>
          <a:lstStyle/>
          <a:p>
            <a:pPr algn="ctr"/>
            <a:r>
              <a:rPr lang="de-DE" b="1" u="sng" dirty="0">
                <a:latin typeface="Comic Sans MS" panose="030F0902030302020204" pitchFamily="66" charset="0"/>
              </a:rPr>
              <a:t>Possibility</a:t>
            </a:r>
          </a:p>
        </p:txBody>
      </p:sp>
      <p:sp>
        <p:nvSpPr>
          <p:cNvPr id="19" name="Rectangle 18">
            <a:extLst>
              <a:ext uri="{FF2B5EF4-FFF2-40B4-BE49-F238E27FC236}">
                <a16:creationId xmlns:a16="http://schemas.microsoft.com/office/drawing/2014/main" id="{8BD71CAB-0E0E-9642-8B67-3472A6A535DC}"/>
              </a:ext>
            </a:extLst>
          </p:cNvPr>
          <p:cNvSpPr/>
          <p:nvPr/>
        </p:nvSpPr>
        <p:spPr>
          <a:xfrm>
            <a:off x="9400662" y="4114481"/>
            <a:ext cx="1226833" cy="369332"/>
          </a:xfrm>
          <a:prstGeom prst="rect">
            <a:avLst/>
          </a:prstGeom>
          <a:ln w="28575">
            <a:solidFill>
              <a:srgbClr val="00B0F0"/>
            </a:solidFill>
          </a:ln>
        </p:spPr>
        <p:txBody>
          <a:bodyPr wrap="square">
            <a:spAutoFit/>
          </a:bodyPr>
          <a:lstStyle/>
          <a:p>
            <a:pPr algn="ctr"/>
            <a:r>
              <a:rPr lang="de-DE" b="1" u="sng" dirty="0">
                <a:latin typeface="Comic Sans MS" panose="030F0902030302020204" pitchFamily="66" charset="0"/>
              </a:rPr>
              <a:t>Process</a:t>
            </a:r>
          </a:p>
        </p:txBody>
      </p:sp>
      <p:sp>
        <p:nvSpPr>
          <p:cNvPr id="20" name="Rectangle 19">
            <a:extLst>
              <a:ext uri="{FF2B5EF4-FFF2-40B4-BE49-F238E27FC236}">
                <a16:creationId xmlns:a16="http://schemas.microsoft.com/office/drawing/2014/main" id="{C0417E61-AFE7-694E-988C-2268AF048400}"/>
              </a:ext>
            </a:extLst>
          </p:cNvPr>
          <p:cNvSpPr/>
          <p:nvPr/>
        </p:nvSpPr>
        <p:spPr>
          <a:xfrm>
            <a:off x="10994074" y="4114481"/>
            <a:ext cx="979240" cy="369332"/>
          </a:xfrm>
          <a:prstGeom prst="rect">
            <a:avLst/>
          </a:prstGeom>
          <a:ln w="28575">
            <a:solidFill>
              <a:srgbClr val="7030A0"/>
            </a:solidFill>
          </a:ln>
        </p:spPr>
        <p:txBody>
          <a:bodyPr wrap="square">
            <a:spAutoFit/>
          </a:bodyPr>
          <a:lstStyle/>
          <a:p>
            <a:pPr algn="ctr"/>
            <a:r>
              <a:rPr lang="de-DE" b="1" u="sng" dirty="0">
                <a:latin typeface="Comic Sans MS" panose="030F0902030302020204" pitchFamily="66" charset="0"/>
              </a:rPr>
              <a:t>Power</a:t>
            </a:r>
          </a:p>
        </p:txBody>
      </p:sp>
      <p:sp>
        <p:nvSpPr>
          <p:cNvPr id="21" name="Rectangle 20">
            <a:extLst>
              <a:ext uri="{FF2B5EF4-FFF2-40B4-BE49-F238E27FC236}">
                <a16:creationId xmlns:a16="http://schemas.microsoft.com/office/drawing/2014/main" id="{924A867C-1631-2946-A306-623171E3B1EE}"/>
              </a:ext>
            </a:extLst>
          </p:cNvPr>
          <p:cNvSpPr/>
          <p:nvPr/>
        </p:nvSpPr>
        <p:spPr>
          <a:xfrm>
            <a:off x="8305717" y="4114983"/>
            <a:ext cx="979240" cy="369332"/>
          </a:xfrm>
          <a:prstGeom prst="rect">
            <a:avLst/>
          </a:prstGeom>
          <a:ln w="28575">
            <a:solidFill>
              <a:srgbClr val="FFC000"/>
            </a:solidFill>
          </a:ln>
        </p:spPr>
        <p:txBody>
          <a:bodyPr wrap="square">
            <a:spAutoFit/>
          </a:bodyPr>
          <a:lstStyle/>
          <a:p>
            <a:pPr algn="ctr"/>
            <a:r>
              <a:rPr lang="de-DE" b="1" u="sng" dirty="0">
                <a:latin typeface="Comic Sans MS" panose="030F0902030302020204" pitchFamily="66" charset="0"/>
              </a:rPr>
              <a:t>Place</a:t>
            </a:r>
          </a:p>
        </p:txBody>
      </p:sp>
      <p:sp>
        <p:nvSpPr>
          <p:cNvPr id="22" name="Rectangle 21">
            <a:extLst>
              <a:ext uri="{FF2B5EF4-FFF2-40B4-BE49-F238E27FC236}">
                <a16:creationId xmlns:a16="http://schemas.microsoft.com/office/drawing/2014/main" id="{309FEE05-BA17-B94F-AB05-22640D6659D5}"/>
              </a:ext>
            </a:extLst>
          </p:cNvPr>
          <p:cNvSpPr/>
          <p:nvPr/>
        </p:nvSpPr>
        <p:spPr>
          <a:xfrm>
            <a:off x="10014078" y="4613428"/>
            <a:ext cx="979240" cy="369332"/>
          </a:xfrm>
          <a:prstGeom prst="rect">
            <a:avLst/>
          </a:prstGeom>
          <a:ln w="28575">
            <a:solidFill>
              <a:srgbClr val="FF0000"/>
            </a:solidFill>
          </a:ln>
        </p:spPr>
        <p:txBody>
          <a:bodyPr wrap="square">
            <a:spAutoFit/>
          </a:bodyPr>
          <a:lstStyle/>
          <a:p>
            <a:pPr algn="ctr"/>
            <a:r>
              <a:rPr lang="de-DE" b="1" u="sng" dirty="0" err="1">
                <a:latin typeface="Comic Sans MS" panose="030F0902030302020204" pitchFamily="66" charset="0"/>
              </a:rPr>
              <a:t>Scale</a:t>
            </a:r>
            <a:endParaRPr lang="de-DE" b="1" u="sng" dirty="0">
              <a:latin typeface="Comic Sans MS" panose="030F0902030302020204" pitchFamily="66" charset="0"/>
            </a:endParaRPr>
          </a:p>
        </p:txBody>
      </p:sp>
      <p:sp>
        <p:nvSpPr>
          <p:cNvPr id="23" name="Rectangle 22">
            <a:extLst>
              <a:ext uri="{FF2B5EF4-FFF2-40B4-BE49-F238E27FC236}">
                <a16:creationId xmlns:a16="http://schemas.microsoft.com/office/drawing/2014/main" id="{A1B4F5A3-7CDA-D149-9ED5-664F20BC8F93}"/>
              </a:ext>
            </a:extLst>
          </p:cNvPr>
          <p:cNvSpPr/>
          <p:nvPr/>
        </p:nvSpPr>
        <p:spPr>
          <a:xfrm>
            <a:off x="8305717" y="5115129"/>
            <a:ext cx="2815364" cy="369332"/>
          </a:xfrm>
          <a:prstGeom prst="rect">
            <a:avLst/>
          </a:prstGeom>
          <a:ln w="28575">
            <a:solidFill>
              <a:srgbClr val="C00000"/>
            </a:solidFill>
          </a:ln>
        </p:spPr>
        <p:txBody>
          <a:bodyPr wrap="square">
            <a:spAutoFit/>
          </a:bodyPr>
          <a:lstStyle/>
          <a:p>
            <a:pPr algn="ctr"/>
            <a:r>
              <a:rPr lang="de-DE" b="1" u="sng" dirty="0" err="1">
                <a:latin typeface="Comic Sans MS" panose="030F0902030302020204" pitchFamily="66" charset="0"/>
              </a:rPr>
              <a:t>Spatial</a:t>
            </a:r>
            <a:r>
              <a:rPr lang="de-DE" b="1" u="sng" dirty="0">
                <a:latin typeface="Comic Sans MS" panose="030F0902030302020204" pitchFamily="66" charset="0"/>
              </a:rPr>
              <a:t> Interaction</a:t>
            </a:r>
          </a:p>
        </p:txBody>
      </p:sp>
      <p:sp>
        <p:nvSpPr>
          <p:cNvPr id="24" name="Rectangle 23">
            <a:extLst>
              <a:ext uri="{FF2B5EF4-FFF2-40B4-BE49-F238E27FC236}">
                <a16:creationId xmlns:a16="http://schemas.microsoft.com/office/drawing/2014/main" id="{E6238CCD-608C-984C-B790-858E360F3C44}"/>
              </a:ext>
            </a:extLst>
          </p:cNvPr>
          <p:cNvSpPr/>
          <p:nvPr/>
        </p:nvSpPr>
        <p:spPr>
          <a:xfrm>
            <a:off x="122853" y="5751869"/>
            <a:ext cx="11860599" cy="830997"/>
          </a:xfrm>
          <a:prstGeom prst="rect">
            <a:avLst/>
          </a:prstGeom>
          <a:ln w="28575">
            <a:solidFill>
              <a:srgbClr val="66FF99"/>
            </a:solidFill>
          </a:ln>
        </p:spPr>
        <p:txBody>
          <a:bodyPr wrap="square">
            <a:spAutoFit/>
          </a:bodyPr>
          <a:lstStyle/>
          <a:p>
            <a:r>
              <a:rPr lang="en-GB" sz="2400" b="1" u="sng" dirty="0">
                <a:latin typeface="Comic Sans MS" panose="030F0702030302020204" pitchFamily="66" charset="0"/>
              </a:rPr>
              <a:t>Exam Question</a:t>
            </a:r>
            <a:r>
              <a:rPr lang="en-GB" sz="2400" dirty="0">
                <a:latin typeface="Comic Sans MS" panose="030F0702030302020204" pitchFamily="66" charset="0"/>
              </a:rPr>
              <a:t>: Examine the view that gender inequalities are a major obstacle to development. (10)</a:t>
            </a:r>
          </a:p>
        </p:txBody>
      </p:sp>
    </p:spTree>
    <p:extLst>
      <p:ext uri="{BB962C8B-B14F-4D97-AF65-F5344CB8AC3E}">
        <p14:creationId xmlns:p14="http://schemas.microsoft.com/office/powerpoint/2010/main" val="123598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623" y="230188"/>
            <a:ext cx="11630829" cy="369332"/>
          </a:xfrm>
          <a:prstGeom prst="rect">
            <a:avLst/>
          </a:prstGeom>
          <a:ln w="28575">
            <a:solidFill>
              <a:srgbClr val="FF0000"/>
            </a:solidFill>
          </a:ln>
        </p:spPr>
        <p:txBody>
          <a:bodyPr wrap="square">
            <a:spAutoFit/>
          </a:bodyPr>
          <a:lstStyle/>
          <a:p>
            <a:pPr algn="ctr"/>
            <a:r>
              <a:rPr lang="de-DE" b="1" u="sng" dirty="0">
                <a:latin typeface="Comic Sans MS" panose="030F0902030302020204" pitchFamily="66" charset="0"/>
              </a:rPr>
              <a:t>Educational </a:t>
            </a:r>
            <a:r>
              <a:rPr lang="de-DE" b="1" u="sng" dirty="0" err="1">
                <a:latin typeface="Comic Sans MS" panose="030F0902030302020204" pitchFamily="66" charset="0"/>
              </a:rPr>
              <a:t>For</a:t>
            </a:r>
            <a:r>
              <a:rPr lang="de-DE" b="1" u="sng" dirty="0">
                <a:latin typeface="Comic Sans MS" panose="030F0902030302020204" pitchFamily="66" charset="0"/>
              </a:rPr>
              <a:t> All </a:t>
            </a:r>
            <a:r>
              <a:rPr lang="de-DE" b="1" u="sng" dirty="0" err="1">
                <a:latin typeface="Comic Sans MS" panose="030F0902030302020204" pitchFamily="66" charset="0"/>
              </a:rPr>
              <a:t>Morocco</a:t>
            </a:r>
            <a:endParaRPr lang="de-DE" b="1" u="sng" dirty="0">
              <a:latin typeface="Comic Sans MS" panose="030F0902030302020204" pitchFamily="66" charset="0"/>
            </a:endParaRPr>
          </a:p>
        </p:txBody>
      </p:sp>
      <p:sp>
        <p:nvSpPr>
          <p:cNvPr id="5" name="Rectangle 4"/>
          <p:cNvSpPr/>
          <p:nvPr/>
        </p:nvSpPr>
        <p:spPr>
          <a:xfrm>
            <a:off x="352623" y="1669787"/>
            <a:ext cx="7075240" cy="369332"/>
          </a:xfrm>
          <a:prstGeom prst="rect">
            <a:avLst/>
          </a:prstGeom>
          <a:ln w="28575">
            <a:solidFill>
              <a:srgbClr val="7030A0"/>
            </a:solidFill>
          </a:ln>
        </p:spPr>
        <p:txBody>
          <a:bodyPr wrap="square">
            <a:spAutoFit/>
          </a:bodyPr>
          <a:lstStyle/>
          <a:p>
            <a:pPr algn="ctr"/>
            <a:r>
              <a:rPr lang="de-DE" b="1" u="sng" dirty="0">
                <a:latin typeface="Comic Sans MS" panose="030F0902030302020204" pitchFamily="66" charset="0"/>
              </a:rPr>
              <a:t>Educational </a:t>
            </a:r>
            <a:r>
              <a:rPr lang="de-DE" b="1" u="sng" dirty="0" err="1">
                <a:latin typeface="Comic Sans MS" panose="030F0902030302020204" pitchFamily="66" charset="0"/>
              </a:rPr>
              <a:t>For</a:t>
            </a:r>
            <a:r>
              <a:rPr lang="de-DE" b="1" u="sng" dirty="0">
                <a:latin typeface="Comic Sans MS" panose="030F0902030302020204" pitchFamily="66" charset="0"/>
              </a:rPr>
              <a:t> All </a:t>
            </a:r>
            <a:r>
              <a:rPr lang="de-DE" b="1" u="sng" dirty="0" err="1">
                <a:latin typeface="Comic Sans MS" panose="030F0902030302020204" pitchFamily="66" charset="0"/>
              </a:rPr>
              <a:t>Morocco</a:t>
            </a:r>
            <a:endParaRPr lang="de-DE" b="1" u="sng" dirty="0">
              <a:latin typeface="Comic Sans MS" panose="030F0902030302020204" pitchFamily="66" charset="0"/>
            </a:endParaRPr>
          </a:p>
        </p:txBody>
      </p:sp>
      <p:sp>
        <p:nvSpPr>
          <p:cNvPr id="8" name="Title 1">
            <a:extLst>
              <a:ext uri="{FF2B5EF4-FFF2-40B4-BE49-F238E27FC236}">
                <a16:creationId xmlns:a16="http://schemas.microsoft.com/office/drawing/2014/main" id="{960BF5EA-3349-234D-9311-FD6C544B3F29}"/>
              </a:ext>
            </a:extLst>
          </p:cNvPr>
          <p:cNvSpPr txBox="1">
            <a:spLocks/>
          </p:cNvSpPr>
          <p:nvPr/>
        </p:nvSpPr>
        <p:spPr>
          <a:xfrm>
            <a:off x="352623" y="751345"/>
            <a:ext cx="11630829" cy="460236"/>
          </a:xfrm>
          <a:prstGeom prst="rect">
            <a:avLst/>
          </a:prstGeom>
          <a:solidFill>
            <a:schemeClr val="bg1"/>
          </a:solidFill>
          <a:ln w="28575">
            <a:solidFill>
              <a:srgbClr val="00FF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a:latin typeface="Comic Sans MS" panose="030F0702030302020204" pitchFamily="66" charset="0"/>
                <a:ea typeface="ＭＳ Ｐゴシック" pitchFamily="34" charset="-128"/>
              </a:rPr>
              <a:t>Demo</a:t>
            </a:r>
            <a:r>
              <a:rPr lang="en-US" altLang="en-US" sz="2000" dirty="0">
                <a:latin typeface="Comic Sans MS" panose="030F0702030302020204" pitchFamily="66" charset="0"/>
                <a:ea typeface="ＭＳ Ｐゴシック" pitchFamily="34" charset="-128"/>
              </a:rPr>
              <a:t>: Watch the Video and complete your case study sheet.  </a:t>
            </a:r>
          </a:p>
        </p:txBody>
      </p:sp>
      <p:sp>
        <p:nvSpPr>
          <p:cNvPr id="2" name="Action Button: Movie 1">
            <a:hlinkClick r:id="rId2" highlightClick="1"/>
            <a:extLst>
              <a:ext uri="{FF2B5EF4-FFF2-40B4-BE49-F238E27FC236}">
                <a16:creationId xmlns:a16="http://schemas.microsoft.com/office/drawing/2014/main" id="{287EB4AE-FCB2-864A-ABF3-25B407255D4A}"/>
              </a:ext>
            </a:extLst>
          </p:cNvPr>
          <p:cNvSpPr/>
          <p:nvPr/>
        </p:nvSpPr>
        <p:spPr>
          <a:xfrm>
            <a:off x="11670030" y="321628"/>
            <a:ext cx="240030" cy="16986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a:extLst>
              <a:ext uri="{FF2B5EF4-FFF2-40B4-BE49-F238E27FC236}">
                <a16:creationId xmlns:a16="http://schemas.microsoft.com/office/drawing/2014/main" id="{0A6386E7-24A8-804A-B681-C2B96FBF23B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encilSketch/>
                    </a14:imgEffect>
                  </a14:imgLayer>
                </a14:imgProps>
              </a:ext>
            </a:extLst>
          </a:blip>
          <a:srcRect l="14631" t="13805" r="7686" b="14339"/>
          <a:stretch/>
        </p:blipFill>
        <p:spPr>
          <a:xfrm>
            <a:off x="10721546" y="5521980"/>
            <a:ext cx="1501801" cy="1371600"/>
          </a:xfrm>
          <a:prstGeom prst="rect">
            <a:avLst/>
          </a:prstGeom>
        </p:spPr>
      </p:pic>
      <p:pic>
        <p:nvPicPr>
          <p:cNvPr id="9" name="Picture 8">
            <a:extLst>
              <a:ext uri="{FF2B5EF4-FFF2-40B4-BE49-F238E27FC236}">
                <a16:creationId xmlns:a16="http://schemas.microsoft.com/office/drawing/2014/main" id="{68E9D4E8-9ECB-8A45-9D68-A8268845B2D1}"/>
              </a:ext>
            </a:extLst>
          </p:cNvPr>
          <p:cNvPicPr>
            <a:picLocks noChangeAspect="1"/>
          </p:cNvPicPr>
          <p:nvPr/>
        </p:nvPicPr>
        <p:blipFill>
          <a:blip r:embed="rId5"/>
          <a:stretch>
            <a:fillRect/>
          </a:stretch>
        </p:blipFill>
        <p:spPr>
          <a:xfrm>
            <a:off x="352623" y="2250130"/>
            <a:ext cx="7075240" cy="3856525"/>
          </a:xfrm>
          <a:prstGeom prst="rect">
            <a:avLst/>
          </a:prstGeom>
          <a:ln w="28575">
            <a:solidFill>
              <a:srgbClr val="7030A0"/>
            </a:solidFill>
          </a:ln>
        </p:spPr>
      </p:pic>
      <p:pic>
        <p:nvPicPr>
          <p:cNvPr id="10" name="Picture 9">
            <a:extLst>
              <a:ext uri="{FF2B5EF4-FFF2-40B4-BE49-F238E27FC236}">
                <a16:creationId xmlns:a16="http://schemas.microsoft.com/office/drawing/2014/main" id="{616AD6B6-1B4F-0843-A446-B179FB18CCE6}"/>
              </a:ext>
            </a:extLst>
          </p:cNvPr>
          <p:cNvPicPr>
            <a:picLocks noChangeAspect="1"/>
          </p:cNvPicPr>
          <p:nvPr/>
        </p:nvPicPr>
        <p:blipFill>
          <a:blip r:embed="rId6"/>
          <a:stretch>
            <a:fillRect/>
          </a:stretch>
        </p:blipFill>
        <p:spPr>
          <a:xfrm>
            <a:off x="8190012" y="1314562"/>
            <a:ext cx="3793440" cy="2664254"/>
          </a:xfrm>
          <a:prstGeom prst="rect">
            <a:avLst/>
          </a:prstGeom>
          <a:ln w="28575">
            <a:solidFill>
              <a:srgbClr val="7030A0"/>
            </a:solidFill>
          </a:ln>
        </p:spPr>
      </p:pic>
      <p:cxnSp>
        <p:nvCxnSpPr>
          <p:cNvPr id="12" name="Straight Connector 11">
            <a:extLst>
              <a:ext uri="{FF2B5EF4-FFF2-40B4-BE49-F238E27FC236}">
                <a16:creationId xmlns:a16="http://schemas.microsoft.com/office/drawing/2014/main" id="{4FB4628F-4696-7B4A-81E1-959DDAE1F911}"/>
              </a:ext>
            </a:extLst>
          </p:cNvPr>
          <p:cNvCxnSpPr>
            <a:cxnSpLocks/>
          </p:cNvCxnSpPr>
          <p:nvPr/>
        </p:nvCxnSpPr>
        <p:spPr>
          <a:xfrm flipV="1">
            <a:off x="7427863" y="1289848"/>
            <a:ext cx="762149" cy="93556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DCE149-A17A-B043-B665-A95F73C9B6F5}"/>
              </a:ext>
            </a:extLst>
          </p:cNvPr>
          <p:cNvCxnSpPr>
            <a:cxnSpLocks/>
          </p:cNvCxnSpPr>
          <p:nvPr/>
        </p:nvCxnSpPr>
        <p:spPr>
          <a:xfrm flipV="1">
            <a:off x="7427863" y="3978816"/>
            <a:ext cx="762149" cy="21278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5A6837F-9E14-F042-86A8-D0449938FDBE}"/>
              </a:ext>
            </a:extLst>
          </p:cNvPr>
          <p:cNvSpPr/>
          <p:nvPr/>
        </p:nvSpPr>
        <p:spPr>
          <a:xfrm>
            <a:off x="8305717" y="4615056"/>
            <a:ext cx="1396963" cy="369332"/>
          </a:xfrm>
          <a:prstGeom prst="rect">
            <a:avLst/>
          </a:prstGeom>
          <a:ln w="28575">
            <a:solidFill>
              <a:srgbClr val="92D050"/>
            </a:solidFill>
          </a:ln>
        </p:spPr>
        <p:txBody>
          <a:bodyPr wrap="square">
            <a:spAutoFit/>
          </a:bodyPr>
          <a:lstStyle/>
          <a:p>
            <a:pPr algn="ctr"/>
            <a:r>
              <a:rPr lang="de-DE" b="1" u="sng" dirty="0">
                <a:latin typeface="Comic Sans MS" panose="030F0902030302020204" pitchFamily="66" charset="0"/>
              </a:rPr>
              <a:t>Possibility</a:t>
            </a:r>
          </a:p>
        </p:txBody>
      </p:sp>
      <p:sp>
        <p:nvSpPr>
          <p:cNvPr id="19" name="Rectangle 18">
            <a:extLst>
              <a:ext uri="{FF2B5EF4-FFF2-40B4-BE49-F238E27FC236}">
                <a16:creationId xmlns:a16="http://schemas.microsoft.com/office/drawing/2014/main" id="{8BD71CAB-0E0E-9642-8B67-3472A6A535DC}"/>
              </a:ext>
            </a:extLst>
          </p:cNvPr>
          <p:cNvSpPr/>
          <p:nvPr/>
        </p:nvSpPr>
        <p:spPr>
          <a:xfrm>
            <a:off x="9400662" y="4114481"/>
            <a:ext cx="1226833" cy="369332"/>
          </a:xfrm>
          <a:prstGeom prst="rect">
            <a:avLst/>
          </a:prstGeom>
          <a:ln w="28575">
            <a:solidFill>
              <a:srgbClr val="00B0F0"/>
            </a:solidFill>
          </a:ln>
        </p:spPr>
        <p:txBody>
          <a:bodyPr wrap="square">
            <a:spAutoFit/>
          </a:bodyPr>
          <a:lstStyle/>
          <a:p>
            <a:pPr algn="ctr"/>
            <a:r>
              <a:rPr lang="de-DE" b="1" u="sng" dirty="0">
                <a:latin typeface="Comic Sans MS" panose="030F0902030302020204" pitchFamily="66" charset="0"/>
              </a:rPr>
              <a:t>Process</a:t>
            </a:r>
          </a:p>
        </p:txBody>
      </p:sp>
      <p:sp>
        <p:nvSpPr>
          <p:cNvPr id="20" name="Rectangle 19">
            <a:extLst>
              <a:ext uri="{FF2B5EF4-FFF2-40B4-BE49-F238E27FC236}">
                <a16:creationId xmlns:a16="http://schemas.microsoft.com/office/drawing/2014/main" id="{C0417E61-AFE7-694E-988C-2268AF048400}"/>
              </a:ext>
            </a:extLst>
          </p:cNvPr>
          <p:cNvSpPr/>
          <p:nvPr/>
        </p:nvSpPr>
        <p:spPr>
          <a:xfrm>
            <a:off x="10994074" y="4114481"/>
            <a:ext cx="979240" cy="369332"/>
          </a:xfrm>
          <a:prstGeom prst="rect">
            <a:avLst/>
          </a:prstGeom>
          <a:ln w="28575">
            <a:solidFill>
              <a:srgbClr val="7030A0"/>
            </a:solidFill>
          </a:ln>
        </p:spPr>
        <p:txBody>
          <a:bodyPr wrap="square">
            <a:spAutoFit/>
          </a:bodyPr>
          <a:lstStyle/>
          <a:p>
            <a:pPr algn="ctr"/>
            <a:r>
              <a:rPr lang="de-DE" b="1" u="sng" dirty="0">
                <a:latin typeface="Comic Sans MS" panose="030F0902030302020204" pitchFamily="66" charset="0"/>
              </a:rPr>
              <a:t>Power</a:t>
            </a:r>
          </a:p>
        </p:txBody>
      </p:sp>
      <p:sp>
        <p:nvSpPr>
          <p:cNvPr id="21" name="Rectangle 20">
            <a:extLst>
              <a:ext uri="{FF2B5EF4-FFF2-40B4-BE49-F238E27FC236}">
                <a16:creationId xmlns:a16="http://schemas.microsoft.com/office/drawing/2014/main" id="{924A867C-1631-2946-A306-623171E3B1EE}"/>
              </a:ext>
            </a:extLst>
          </p:cNvPr>
          <p:cNvSpPr/>
          <p:nvPr/>
        </p:nvSpPr>
        <p:spPr>
          <a:xfrm>
            <a:off x="8305717" y="4114983"/>
            <a:ext cx="979240" cy="369332"/>
          </a:xfrm>
          <a:prstGeom prst="rect">
            <a:avLst/>
          </a:prstGeom>
          <a:ln w="28575">
            <a:solidFill>
              <a:srgbClr val="FFC000"/>
            </a:solidFill>
          </a:ln>
        </p:spPr>
        <p:txBody>
          <a:bodyPr wrap="square">
            <a:spAutoFit/>
          </a:bodyPr>
          <a:lstStyle/>
          <a:p>
            <a:pPr algn="ctr"/>
            <a:r>
              <a:rPr lang="de-DE" b="1" u="sng" dirty="0">
                <a:latin typeface="Comic Sans MS" panose="030F0902030302020204" pitchFamily="66" charset="0"/>
              </a:rPr>
              <a:t>Place</a:t>
            </a:r>
          </a:p>
        </p:txBody>
      </p:sp>
      <p:sp>
        <p:nvSpPr>
          <p:cNvPr id="22" name="Rectangle 21">
            <a:extLst>
              <a:ext uri="{FF2B5EF4-FFF2-40B4-BE49-F238E27FC236}">
                <a16:creationId xmlns:a16="http://schemas.microsoft.com/office/drawing/2014/main" id="{309FEE05-BA17-B94F-AB05-22640D6659D5}"/>
              </a:ext>
            </a:extLst>
          </p:cNvPr>
          <p:cNvSpPr/>
          <p:nvPr/>
        </p:nvSpPr>
        <p:spPr>
          <a:xfrm>
            <a:off x="10014078" y="4613428"/>
            <a:ext cx="979240" cy="369332"/>
          </a:xfrm>
          <a:prstGeom prst="rect">
            <a:avLst/>
          </a:prstGeom>
          <a:ln w="28575">
            <a:solidFill>
              <a:srgbClr val="FF0000"/>
            </a:solidFill>
          </a:ln>
        </p:spPr>
        <p:txBody>
          <a:bodyPr wrap="square">
            <a:spAutoFit/>
          </a:bodyPr>
          <a:lstStyle/>
          <a:p>
            <a:pPr algn="ctr"/>
            <a:r>
              <a:rPr lang="de-DE" b="1" u="sng" dirty="0" err="1">
                <a:latin typeface="Comic Sans MS" panose="030F0902030302020204" pitchFamily="66" charset="0"/>
              </a:rPr>
              <a:t>Scale</a:t>
            </a:r>
            <a:endParaRPr lang="de-DE" b="1" u="sng" dirty="0">
              <a:latin typeface="Comic Sans MS" panose="030F0902030302020204" pitchFamily="66" charset="0"/>
            </a:endParaRPr>
          </a:p>
        </p:txBody>
      </p:sp>
      <p:sp>
        <p:nvSpPr>
          <p:cNvPr id="23" name="Rectangle 22">
            <a:extLst>
              <a:ext uri="{FF2B5EF4-FFF2-40B4-BE49-F238E27FC236}">
                <a16:creationId xmlns:a16="http://schemas.microsoft.com/office/drawing/2014/main" id="{A1B4F5A3-7CDA-D149-9ED5-664F20BC8F93}"/>
              </a:ext>
            </a:extLst>
          </p:cNvPr>
          <p:cNvSpPr/>
          <p:nvPr/>
        </p:nvSpPr>
        <p:spPr>
          <a:xfrm>
            <a:off x="8305717" y="5115129"/>
            <a:ext cx="2815364" cy="369332"/>
          </a:xfrm>
          <a:prstGeom prst="rect">
            <a:avLst/>
          </a:prstGeom>
          <a:ln w="28575">
            <a:solidFill>
              <a:srgbClr val="C00000"/>
            </a:solidFill>
          </a:ln>
        </p:spPr>
        <p:txBody>
          <a:bodyPr wrap="square">
            <a:spAutoFit/>
          </a:bodyPr>
          <a:lstStyle/>
          <a:p>
            <a:pPr algn="ctr"/>
            <a:r>
              <a:rPr lang="de-DE" b="1" u="sng" dirty="0" err="1">
                <a:latin typeface="Comic Sans MS" panose="030F0902030302020204" pitchFamily="66" charset="0"/>
              </a:rPr>
              <a:t>Spatial</a:t>
            </a:r>
            <a:r>
              <a:rPr lang="de-DE" b="1" u="sng" dirty="0">
                <a:latin typeface="Comic Sans MS" panose="030F0902030302020204" pitchFamily="66" charset="0"/>
              </a:rPr>
              <a:t> Interaction</a:t>
            </a:r>
          </a:p>
        </p:txBody>
      </p:sp>
    </p:spTree>
    <p:extLst>
      <p:ext uri="{BB962C8B-B14F-4D97-AF65-F5344CB8AC3E}">
        <p14:creationId xmlns:p14="http://schemas.microsoft.com/office/powerpoint/2010/main" val="3003831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TotalTime>
  <Words>1276</Words>
  <Application>Microsoft Macintosh PowerPoint</Application>
  <PresentationFormat>Widescreen</PresentationFormat>
  <Paragraphs>111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47</cp:revision>
  <dcterms:created xsi:type="dcterms:W3CDTF">2015-11-10T11:16:02Z</dcterms:created>
  <dcterms:modified xsi:type="dcterms:W3CDTF">2020-10-27T19:38:35Z</dcterms:modified>
</cp:coreProperties>
</file>