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4" r:id="rId3"/>
    <p:sldId id="267" r:id="rId4"/>
    <p:sldId id="279" r:id="rId5"/>
    <p:sldId id="280" r:id="rId6"/>
    <p:sldId id="281" r:id="rId7"/>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5"/>
    <p:restoredTop sz="96405"/>
  </p:normalViewPr>
  <p:slideViewPr>
    <p:cSldViewPr snapToGrid="0">
      <p:cViewPr varScale="1">
        <p:scale>
          <a:sx n="111" d="100"/>
          <a:sy n="111" d="100"/>
        </p:scale>
        <p:origin x="248"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4876E-3F2C-4C4D-95B1-0B098BCD3913}"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05877-1899-FD43-B4E8-37677FD9FA77}" type="slidenum">
              <a:rPr lang="en-GB" smtClean="0"/>
              <a:t>‹#›</a:t>
            </a:fld>
            <a:endParaRPr lang="en-GB"/>
          </a:p>
        </p:txBody>
      </p:sp>
    </p:spTree>
    <p:extLst>
      <p:ext uri="{BB962C8B-B14F-4D97-AF65-F5344CB8AC3E}">
        <p14:creationId xmlns:p14="http://schemas.microsoft.com/office/powerpoint/2010/main" val="362288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E3B296-5A57-4412-B5BC-1A1A920491FF}" type="slidenum">
              <a:rPr lang="en-GB" altLang="en-US" sz="1200">
                <a:latin typeface="Calibri" pitchFamily="34" charset="0"/>
              </a:rPr>
              <a:pPr eaLnBrk="1" hangingPunct="1"/>
              <a:t>2</a:t>
            </a:fld>
            <a:endParaRPr lang="en-GB"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CD5F-8D8A-D077-736F-86481B6E5C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F9EA008-7702-2657-E779-E6713DCB8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E7D1335-B441-419E-6EBD-F192276856BA}"/>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5" name="Footer Placeholder 4">
            <a:extLst>
              <a:ext uri="{FF2B5EF4-FFF2-40B4-BE49-F238E27FC236}">
                <a16:creationId xmlns:a16="http://schemas.microsoft.com/office/drawing/2014/main" id="{A5FB9DD6-BFB4-A24E-F137-DF692E59D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89AEE-0A77-851A-83F9-5BBE195A67F8}"/>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159634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93C3-800E-4881-7CE7-6ABE249AB0C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C3CCF34-C62C-2B79-E9EB-D1A64C9CED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C27C95-C21C-1D14-F78D-F8C69C1F2F0A}"/>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5" name="Footer Placeholder 4">
            <a:extLst>
              <a:ext uri="{FF2B5EF4-FFF2-40B4-BE49-F238E27FC236}">
                <a16:creationId xmlns:a16="http://schemas.microsoft.com/office/drawing/2014/main" id="{488C3198-CCE3-86F8-6CCC-52ABF339C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72ED32-F51E-4B3A-A68B-3EDA1888717C}"/>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60822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DAA1C-D5FA-B4C9-04CA-337D36FD817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A302DE-623D-1D53-81C6-08833C835A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AA713C4-6B61-F041-9657-8895F4916BE3}"/>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5" name="Footer Placeholder 4">
            <a:extLst>
              <a:ext uri="{FF2B5EF4-FFF2-40B4-BE49-F238E27FC236}">
                <a16:creationId xmlns:a16="http://schemas.microsoft.com/office/drawing/2014/main" id="{EB54E39B-EADA-84BF-FC05-C2E95DCA9C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9757B-DC81-1D80-EB82-0B336D2571A2}"/>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58133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711E-00DE-4513-B81B-44DA4C53AEB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BF30364-A500-745B-2CE0-A07B8AF6AD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DFEC5E-F222-A7F5-0BB3-6942A0EBB4D9}"/>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5" name="Footer Placeholder 4">
            <a:extLst>
              <a:ext uri="{FF2B5EF4-FFF2-40B4-BE49-F238E27FC236}">
                <a16:creationId xmlns:a16="http://schemas.microsoft.com/office/drawing/2014/main" id="{6DE53F42-0FA1-5F0E-FAB5-9EBA7646FD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8DA3A-420A-128B-ECCA-D4978D108CE6}"/>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289012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8B41-A216-20CA-B243-EE94DD1406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F0C2E79-7E1A-0AD9-8510-C734902C5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D06695-A45A-4778-F0DD-38F7F636CC62}"/>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5" name="Footer Placeholder 4">
            <a:extLst>
              <a:ext uri="{FF2B5EF4-FFF2-40B4-BE49-F238E27FC236}">
                <a16:creationId xmlns:a16="http://schemas.microsoft.com/office/drawing/2014/main" id="{696BCEB7-E4C4-CCB9-1D52-21C176DAC3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08A92-4D4D-1B9E-EF14-D325E6DE80B3}"/>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226533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4E-BF7B-8163-FFEF-3655361A4A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ECD92B-A703-5AE3-1A3E-6C48C99E51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4437E4-38D8-7AC3-8B8A-4B0DCCB9EA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2B42EA6-F36F-71AF-8A34-238B5B72278E}"/>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6" name="Footer Placeholder 5">
            <a:extLst>
              <a:ext uri="{FF2B5EF4-FFF2-40B4-BE49-F238E27FC236}">
                <a16:creationId xmlns:a16="http://schemas.microsoft.com/office/drawing/2014/main" id="{F73305AF-14EC-0469-6526-68DECF5CD0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5F7A85-C361-206B-2319-70C700C162ED}"/>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379047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10F9-C243-BB10-6335-A09F8B16CA5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60D0D5A-20B5-5CB5-1A3A-34BE35276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A5F3F6-A13D-DAEF-778C-D696937F7B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D3BAB93-1213-9691-ECB3-96EF950FD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B687B9-823A-A0CC-6AAD-DBB74B1606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B77844D-922A-FD7F-87A5-93E9A146C6F1}"/>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8" name="Footer Placeholder 7">
            <a:extLst>
              <a:ext uri="{FF2B5EF4-FFF2-40B4-BE49-F238E27FC236}">
                <a16:creationId xmlns:a16="http://schemas.microsoft.com/office/drawing/2014/main" id="{43A9E2C9-21AC-BD3C-4F64-7F8702B12F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6FD135-74F3-7F41-BCAD-6D5269A2E194}"/>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29841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4E9E-D8D0-91D5-A9DC-E10D17E0563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7F7E4C8-B2D3-5DBB-6670-185D13AC16C3}"/>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4" name="Footer Placeholder 3">
            <a:extLst>
              <a:ext uri="{FF2B5EF4-FFF2-40B4-BE49-F238E27FC236}">
                <a16:creationId xmlns:a16="http://schemas.microsoft.com/office/drawing/2014/main" id="{A6549546-9880-9600-1192-AD526157AA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071AA7-0CA6-926D-332D-768F31E06DDD}"/>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308342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FA966-892E-4CBC-7E65-1B959B209203}"/>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3" name="Footer Placeholder 2">
            <a:extLst>
              <a:ext uri="{FF2B5EF4-FFF2-40B4-BE49-F238E27FC236}">
                <a16:creationId xmlns:a16="http://schemas.microsoft.com/office/drawing/2014/main" id="{639DA58C-36C1-2E1E-3EFC-D8AC84E26A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3AAD10-A7EF-3DE4-74B3-913129B71F46}"/>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12116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66A1-17E4-D9D3-9DDD-4A2283004A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640F838-D83B-AA55-3F38-9D77F50FB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B8B8921-9074-C175-5F16-A780A0926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758D5E-987E-1791-1ACC-E50FF6B89BFF}"/>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6" name="Footer Placeholder 5">
            <a:extLst>
              <a:ext uri="{FF2B5EF4-FFF2-40B4-BE49-F238E27FC236}">
                <a16:creationId xmlns:a16="http://schemas.microsoft.com/office/drawing/2014/main" id="{7D33605E-C2CF-17EC-981B-6F9DCA1C7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3176BB-2E12-1F83-2FF9-DE3A1BFF5FA6}"/>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53376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23E2-57D3-4656-CD47-43DAB30FD5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B761AAD-B662-2682-DC77-B9E1F8DBF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3A29A2-789E-5AF0-8159-9CA3689CA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4EC2DD-0A33-9C48-ACFE-369ADC544A5C}"/>
              </a:ext>
            </a:extLst>
          </p:cNvPr>
          <p:cNvSpPr>
            <a:spLocks noGrp="1"/>
          </p:cNvSpPr>
          <p:nvPr>
            <p:ph type="dt" sz="half" idx="10"/>
          </p:nvPr>
        </p:nvSpPr>
        <p:spPr/>
        <p:txBody>
          <a:bodyPr/>
          <a:lstStyle/>
          <a:p>
            <a:fld id="{5CFE2CC9-BC6F-634B-8CC4-45E5A7D2CCE6}" type="datetimeFigureOut">
              <a:rPr lang="en-GB" smtClean="0"/>
              <a:t>10/05/2023</a:t>
            </a:fld>
            <a:endParaRPr lang="en-GB"/>
          </a:p>
        </p:txBody>
      </p:sp>
      <p:sp>
        <p:nvSpPr>
          <p:cNvPr id="6" name="Footer Placeholder 5">
            <a:extLst>
              <a:ext uri="{FF2B5EF4-FFF2-40B4-BE49-F238E27FC236}">
                <a16:creationId xmlns:a16="http://schemas.microsoft.com/office/drawing/2014/main" id="{41752EEA-4E6E-0EA8-9748-ED2BEAA144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AD41D-597A-E1F5-1F37-F6C2142DBB03}"/>
              </a:ext>
            </a:extLst>
          </p:cNvPr>
          <p:cNvSpPr>
            <a:spLocks noGrp="1"/>
          </p:cNvSpPr>
          <p:nvPr>
            <p:ph type="sldNum" sz="quarter" idx="12"/>
          </p:nvPr>
        </p:nvSpPr>
        <p:spPr/>
        <p:txBody>
          <a:bodyPr/>
          <a:lstStyle/>
          <a:p>
            <a:fld id="{C13036BD-8C93-0C4C-8FB5-8AFD4A94722D}" type="slidenum">
              <a:rPr lang="en-GB" smtClean="0"/>
              <a:t>‹#›</a:t>
            </a:fld>
            <a:endParaRPr lang="en-GB"/>
          </a:p>
        </p:txBody>
      </p:sp>
    </p:spTree>
    <p:extLst>
      <p:ext uri="{BB962C8B-B14F-4D97-AF65-F5344CB8AC3E}">
        <p14:creationId xmlns:p14="http://schemas.microsoft.com/office/powerpoint/2010/main" val="211529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13CB-A47F-A635-AED5-7521553B5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C707641-AA64-0740-0C77-6CBE24E59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C55EDD-EAB8-3301-6A3C-577ABCC5A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E2CC9-BC6F-634B-8CC4-45E5A7D2CCE6}" type="datetimeFigureOut">
              <a:rPr lang="en-GB" smtClean="0"/>
              <a:t>10/05/2023</a:t>
            </a:fld>
            <a:endParaRPr lang="en-GB"/>
          </a:p>
        </p:txBody>
      </p:sp>
      <p:sp>
        <p:nvSpPr>
          <p:cNvPr id="5" name="Footer Placeholder 4">
            <a:extLst>
              <a:ext uri="{FF2B5EF4-FFF2-40B4-BE49-F238E27FC236}">
                <a16:creationId xmlns:a16="http://schemas.microsoft.com/office/drawing/2014/main" id="{74DF29FA-9C1B-D4A9-E461-ACCE39D3B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5F9019-D67D-2FF4-E878-251881FFB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036BD-8C93-0C4C-8FB5-8AFD4A94722D}" type="slidenum">
              <a:rPr lang="en-GB" smtClean="0"/>
              <a:t>‹#›</a:t>
            </a:fld>
            <a:endParaRPr lang="en-GB"/>
          </a:p>
        </p:txBody>
      </p:sp>
    </p:spTree>
    <p:extLst>
      <p:ext uri="{BB962C8B-B14F-4D97-AF65-F5344CB8AC3E}">
        <p14:creationId xmlns:p14="http://schemas.microsoft.com/office/powerpoint/2010/main" val="478378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web/products-eurostat-news/-/ddn-20210520-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2895-5934-49C8-D6A5-CF9CED1417E5}"/>
              </a:ext>
            </a:extLst>
          </p:cNvPr>
          <p:cNvSpPr>
            <a:spLocks noGrp="1"/>
          </p:cNvSpPr>
          <p:nvPr>
            <p:ph type="ctrTitle"/>
          </p:nvPr>
        </p:nvSpPr>
        <p:spPr/>
        <p:txBody>
          <a:bodyPr/>
          <a:lstStyle/>
          <a:p>
            <a:endParaRPr lang="en-GB"/>
          </a:p>
        </p:txBody>
      </p:sp>
      <p:pic>
        <p:nvPicPr>
          <p:cNvPr id="5" name="Picture 4">
            <a:extLst>
              <a:ext uri="{FF2B5EF4-FFF2-40B4-BE49-F238E27FC236}">
                <a16:creationId xmlns:a16="http://schemas.microsoft.com/office/drawing/2014/main" id="{66397A25-D0AD-F637-D67A-4C599AA857D1}"/>
              </a:ext>
            </a:extLst>
          </p:cNvPr>
          <p:cNvPicPr>
            <a:picLocks noChangeAspect="1"/>
          </p:cNvPicPr>
          <p:nvPr/>
        </p:nvPicPr>
        <p:blipFill rotWithShape="1">
          <a:blip r:embed="rId2"/>
          <a:srcRect b="47292"/>
          <a:stretch/>
        </p:blipFill>
        <p:spPr>
          <a:xfrm>
            <a:off x="352552" y="234001"/>
            <a:ext cx="11717528" cy="3368037"/>
          </a:xfrm>
          <a:prstGeom prst="rect">
            <a:avLst/>
          </a:prstGeom>
          <a:ln>
            <a:solidFill>
              <a:schemeClr val="accent1"/>
            </a:solidFill>
          </a:ln>
        </p:spPr>
      </p:pic>
    </p:spTree>
    <p:extLst>
      <p:ext uri="{BB962C8B-B14F-4D97-AF65-F5344CB8AC3E}">
        <p14:creationId xmlns:p14="http://schemas.microsoft.com/office/powerpoint/2010/main" val="153108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http://www.lib.duke.edu/forest/Education/Curriculum/Activity/activ8/images/pop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030" y="600060"/>
            <a:ext cx="868394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361" y="117016"/>
            <a:ext cx="12016555" cy="369332"/>
          </a:xfrm>
          <a:prstGeom prst="rect">
            <a:avLst/>
          </a:prstGeom>
          <a:ln w="28575">
            <a:solidFill>
              <a:srgbClr val="FF0000"/>
            </a:solidFill>
          </a:ln>
        </p:spPr>
        <p:txBody>
          <a:bodyPr wrap="square">
            <a:spAutoFit/>
          </a:bodyPr>
          <a:lstStyle/>
          <a:p>
            <a:pPr algn="ctr"/>
            <a:r>
              <a:rPr lang="en-US" altLang="en-US" u="sng" dirty="0">
                <a:latin typeface="Comic Sans MS" panose="030F0702030302020204" pitchFamily="66" charset="0"/>
                <a:ea typeface="ＭＳ Ｐゴシック" pitchFamily="34" charset="-128"/>
              </a:rPr>
              <a:t>Geographical Source Work</a:t>
            </a:r>
            <a:endParaRPr lang="en-GB" dirty="0">
              <a:latin typeface="Comic Sans MS" panose="030F0702030302020204" pitchFamily="66"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7534" b="-2658"/>
          <a:stretch/>
        </p:blipFill>
        <p:spPr>
          <a:xfrm>
            <a:off x="11798028" y="144242"/>
            <a:ext cx="216024" cy="295806"/>
          </a:xfrm>
          <a:prstGeom prst="rect">
            <a:avLst/>
          </a:prstGeom>
        </p:spPr>
      </p:pic>
    </p:spTree>
    <p:extLst>
      <p:ext uri="{BB962C8B-B14F-4D97-AF65-F5344CB8AC3E}">
        <p14:creationId xmlns:p14="http://schemas.microsoft.com/office/powerpoint/2010/main" val="70764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929" y="1626443"/>
            <a:ext cx="8724900" cy="5114925"/>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05103" y="116632"/>
            <a:ext cx="11950263" cy="338554"/>
          </a:xfrm>
          <a:prstGeom prst="rect">
            <a:avLst/>
          </a:prstGeom>
          <a:ln w="28575">
            <a:solidFill>
              <a:srgbClr val="FF0000"/>
            </a:solidFill>
          </a:ln>
        </p:spPr>
        <p:txBody>
          <a:bodyPr wrap="square">
            <a:spAutoFit/>
          </a:bodyPr>
          <a:lstStyle/>
          <a:p>
            <a:pPr algn="ctr"/>
            <a:r>
              <a:rPr lang="en-US" altLang="en-US" sz="1600" u="sng" dirty="0">
                <a:latin typeface="Comic Sans MS" panose="030F0702030302020204" pitchFamily="66" charset="0"/>
                <a:ea typeface="ＭＳ Ｐゴシック" pitchFamily="34" charset="-128"/>
              </a:rPr>
              <a:t>Graph Work </a:t>
            </a:r>
            <a:endParaRPr lang="en-GB" sz="1600" dirty="0">
              <a:latin typeface="Comic Sans MS" panose="030F0702030302020204" pitchFamily="66" charset="0"/>
            </a:endParaRPr>
          </a:p>
        </p:txBody>
      </p:sp>
      <p:sp>
        <p:nvSpPr>
          <p:cNvPr id="6" name="Rectangle 5"/>
          <p:cNvSpPr/>
          <p:nvPr/>
        </p:nvSpPr>
        <p:spPr>
          <a:xfrm>
            <a:off x="105103" y="548118"/>
            <a:ext cx="11950263" cy="338554"/>
          </a:xfrm>
          <a:prstGeom prst="rect">
            <a:avLst/>
          </a:prstGeom>
          <a:ln w="28575">
            <a:solidFill>
              <a:srgbClr val="00FF00"/>
            </a:solidFill>
          </a:ln>
        </p:spPr>
        <p:txBody>
          <a:bodyPr wrap="square">
            <a:spAutoFit/>
          </a:bodyPr>
          <a:lstStyle/>
          <a:p>
            <a:r>
              <a:rPr lang="en-US" altLang="en-US" sz="1600" u="sng" dirty="0">
                <a:latin typeface="Comic Sans MS" panose="030F0702030302020204" pitchFamily="66" charset="0"/>
                <a:ea typeface="ＭＳ Ｐゴシック" pitchFamily="34" charset="-128"/>
              </a:rPr>
              <a:t>Demo</a:t>
            </a:r>
            <a:r>
              <a:rPr lang="en-US" altLang="en-US" sz="1600" dirty="0">
                <a:latin typeface="Comic Sans MS" panose="030F0702030302020204" pitchFamily="66" charset="0"/>
                <a:ea typeface="ＭＳ Ｐゴシック" pitchFamily="34" charset="-128"/>
              </a:rPr>
              <a:t>: Describe the population graph.   [4 marks]</a:t>
            </a:r>
            <a:endParaRPr lang="en-GB" sz="1600" dirty="0">
              <a:latin typeface="Comic Sans MS" panose="030F0702030302020204" pitchFamily="66" charset="0"/>
            </a:endParaRPr>
          </a:p>
        </p:txBody>
      </p:sp>
      <p:sp>
        <p:nvSpPr>
          <p:cNvPr id="7" name="Rectangle 6"/>
          <p:cNvSpPr/>
          <p:nvPr/>
        </p:nvSpPr>
        <p:spPr>
          <a:xfrm>
            <a:off x="265439" y="979604"/>
            <a:ext cx="6177402" cy="3139321"/>
          </a:xfrm>
          <a:prstGeom prst="rect">
            <a:avLst/>
          </a:prstGeom>
          <a:solidFill>
            <a:schemeClr val="bg1"/>
          </a:solidFill>
          <a:ln w="28575">
            <a:solidFill>
              <a:srgbClr val="7030A0"/>
            </a:solidFill>
          </a:ln>
        </p:spPr>
        <p:txBody>
          <a:bodyPr wrap="square">
            <a:spAutoFit/>
          </a:bodyPr>
          <a:lstStyle/>
          <a:p>
            <a:r>
              <a:rPr lang="en-US" altLang="en-US" dirty="0">
                <a:latin typeface="Comic Sans MS" panose="030F0702030302020204" pitchFamily="66" charset="0"/>
                <a:ea typeface="ＭＳ Ｐゴシック" pitchFamily="34" charset="-128"/>
              </a:rPr>
              <a:t>Population growth was slow but steady until the early 19</a:t>
            </a:r>
            <a:r>
              <a:rPr lang="en-US" altLang="en-US" baseline="30000" dirty="0">
                <a:latin typeface="Comic Sans MS" panose="030F0702030302020204" pitchFamily="66" charset="0"/>
                <a:ea typeface="ＭＳ Ｐゴシック" pitchFamily="34" charset="-128"/>
              </a:rPr>
              <a:t>th</a:t>
            </a:r>
            <a:r>
              <a:rPr lang="en-US" altLang="en-US" dirty="0">
                <a:latin typeface="Comic Sans MS" panose="030F0702030302020204" pitchFamily="66" charset="0"/>
                <a:ea typeface="ＭＳ Ｐゴシック" pitchFamily="34" charset="-128"/>
              </a:rPr>
              <a:t> century. Since then it has grown at a much faster rate. Estimates suggest that, at present, it is growing by just over 90 million people each year. Population growth has not been even throughout the world. It is more rapid in some countries than in others. The graph also shows that, the fastest growth has been in the world’s poorer countries. Growth in the richer countries is now very slow. Some nations in the north-west Europe even have a zero-population growth. That means neither an increase nor a decrease. </a:t>
            </a:r>
            <a:endParaRPr lang="en-GB" dirty="0">
              <a:latin typeface="Comic Sans MS" panose="030F0702030302020204" pitchFamily="66" charset="0"/>
            </a:endParaRPr>
          </a:p>
        </p:txBody>
      </p:sp>
      <p:sp>
        <p:nvSpPr>
          <p:cNvPr id="8" name="Rectangle 7"/>
          <p:cNvSpPr/>
          <p:nvPr/>
        </p:nvSpPr>
        <p:spPr>
          <a:xfrm>
            <a:off x="8247609" y="1025680"/>
            <a:ext cx="3807757" cy="338554"/>
          </a:xfrm>
          <a:prstGeom prst="rect">
            <a:avLst/>
          </a:prstGeom>
          <a:ln w="28575">
            <a:solidFill>
              <a:srgbClr val="7030A0"/>
            </a:solidFill>
          </a:ln>
        </p:spPr>
        <p:txBody>
          <a:bodyPr wrap="square">
            <a:spAutoFit/>
          </a:bodyPr>
          <a:lstStyle/>
          <a:p>
            <a:pPr algn="ctr"/>
            <a:r>
              <a:rPr lang="en-US" altLang="en-US" sz="1600" u="sng" dirty="0">
                <a:latin typeface="Comic Sans MS" panose="030F0702030302020204" pitchFamily="66" charset="0"/>
                <a:ea typeface="ＭＳ Ｐゴシック" pitchFamily="34" charset="-128"/>
              </a:rPr>
              <a:t>Model Answer</a:t>
            </a:r>
            <a:endParaRPr lang="en-GB" sz="1600" dirty="0">
              <a:latin typeface="Comic Sans MS" panose="030F0702030302020204" pitchFamily="66"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534" b="-2658"/>
          <a:stretch/>
        </p:blipFill>
        <p:spPr>
          <a:xfrm>
            <a:off x="11722891" y="159379"/>
            <a:ext cx="216024" cy="295807"/>
          </a:xfrm>
          <a:prstGeom prst="rect">
            <a:avLst/>
          </a:prstGeom>
        </p:spPr>
      </p:pic>
    </p:spTree>
    <p:extLst>
      <p:ext uri="{BB962C8B-B14F-4D97-AF65-F5344CB8AC3E}">
        <p14:creationId xmlns:p14="http://schemas.microsoft.com/office/powerpoint/2010/main" val="22678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6E72-F41D-8AD0-1C9F-DF01996335C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CDDCA2E-C594-E56B-C06F-EE5B48E098A4}"/>
              </a:ext>
            </a:extLst>
          </p:cNvPr>
          <p:cNvSpPr>
            <a:spLocks noGrp="1"/>
          </p:cNvSpPr>
          <p:nvPr>
            <p:ph type="subTitle" idx="1"/>
          </p:nvPr>
        </p:nvSpPr>
        <p:spPr/>
        <p:txBody>
          <a:bodyPr/>
          <a:lstStyle/>
          <a:p>
            <a:endParaRPr lang="en-GB"/>
          </a:p>
        </p:txBody>
      </p:sp>
      <p:sp>
        <p:nvSpPr>
          <p:cNvPr id="4" name="AutoShape 2" descr="undefined">
            <a:extLst>
              <a:ext uri="{FF2B5EF4-FFF2-40B4-BE49-F238E27FC236}">
                <a16:creationId xmlns:a16="http://schemas.microsoft.com/office/drawing/2014/main" id="{AA50300D-6EA7-C561-782D-FF9293B87C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World population on political map with scale, borders and countries  Stock-Vektorgrafik | Adobe Stock">
            <a:extLst>
              <a:ext uri="{FF2B5EF4-FFF2-40B4-BE49-F238E27FC236}">
                <a16:creationId xmlns:a16="http://schemas.microsoft.com/office/drawing/2014/main" id="{F61D6417-8C10-6D5F-FD12-4E76AD903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403" y="92199"/>
            <a:ext cx="10005193" cy="667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6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EDB912-0F05-6237-3B32-91CD9A5C6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935" y="156327"/>
            <a:ext cx="11162111" cy="6035925"/>
          </a:xfrm>
        </p:spPr>
      </p:pic>
    </p:spTree>
    <p:extLst>
      <p:ext uri="{BB962C8B-B14F-4D97-AF65-F5344CB8AC3E}">
        <p14:creationId xmlns:p14="http://schemas.microsoft.com/office/powerpoint/2010/main" val="295717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pulation change">
            <a:extLst>
              <a:ext uri="{FF2B5EF4-FFF2-40B4-BE49-F238E27FC236}">
                <a16:creationId xmlns:a16="http://schemas.microsoft.com/office/drawing/2014/main" id="{D5D29349-0948-E102-CFB0-B52C0FF5D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526060"/>
            <a:ext cx="8455192" cy="64763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D2278C-5D55-5CCF-020C-F30AC85429E2}"/>
              </a:ext>
            </a:extLst>
          </p:cNvPr>
          <p:cNvSpPr/>
          <p:nvPr/>
        </p:nvSpPr>
        <p:spPr>
          <a:xfrm>
            <a:off x="105103" y="116632"/>
            <a:ext cx="11950263" cy="338554"/>
          </a:xfrm>
          <a:prstGeom prst="rect">
            <a:avLst/>
          </a:prstGeom>
          <a:ln w="28575">
            <a:solidFill>
              <a:srgbClr val="FF0000"/>
            </a:solidFill>
          </a:ln>
        </p:spPr>
        <p:txBody>
          <a:bodyPr wrap="square">
            <a:spAutoFit/>
          </a:bodyPr>
          <a:lstStyle/>
          <a:p>
            <a:pPr algn="ctr"/>
            <a:r>
              <a:rPr lang="en-GB" sz="1600" dirty="0">
                <a:latin typeface="Comic Sans MS" panose="030F0702030302020204" pitchFamily="66" charset="0"/>
              </a:rPr>
              <a:t>Regional Change in Europe </a:t>
            </a:r>
          </a:p>
        </p:txBody>
      </p:sp>
      <p:sp>
        <p:nvSpPr>
          <p:cNvPr id="5" name="Action Button: Information 4">
            <a:hlinkClick r:id="rId3" highlightClick="1"/>
            <a:extLst>
              <a:ext uri="{FF2B5EF4-FFF2-40B4-BE49-F238E27FC236}">
                <a16:creationId xmlns:a16="http://schemas.microsoft.com/office/drawing/2014/main" id="{C4EBDED3-1040-712E-FB2F-794A6385587C}"/>
              </a:ext>
            </a:extLst>
          </p:cNvPr>
          <p:cNvSpPr/>
          <p:nvPr/>
        </p:nvSpPr>
        <p:spPr>
          <a:xfrm>
            <a:off x="11694695" y="116632"/>
            <a:ext cx="360671" cy="33855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664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18207</TotalTime>
  <Words>134</Words>
  <Application>Microsoft Macintosh PowerPoint</Application>
  <PresentationFormat>Widescreen</PresentationFormat>
  <Paragraphs>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Martin</dc:creator>
  <cp:lastModifiedBy>Roberts, Martin</cp:lastModifiedBy>
  <cp:revision>4</cp:revision>
  <dcterms:created xsi:type="dcterms:W3CDTF">2023-04-17T06:57:45Z</dcterms:created>
  <dcterms:modified xsi:type="dcterms:W3CDTF">2023-05-10T14:05:53Z</dcterms:modified>
</cp:coreProperties>
</file>