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8" r:id="rId9"/>
    <p:sldId id="264" r:id="rId10"/>
    <p:sldId id="261" r:id="rId11"/>
  </p:sldIdLst>
  <p:sldSz cx="12192000" cy="6858000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9C03F5-8D54-4F0B-9D88-200216D7FAA3}">
          <p14:sldIdLst>
            <p14:sldId id="256"/>
            <p14:sldId id="257"/>
            <p14:sldId id="258"/>
            <p14:sldId id="269"/>
            <p14:sldId id="259"/>
            <p14:sldId id="260"/>
            <p14:sldId id="262"/>
            <p14:sldId id="268"/>
            <p14:sldId id="264"/>
          </p14:sldIdLst>
        </p14:section>
        <p14:section name="Worksheet" id="{6CB659B8-78A6-4C90-9F9E-074420B60F7C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C6233-A49D-4E6C-996B-FD62119596C1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F02564D-2102-446B-9A09-7545C11617C1}">
      <dgm:prSet phldrT="[Text]" custT="1"/>
      <dgm:spPr/>
      <dgm:t>
        <a:bodyPr/>
        <a:lstStyle/>
        <a:p>
          <a:pPr algn="l"/>
          <a:r>
            <a:rPr lang="en-US" sz="1800" b="1" dirty="0">
              <a:latin typeface="Comic Sans MS" panose="030F0702030302020204" pitchFamily="66" charset="0"/>
            </a:rPr>
            <a:t>Exam Tips </a:t>
          </a:r>
        </a:p>
      </dgm:t>
    </dgm:pt>
    <dgm:pt modelId="{C5A4718C-0AD3-472D-8702-E2386AC69C0C}" type="parTrans" cxnId="{59E23BC2-0AA9-4EBF-BEA7-A1BCA5E257E4}">
      <dgm:prSet/>
      <dgm:spPr/>
      <dgm:t>
        <a:bodyPr/>
        <a:lstStyle/>
        <a:p>
          <a:endParaRPr lang="en-US"/>
        </a:p>
      </dgm:t>
    </dgm:pt>
    <dgm:pt modelId="{F19CA6BF-74EE-4E3A-86BC-698A063C3421}" type="sibTrans" cxnId="{59E23BC2-0AA9-4EBF-BEA7-A1BCA5E257E4}">
      <dgm:prSet/>
      <dgm:spPr/>
      <dgm:t>
        <a:bodyPr/>
        <a:lstStyle/>
        <a:p>
          <a:endParaRPr lang="en-US"/>
        </a:p>
      </dgm:t>
    </dgm:pt>
    <dgm:pt modelId="{7B2F6486-49F0-4F92-835B-D159D62FE173}">
      <dgm:prSet phldrT="[Text]" custT="1"/>
      <dgm:spPr/>
      <dgm:t>
        <a:bodyPr/>
        <a:lstStyle/>
        <a:p>
          <a:pPr algn="ctr"/>
          <a:r>
            <a:rPr lang="en-US" sz="1400" b="1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Demographic Factors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1. Size of vulnerable population – Check out the total population of the city, state or country. 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2. Population Density – World Bank</a:t>
          </a:r>
          <a:endParaRPr lang="en-US" sz="1400" dirty="0">
            <a:latin typeface="Comic Sans MS" panose="030F0702030302020204" pitchFamily="66" charset="0"/>
          </a:endParaRPr>
        </a:p>
      </dgm:t>
    </dgm:pt>
    <dgm:pt modelId="{48D4E69F-4C46-4311-A2F6-E18BFBA64610}" type="parTrans" cxnId="{4FAF73CF-DE7F-45B1-98E5-8A2880B515D0}">
      <dgm:prSet/>
      <dgm:spPr/>
      <dgm:t>
        <a:bodyPr/>
        <a:lstStyle/>
        <a:p>
          <a:endParaRPr lang="en-US"/>
        </a:p>
      </dgm:t>
    </dgm:pt>
    <dgm:pt modelId="{1C91B2D2-D977-4FC9-BAA4-CC3E42E2BFFB}" type="sibTrans" cxnId="{4FAF73CF-DE7F-45B1-98E5-8A2880B515D0}">
      <dgm:prSet/>
      <dgm:spPr/>
      <dgm:t>
        <a:bodyPr/>
        <a:lstStyle/>
        <a:p>
          <a:endParaRPr lang="en-US"/>
        </a:p>
      </dgm:t>
    </dgm:pt>
    <dgm:pt modelId="{EBD4B70D-9E3D-4439-B5E1-E25C54A4EA5E}">
      <dgm:prSet phldrT="[Text]" custT="1"/>
      <dgm:spPr/>
      <dgm:t>
        <a:bodyPr/>
        <a:lstStyle/>
        <a:p>
          <a:pPr algn="ctr"/>
          <a:r>
            <a:rPr lang="en-US" sz="1400" b="1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Socio Economic Factors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3. A Country's level of development - HDI Ranking through CIA World Fact Book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4. An Individuals Wealth – GDP PPP $ – CIA World Fact Book </a:t>
          </a:r>
          <a:endParaRPr lang="en-US" sz="1400" dirty="0">
            <a:latin typeface="Comic Sans MS" panose="030F0702030302020204" pitchFamily="66" charset="0"/>
          </a:endParaRPr>
        </a:p>
      </dgm:t>
    </dgm:pt>
    <dgm:pt modelId="{1F29C746-F320-493A-906A-C6D3AD151D96}" type="parTrans" cxnId="{514F1D8D-8D28-47D8-A903-C6AC4BE7EEAE}">
      <dgm:prSet/>
      <dgm:spPr/>
      <dgm:t>
        <a:bodyPr/>
        <a:lstStyle/>
        <a:p>
          <a:endParaRPr lang="en-US"/>
        </a:p>
      </dgm:t>
    </dgm:pt>
    <dgm:pt modelId="{886CCE80-66E0-484B-A325-489F2B104A7C}" type="sibTrans" cxnId="{514F1D8D-8D28-47D8-A903-C6AC4BE7EEAE}">
      <dgm:prSet/>
      <dgm:spPr/>
      <dgm:t>
        <a:bodyPr/>
        <a:lstStyle/>
        <a:p>
          <a:endParaRPr lang="en-US"/>
        </a:p>
      </dgm:t>
    </dgm:pt>
    <dgm:pt modelId="{0BCD502D-07C4-44D8-9E15-7D1A156823FF}">
      <dgm:prSet phldrT="[Text]" custT="1"/>
      <dgm:spPr/>
      <dgm:t>
        <a:bodyPr/>
        <a:lstStyle/>
        <a:p>
          <a:pPr algn="ctr"/>
          <a:r>
            <a:rPr lang="en-US" sz="1400" b="1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Community Preparedness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5. Public Education - School enrollment, primary</a:t>
          </a: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 (% net) World Bank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6. Recent Hazard Events – Last time this hazard happened and the impacts. 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7. Early Warning Systems – Research to find out. 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8. Building Codes – Research to find out (not applicable to drought)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endParaRPr lang="en-US" sz="1400" dirty="0"/>
        </a:p>
      </dgm:t>
    </dgm:pt>
    <dgm:pt modelId="{67D9970A-8AE7-4B80-838C-1EC0D47C3204}" type="parTrans" cxnId="{BC95AC00-74D7-470B-B759-562F88529600}">
      <dgm:prSet/>
      <dgm:spPr/>
      <dgm:t>
        <a:bodyPr/>
        <a:lstStyle/>
        <a:p>
          <a:endParaRPr lang="en-US"/>
        </a:p>
      </dgm:t>
    </dgm:pt>
    <dgm:pt modelId="{0D9F1425-D5AF-4E4C-B9AE-68BFADD4026C}" type="sibTrans" cxnId="{BC95AC00-74D7-470B-B759-562F88529600}">
      <dgm:prSet/>
      <dgm:spPr/>
      <dgm:t>
        <a:bodyPr/>
        <a:lstStyle/>
        <a:p>
          <a:endParaRPr lang="en-US"/>
        </a:p>
      </dgm:t>
    </dgm:pt>
    <dgm:pt modelId="{2C2BD205-5A79-4BC9-8085-532BBA2041AB}">
      <dgm:prSet phldrT="[Text]" custT="1"/>
      <dgm:spPr/>
      <dgm:t>
        <a:bodyPr/>
        <a:lstStyle/>
        <a:p>
          <a:pPr algn="ctr"/>
          <a:r>
            <a:rPr lang="en-US" sz="1400" b="1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A community's ability to deal with a hazard event. 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9. Governance – Government response and rate of response 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10. Effective Lines of Communication - Media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11. Emergency Personnel – Specialist teams to deal with the hazard</a:t>
          </a:r>
          <a:endParaRPr lang="en-GB" sz="14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12. Insurance Cover – Universal Healthcare provided by government </a:t>
          </a:r>
          <a:endParaRPr lang="en-US" sz="1400" dirty="0">
            <a:latin typeface="Comic Sans MS" panose="030F0702030302020204" pitchFamily="66" charset="0"/>
          </a:endParaRPr>
        </a:p>
      </dgm:t>
    </dgm:pt>
    <dgm:pt modelId="{993DC248-7A09-4B65-8412-CED2DFC9134A}" type="parTrans" cxnId="{6AC6A2BC-DD4D-4D74-9CE2-EFE2835274AA}">
      <dgm:prSet/>
      <dgm:spPr/>
      <dgm:t>
        <a:bodyPr/>
        <a:lstStyle/>
        <a:p>
          <a:endParaRPr lang="en-US" dirty="0"/>
        </a:p>
      </dgm:t>
    </dgm:pt>
    <dgm:pt modelId="{EAF084EC-F853-4F79-88A1-8E4579D320DF}" type="sibTrans" cxnId="{6AC6A2BC-DD4D-4D74-9CE2-EFE2835274AA}">
      <dgm:prSet/>
      <dgm:spPr/>
      <dgm:t>
        <a:bodyPr/>
        <a:lstStyle/>
        <a:p>
          <a:endParaRPr lang="en-US"/>
        </a:p>
      </dgm:t>
    </dgm:pt>
    <dgm:pt modelId="{C282ACE5-6784-4EBD-9D46-F23AB2938867}" type="pres">
      <dgm:prSet presAssocID="{C95C6233-A49D-4E6C-996B-FD62119596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3D482A-D4D0-4E2D-B4F1-E613FFFDA10E}" type="pres">
      <dgm:prSet presAssocID="{4F02564D-2102-446B-9A09-7545C11617C1}" presName="centerShape" presStyleLbl="node0" presStyleIdx="0" presStyleCnt="1" custScaleX="105939" custScaleY="46469" custLinFactNeighborX="-3978" custLinFactNeighborY="-5653"/>
      <dgm:spPr/>
    </dgm:pt>
    <dgm:pt modelId="{813FEAF3-F3F5-4EBF-9FF6-CC0934D2EEAC}" type="pres">
      <dgm:prSet presAssocID="{48D4E69F-4C46-4311-A2F6-E18BFBA64610}" presName="parTrans" presStyleLbl="sibTrans2D1" presStyleIdx="0" presStyleCnt="4" custAng="1479447" custScaleX="176480" custLinFactNeighborX="77536" custLinFactNeighborY="-5169"/>
      <dgm:spPr/>
    </dgm:pt>
    <dgm:pt modelId="{A7187DDC-5526-43F4-99EA-9C10BAFDD388}" type="pres">
      <dgm:prSet presAssocID="{48D4E69F-4C46-4311-A2F6-E18BFBA64610}" presName="connectorText" presStyleLbl="sibTrans2D1" presStyleIdx="0" presStyleCnt="4"/>
      <dgm:spPr/>
    </dgm:pt>
    <dgm:pt modelId="{64056BC7-6568-4223-A258-60859B1237A5}" type="pres">
      <dgm:prSet presAssocID="{7B2F6486-49F0-4F92-835B-D159D62FE173}" presName="node" presStyleLbl="node1" presStyleIdx="0" presStyleCnt="4" custScaleX="186233" custScaleY="109634" custRadScaleRad="95221" custRadScaleInc="-58156">
        <dgm:presLayoutVars>
          <dgm:bulletEnabled val="1"/>
        </dgm:presLayoutVars>
      </dgm:prSet>
      <dgm:spPr/>
    </dgm:pt>
    <dgm:pt modelId="{65B46391-A8CB-4541-8F3E-3C5ADF20A1F3}" type="pres">
      <dgm:prSet presAssocID="{1F29C746-F320-493A-906A-C6D3AD151D96}" presName="parTrans" presStyleLbl="sibTrans2D1" presStyleIdx="1" presStyleCnt="4" custAng="582227" custScaleX="73389" custLinFactNeighborX="36552" custLinFactNeighborY="15505"/>
      <dgm:spPr/>
    </dgm:pt>
    <dgm:pt modelId="{7BF924B1-3DAD-46C4-A7D8-42252E3CB108}" type="pres">
      <dgm:prSet presAssocID="{1F29C746-F320-493A-906A-C6D3AD151D96}" presName="connectorText" presStyleLbl="sibTrans2D1" presStyleIdx="1" presStyleCnt="4"/>
      <dgm:spPr/>
    </dgm:pt>
    <dgm:pt modelId="{B911A79A-F773-4FAC-9C6A-EA86B92BC84D}" type="pres">
      <dgm:prSet presAssocID="{EBD4B70D-9E3D-4439-B5E1-E25C54A4EA5E}" presName="node" presStyleLbl="node1" presStyleIdx="1" presStyleCnt="4" custScaleX="183183" custScaleY="143439" custRadScaleRad="149187" custRadScaleInc="-34773">
        <dgm:presLayoutVars>
          <dgm:bulletEnabled val="1"/>
        </dgm:presLayoutVars>
      </dgm:prSet>
      <dgm:spPr/>
    </dgm:pt>
    <dgm:pt modelId="{33C55039-B012-45B7-8FD7-12D816102CD0}" type="pres">
      <dgm:prSet presAssocID="{67D9970A-8AE7-4B80-838C-1EC0D47C3204}" presName="parTrans" presStyleLbl="sibTrans2D1" presStyleIdx="2" presStyleCnt="4" custAng="2945024" custScaleX="132102" custLinFactX="-31919" custLinFactNeighborX="-100000" custLinFactNeighborY="18951"/>
      <dgm:spPr/>
    </dgm:pt>
    <dgm:pt modelId="{CE8F76E1-0096-439E-A94A-9746937D729F}" type="pres">
      <dgm:prSet presAssocID="{67D9970A-8AE7-4B80-838C-1EC0D47C3204}" presName="connectorText" presStyleLbl="sibTrans2D1" presStyleIdx="2" presStyleCnt="4"/>
      <dgm:spPr/>
    </dgm:pt>
    <dgm:pt modelId="{04C07CFB-5FA5-4684-A9EF-AB92A7875062}" type="pres">
      <dgm:prSet presAssocID="{0BCD502D-07C4-44D8-9E15-7D1A156823FF}" presName="node" presStyleLbl="node1" presStyleIdx="2" presStyleCnt="4" custScaleX="328093" custScaleY="165300" custRadScaleRad="116560" custRadScaleInc="-112716">
        <dgm:presLayoutVars>
          <dgm:bulletEnabled val="1"/>
        </dgm:presLayoutVars>
      </dgm:prSet>
      <dgm:spPr/>
    </dgm:pt>
    <dgm:pt modelId="{4278737D-CBD5-47D2-97A0-963E20406678}" type="pres">
      <dgm:prSet presAssocID="{993DC248-7A09-4B65-8412-CED2DFC9134A}" presName="parTrans" presStyleLbl="sibTrans2D1" presStyleIdx="3" presStyleCnt="4" custAng="1001616" custScaleX="133152" custLinFactNeighborX="-28118" custLinFactNeighborY="-49964"/>
      <dgm:spPr/>
    </dgm:pt>
    <dgm:pt modelId="{AD5B992D-DF51-4150-89E2-BFB24FA08C93}" type="pres">
      <dgm:prSet presAssocID="{993DC248-7A09-4B65-8412-CED2DFC9134A}" presName="connectorText" presStyleLbl="sibTrans2D1" presStyleIdx="3" presStyleCnt="4"/>
      <dgm:spPr/>
    </dgm:pt>
    <dgm:pt modelId="{72ACEDA8-7FD5-4B62-88AF-5070B8956CB0}" type="pres">
      <dgm:prSet presAssocID="{2C2BD205-5A79-4BC9-8085-532BBA2041AB}" presName="node" presStyleLbl="node1" presStyleIdx="3" presStyleCnt="4" custScaleX="217334" custScaleY="213456" custRadScaleRad="158747" custRadScaleInc="-26566">
        <dgm:presLayoutVars>
          <dgm:bulletEnabled val="1"/>
        </dgm:presLayoutVars>
      </dgm:prSet>
      <dgm:spPr/>
    </dgm:pt>
  </dgm:ptLst>
  <dgm:cxnLst>
    <dgm:cxn modelId="{BC95AC00-74D7-470B-B759-562F88529600}" srcId="{4F02564D-2102-446B-9A09-7545C11617C1}" destId="{0BCD502D-07C4-44D8-9E15-7D1A156823FF}" srcOrd="2" destOrd="0" parTransId="{67D9970A-8AE7-4B80-838C-1EC0D47C3204}" sibTransId="{0D9F1425-D5AF-4E4C-B9AE-68BFADD4026C}"/>
    <dgm:cxn modelId="{C5E09901-03DE-4F9E-9B03-07C263AD4D95}" type="presOf" srcId="{7B2F6486-49F0-4F92-835B-D159D62FE173}" destId="{64056BC7-6568-4223-A258-60859B1237A5}" srcOrd="0" destOrd="0" presId="urn:microsoft.com/office/officeart/2005/8/layout/radial5"/>
    <dgm:cxn modelId="{9352AC0A-BE43-4F37-8D86-32991D953F39}" type="presOf" srcId="{67D9970A-8AE7-4B80-838C-1EC0D47C3204}" destId="{CE8F76E1-0096-439E-A94A-9746937D729F}" srcOrd="1" destOrd="0" presId="urn:microsoft.com/office/officeart/2005/8/layout/radial5"/>
    <dgm:cxn modelId="{967B395E-BB6D-4315-8958-474F8AC8DC40}" type="presOf" srcId="{0BCD502D-07C4-44D8-9E15-7D1A156823FF}" destId="{04C07CFB-5FA5-4684-A9EF-AB92A7875062}" srcOrd="0" destOrd="0" presId="urn:microsoft.com/office/officeart/2005/8/layout/radial5"/>
    <dgm:cxn modelId="{48862D61-9B31-4B7F-AE16-53C4EA9B16DB}" type="presOf" srcId="{67D9970A-8AE7-4B80-838C-1EC0D47C3204}" destId="{33C55039-B012-45B7-8FD7-12D816102CD0}" srcOrd="0" destOrd="0" presId="urn:microsoft.com/office/officeart/2005/8/layout/radial5"/>
    <dgm:cxn modelId="{DEE90D79-564F-4993-96A0-717B7F7EAAB0}" type="presOf" srcId="{993DC248-7A09-4B65-8412-CED2DFC9134A}" destId="{4278737D-CBD5-47D2-97A0-963E20406678}" srcOrd="0" destOrd="0" presId="urn:microsoft.com/office/officeart/2005/8/layout/radial5"/>
    <dgm:cxn modelId="{F8CD9986-3E71-46E3-810A-472629B8FFF6}" type="presOf" srcId="{48D4E69F-4C46-4311-A2F6-E18BFBA64610}" destId="{A7187DDC-5526-43F4-99EA-9C10BAFDD388}" srcOrd="1" destOrd="0" presId="urn:microsoft.com/office/officeart/2005/8/layout/radial5"/>
    <dgm:cxn modelId="{514F1D8D-8D28-47D8-A903-C6AC4BE7EEAE}" srcId="{4F02564D-2102-446B-9A09-7545C11617C1}" destId="{EBD4B70D-9E3D-4439-B5E1-E25C54A4EA5E}" srcOrd="1" destOrd="0" parTransId="{1F29C746-F320-493A-906A-C6D3AD151D96}" sibTransId="{886CCE80-66E0-484B-A325-489F2B104A7C}"/>
    <dgm:cxn modelId="{E59203A4-FCA6-4001-9302-377D89387B79}" type="presOf" srcId="{993DC248-7A09-4B65-8412-CED2DFC9134A}" destId="{AD5B992D-DF51-4150-89E2-BFB24FA08C93}" srcOrd="1" destOrd="0" presId="urn:microsoft.com/office/officeart/2005/8/layout/radial5"/>
    <dgm:cxn modelId="{D987B0B6-A58F-463A-B789-CF5CA9592D26}" type="presOf" srcId="{1F29C746-F320-493A-906A-C6D3AD151D96}" destId="{7BF924B1-3DAD-46C4-A7D8-42252E3CB108}" srcOrd="1" destOrd="0" presId="urn:microsoft.com/office/officeart/2005/8/layout/radial5"/>
    <dgm:cxn modelId="{6AC6A2BC-DD4D-4D74-9CE2-EFE2835274AA}" srcId="{4F02564D-2102-446B-9A09-7545C11617C1}" destId="{2C2BD205-5A79-4BC9-8085-532BBA2041AB}" srcOrd="3" destOrd="0" parTransId="{993DC248-7A09-4B65-8412-CED2DFC9134A}" sibTransId="{EAF084EC-F853-4F79-88A1-8E4579D320DF}"/>
    <dgm:cxn modelId="{4450A6BE-68F8-4D95-82B7-CA3F1EAC1375}" type="presOf" srcId="{4F02564D-2102-446B-9A09-7545C11617C1}" destId="{953D482A-D4D0-4E2D-B4F1-E613FFFDA10E}" srcOrd="0" destOrd="0" presId="urn:microsoft.com/office/officeart/2005/8/layout/radial5"/>
    <dgm:cxn modelId="{59E23BC2-0AA9-4EBF-BEA7-A1BCA5E257E4}" srcId="{C95C6233-A49D-4E6C-996B-FD62119596C1}" destId="{4F02564D-2102-446B-9A09-7545C11617C1}" srcOrd="0" destOrd="0" parTransId="{C5A4718C-0AD3-472D-8702-E2386AC69C0C}" sibTransId="{F19CA6BF-74EE-4E3A-86BC-698A063C3421}"/>
    <dgm:cxn modelId="{341B48C9-0AF8-41F0-BBC4-58C44044EA03}" type="presOf" srcId="{C95C6233-A49D-4E6C-996B-FD62119596C1}" destId="{C282ACE5-6784-4EBD-9D46-F23AB2938867}" srcOrd="0" destOrd="0" presId="urn:microsoft.com/office/officeart/2005/8/layout/radial5"/>
    <dgm:cxn modelId="{4FAF73CF-DE7F-45B1-98E5-8A2880B515D0}" srcId="{4F02564D-2102-446B-9A09-7545C11617C1}" destId="{7B2F6486-49F0-4F92-835B-D159D62FE173}" srcOrd="0" destOrd="0" parTransId="{48D4E69F-4C46-4311-A2F6-E18BFBA64610}" sibTransId="{1C91B2D2-D977-4FC9-BAA4-CC3E42E2BFFB}"/>
    <dgm:cxn modelId="{95AF63DF-3BCD-4BEA-80BF-DB562D842405}" type="presOf" srcId="{EBD4B70D-9E3D-4439-B5E1-E25C54A4EA5E}" destId="{B911A79A-F773-4FAC-9C6A-EA86B92BC84D}" srcOrd="0" destOrd="0" presId="urn:microsoft.com/office/officeart/2005/8/layout/radial5"/>
    <dgm:cxn modelId="{A5E479E8-7958-457E-B5DE-3751235CA16C}" type="presOf" srcId="{48D4E69F-4C46-4311-A2F6-E18BFBA64610}" destId="{813FEAF3-F3F5-4EBF-9FF6-CC0934D2EEAC}" srcOrd="0" destOrd="0" presId="urn:microsoft.com/office/officeart/2005/8/layout/radial5"/>
    <dgm:cxn modelId="{E63A39EC-64BB-4E6E-BC1B-AC91B93D4F23}" type="presOf" srcId="{1F29C746-F320-493A-906A-C6D3AD151D96}" destId="{65B46391-A8CB-4541-8F3E-3C5ADF20A1F3}" srcOrd="0" destOrd="0" presId="urn:microsoft.com/office/officeart/2005/8/layout/radial5"/>
    <dgm:cxn modelId="{730FB5FD-C60A-43A7-97F2-4D11025F223C}" type="presOf" srcId="{2C2BD205-5A79-4BC9-8085-532BBA2041AB}" destId="{72ACEDA8-7FD5-4B62-88AF-5070B8956CB0}" srcOrd="0" destOrd="0" presId="urn:microsoft.com/office/officeart/2005/8/layout/radial5"/>
    <dgm:cxn modelId="{5DC948DB-EF78-48D1-BFC2-D5244FD000BC}" type="presParOf" srcId="{C282ACE5-6784-4EBD-9D46-F23AB2938867}" destId="{953D482A-D4D0-4E2D-B4F1-E613FFFDA10E}" srcOrd="0" destOrd="0" presId="urn:microsoft.com/office/officeart/2005/8/layout/radial5"/>
    <dgm:cxn modelId="{CE385D23-4DB7-4FC1-915A-E798A326883A}" type="presParOf" srcId="{C282ACE5-6784-4EBD-9D46-F23AB2938867}" destId="{813FEAF3-F3F5-4EBF-9FF6-CC0934D2EEAC}" srcOrd="1" destOrd="0" presId="urn:microsoft.com/office/officeart/2005/8/layout/radial5"/>
    <dgm:cxn modelId="{69550C3B-AB54-4B02-8022-5BD0AA78662D}" type="presParOf" srcId="{813FEAF3-F3F5-4EBF-9FF6-CC0934D2EEAC}" destId="{A7187DDC-5526-43F4-99EA-9C10BAFDD388}" srcOrd="0" destOrd="0" presId="urn:microsoft.com/office/officeart/2005/8/layout/radial5"/>
    <dgm:cxn modelId="{FF0BED15-8369-40B6-BF7F-BE407287C6C6}" type="presParOf" srcId="{C282ACE5-6784-4EBD-9D46-F23AB2938867}" destId="{64056BC7-6568-4223-A258-60859B1237A5}" srcOrd="2" destOrd="0" presId="urn:microsoft.com/office/officeart/2005/8/layout/radial5"/>
    <dgm:cxn modelId="{9383F155-A9E4-4E90-83C1-008ACACB3C64}" type="presParOf" srcId="{C282ACE5-6784-4EBD-9D46-F23AB2938867}" destId="{65B46391-A8CB-4541-8F3E-3C5ADF20A1F3}" srcOrd="3" destOrd="0" presId="urn:microsoft.com/office/officeart/2005/8/layout/radial5"/>
    <dgm:cxn modelId="{1439666B-7527-4272-9603-0CC73ABD52F7}" type="presParOf" srcId="{65B46391-A8CB-4541-8F3E-3C5ADF20A1F3}" destId="{7BF924B1-3DAD-46C4-A7D8-42252E3CB108}" srcOrd="0" destOrd="0" presId="urn:microsoft.com/office/officeart/2005/8/layout/radial5"/>
    <dgm:cxn modelId="{6BE00DFB-5BF5-4967-A96B-E9D4F6821BDB}" type="presParOf" srcId="{C282ACE5-6784-4EBD-9D46-F23AB2938867}" destId="{B911A79A-F773-4FAC-9C6A-EA86B92BC84D}" srcOrd="4" destOrd="0" presId="urn:microsoft.com/office/officeart/2005/8/layout/radial5"/>
    <dgm:cxn modelId="{F5F201EB-E775-4239-AAE6-2FE7B7B51478}" type="presParOf" srcId="{C282ACE5-6784-4EBD-9D46-F23AB2938867}" destId="{33C55039-B012-45B7-8FD7-12D816102CD0}" srcOrd="5" destOrd="0" presId="urn:microsoft.com/office/officeart/2005/8/layout/radial5"/>
    <dgm:cxn modelId="{7BC16644-B667-40E8-AF0A-DE4418F6710F}" type="presParOf" srcId="{33C55039-B012-45B7-8FD7-12D816102CD0}" destId="{CE8F76E1-0096-439E-A94A-9746937D729F}" srcOrd="0" destOrd="0" presId="urn:microsoft.com/office/officeart/2005/8/layout/radial5"/>
    <dgm:cxn modelId="{00527633-E204-4469-A895-03123E2D07DD}" type="presParOf" srcId="{C282ACE5-6784-4EBD-9D46-F23AB2938867}" destId="{04C07CFB-5FA5-4684-A9EF-AB92A7875062}" srcOrd="6" destOrd="0" presId="urn:microsoft.com/office/officeart/2005/8/layout/radial5"/>
    <dgm:cxn modelId="{95A6A8C4-0CCA-40D3-8DB0-204B090BB919}" type="presParOf" srcId="{C282ACE5-6784-4EBD-9D46-F23AB2938867}" destId="{4278737D-CBD5-47D2-97A0-963E20406678}" srcOrd="7" destOrd="0" presId="urn:microsoft.com/office/officeart/2005/8/layout/radial5"/>
    <dgm:cxn modelId="{80DB01C6-6081-48C3-865D-8EADE65F2490}" type="presParOf" srcId="{4278737D-CBD5-47D2-97A0-963E20406678}" destId="{AD5B992D-DF51-4150-89E2-BFB24FA08C93}" srcOrd="0" destOrd="0" presId="urn:microsoft.com/office/officeart/2005/8/layout/radial5"/>
    <dgm:cxn modelId="{816DA988-4A94-4F88-8310-A0B0A55934C0}" type="presParOf" srcId="{C282ACE5-6784-4EBD-9D46-F23AB2938867}" destId="{72ACEDA8-7FD5-4B62-88AF-5070B8956C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D482A-D4D0-4E2D-B4F1-E613FFFDA10E}">
      <dsp:nvSpPr>
        <dsp:cNvPr id="0" name=""/>
        <dsp:cNvSpPr/>
      </dsp:nvSpPr>
      <dsp:spPr>
        <a:xfrm>
          <a:off x="4932830" y="2547254"/>
          <a:ext cx="1968720" cy="863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anose="030F0702030302020204" pitchFamily="66" charset="0"/>
            </a:rPr>
            <a:t>Exam Tips </a:t>
          </a:r>
        </a:p>
      </dsp:txBody>
      <dsp:txXfrm>
        <a:off x="5221142" y="2673719"/>
        <a:ext cx="1392096" cy="610628"/>
      </dsp:txXfrm>
    </dsp:sp>
    <dsp:sp modelId="{813FEAF3-F3F5-4EBF-9FF6-CC0934D2EEAC}">
      <dsp:nvSpPr>
        <dsp:cNvPr id="0" name=""/>
        <dsp:cNvSpPr/>
      </dsp:nvSpPr>
      <dsp:spPr>
        <a:xfrm rot="16200000">
          <a:off x="5574316" y="1954402"/>
          <a:ext cx="536383" cy="63184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5654774" y="2161228"/>
        <a:ext cx="375468" cy="379104"/>
      </dsp:txXfrm>
    </dsp:sp>
    <dsp:sp modelId="{64056BC7-6568-4223-A258-60859B1237A5}">
      <dsp:nvSpPr>
        <dsp:cNvPr id="0" name=""/>
        <dsp:cNvSpPr/>
      </dsp:nvSpPr>
      <dsp:spPr>
        <a:xfrm>
          <a:off x="3301769" y="32467"/>
          <a:ext cx="3460866" cy="2037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Demographic Factors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1. Size of vulnerable population – Check out the total population of the city, state or country. 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2. Population Density – World Bank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3808601" y="330835"/>
        <a:ext cx="2447202" cy="1440650"/>
      </dsp:txXfrm>
    </dsp:sp>
    <dsp:sp modelId="{65B46391-A8CB-4541-8F3E-3C5ADF20A1F3}">
      <dsp:nvSpPr>
        <dsp:cNvPr id="0" name=""/>
        <dsp:cNvSpPr/>
      </dsp:nvSpPr>
      <dsp:spPr>
        <a:xfrm rot="21533976">
          <a:off x="7490670" y="2460601"/>
          <a:ext cx="548584" cy="63184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490685" y="2588549"/>
        <a:ext cx="384009" cy="379104"/>
      </dsp:txXfrm>
    </dsp:sp>
    <dsp:sp modelId="{B911A79A-F773-4FAC-9C6A-EA86B92BC84D}">
      <dsp:nvSpPr>
        <dsp:cNvPr id="0" name=""/>
        <dsp:cNvSpPr/>
      </dsp:nvSpPr>
      <dsp:spPr>
        <a:xfrm>
          <a:off x="8156803" y="894013"/>
          <a:ext cx="3404187" cy="2665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Socio Economic Factors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3. A Country's level of development - HDI Ranking through CIA World Fact Book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4. An Individuals Wealth – GDP PPP $ – CIA World Fact Book 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8655335" y="1284382"/>
        <a:ext cx="2407123" cy="1884865"/>
      </dsp:txXfrm>
    </dsp:sp>
    <dsp:sp modelId="{33C55039-B012-45B7-8FD7-12D816102CD0}">
      <dsp:nvSpPr>
        <dsp:cNvPr id="0" name=""/>
        <dsp:cNvSpPr/>
      </dsp:nvSpPr>
      <dsp:spPr>
        <a:xfrm rot="5400000">
          <a:off x="5841229" y="3410252"/>
          <a:ext cx="533716" cy="63184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921287" y="3456563"/>
        <a:ext cx="373601" cy="379104"/>
      </dsp:txXfrm>
    </dsp:sp>
    <dsp:sp modelId="{04C07CFB-5FA5-4684-A9EF-AB92A7875062}">
      <dsp:nvSpPr>
        <dsp:cNvPr id="0" name=""/>
        <dsp:cNvSpPr/>
      </dsp:nvSpPr>
      <dsp:spPr>
        <a:xfrm>
          <a:off x="5421232" y="3655509"/>
          <a:ext cx="6097126" cy="3071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Community Preparedness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5. Public Education - School enrollment, primary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 (% net) World Bank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6. Recent Hazard Events – Last time this hazard happened and the impacts. 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7. Early Warning Systems – Research to find out. 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8. Building Codes – Research to find out (not applicable to drought)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314135" y="4105372"/>
        <a:ext cx="4311320" cy="2172131"/>
      </dsp:txXfrm>
    </dsp:sp>
    <dsp:sp modelId="{4278737D-CBD5-47D2-97A0-963E20406678}">
      <dsp:nvSpPr>
        <dsp:cNvPr id="0" name=""/>
        <dsp:cNvSpPr/>
      </dsp:nvSpPr>
      <dsp:spPr>
        <a:xfrm rot="10800000">
          <a:off x="4008035" y="2749188"/>
          <a:ext cx="800720" cy="63184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10800000">
        <a:off x="4197587" y="2875556"/>
        <a:ext cx="611168" cy="379104"/>
      </dsp:txXfrm>
    </dsp:sp>
    <dsp:sp modelId="{72ACEDA8-7FD5-4B62-88AF-5070B8956CB0}">
      <dsp:nvSpPr>
        <dsp:cNvPr id="0" name=""/>
        <dsp:cNvSpPr/>
      </dsp:nvSpPr>
      <dsp:spPr>
        <a:xfrm>
          <a:off x="66969" y="2144480"/>
          <a:ext cx="4038833" cy="39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A community's ability to deal with a hazard event. 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9. Governance – Government response and rate of response 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10. Effective Lines of Communication - Media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11. Emergency Personnel – Specialist teams to deal with the hazard</a:t>
          </a:r>
          <a:endParaRPr lang="en-GB" sz="1400" kern="1200" dirty="0"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rPr>
            <a:t>12. Insurance Cover – Universal Healthcare provided by government 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658442" y="2725399"/>
        <a:ext cx="2855887" cy="2804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20F50D45-8986-4433-8FF8-0BF46128C56D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6500"/>
            <a:ext cx="57912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87D02344-CB61-4036-B394-1C039A4E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8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F2F2-2017-4AB4-8DAB-48A63D383D4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0B69-D120-4D8E-BBE0-F1097CE37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8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greenfieldgeography.wikispaces.com/Earthquakes+and+Volcanoes" TargetMode="External"/><Relationship Id="rId7" Type="http://schemas.openxmlformats.org/officeDocument/2006/relationships/hyperlink" Target="http://https/www.youtube.com/watch?v=T5wHtcSJgbE#t=53" TargetMode="External"/><Relationship Id="rId2" Type="http://schemas.openxmlformats.org/officeDocument/2006/relationships/hyperlink" Target="http://greenfieldgeography.wikispaces.com/Characteristic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eenfieldgeography.wikispaces.com/Human-induced+Hazard" TargetMode="External"/><Relationship Id="rId5" Type="http://schemas.openxmlformats.org/officeDocument/2006/relationships/hyperlink" Target="http://greenfieldgeography.wikispaces.com/Droughts" TargetMode="External"/><Relationship Id="rId4" Type="http://schemas.openxmlformats.org/officeDocument/2006/relationships/hyperlink" Target="http://greenfieldgeography.wikispaces.com/Hurrican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547" y="126230"/>
            <a:ext cx="1156922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Hazards and disasters - risk assessment and response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47898"/>
              </p:ext>
            </p:extLst>
          </p:nvPr>
        </p:nvGraphicFramePr>
        <p:xfrm>
          <a:off x="354545" y="603698"/>
          <a:ext cx="11569230" cy="2641670"/>
        </p:xfrm>
        <a:graphic>
          <a:graphicData uri="http://schemas.openxmlformats.org/drawingml/2006/table">
            <a:tbl>
              <a:tblPr/>
              <a:tblGrid>
                <a:gridCol w="172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112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1. Characteristics of hazards</a:t>
                      </a:r>
                      <a:b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718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2"/>
                        </a:rPr>
                        <a:t>Characteristics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Explain the characteristics and spatial distribution of the following hazards.</a:t>
                      </a:r>
                      <a:b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Either 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earthquakes or volcanoes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4"/>
                        </a:rPr>
                        <a:t>Hurricanes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(tropical cyclones, typhoons)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5"/>
                        </a:rPr>
                        <a:t>Droughts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Any one recent 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6"/>
                        </a:rPr>
                        <a:t>human-induced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(technological) hazard (explosion or escape of hazardous material)</a:t>
                      </a:r>
                    </a:p>
                    <a:p>
                      <a:pPr fontAlgn="t"/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Distinguish between the chosen hazards in terms of their spatial extent, predictability, frequency, magnitude, duration, speed of onset and effects.</a:t>
                      </a: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7 hours</a:t>
                      </a: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ction Button: Movie 5">
            <a:hlinkClick r:id="rId7" highlightClick="1"/>
          </p:cNvPr>
          <p:cNvSpPr/>
          <p:nvPr/>
        </p:nvSpPr>
        <p:spPr>
          <a:xfrm>
            <a:off x="11503152" y="219456"/>
            <a:ext cx="301752" cy="192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4545" y="3353504"/>
            <a:ext cx="2144106" cy="193899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Starter: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In Pairs complete the card sort on your desk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851" y="3353504"/>
            <a:ext cx="2343114" cy="34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ppery.com/maps/World-Outline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" y="406400"/>
            <a:ext cx="10690896" cy="62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304800" y="387927"/>
            <a:ext cx="5301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33" y="116959"/>
            <a:ext cx="11862390" cy="392292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Language for Learning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033" y="594311"/>
            <a:ext cx="11862390" cy="612475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Disaster</a:t>
            </a:r>
            <a:r>
              <a:rPr lang="en-US" sz="2800" dirty="0">
                <a:latin typeface="Comic Sans MS" panose="030F0702030302020204" pitchFamily="66" charset="0"/>
              </a:rPr>
              <a:t> = A major hazard event that causes widespread disruption to a community or region that the affected community is unable to deal </a:t>
            </a:r>
            <a:r>
              <a:rPr lang="en-US" sz="2800" u="sng" dirty="0">
                <a:latin typeface="Comic Sans MS" panose="030F0702030302020204" pitchFamily="66" charset="0"/>
              </a:rPr>
              <a:t>with adequately without outside help.</a:t>
            </a:r>
          </a:p>
          <a:p>
            <a:r>
              <a:rPr lang="en-US" sz="2800" u="sng" dirty="0">
                <a:latin typeface="Comic Sans MS" panose="030F0702030302020204" pitchFamily="66" charset="0"/>
              </a:rPr>
              <a:t>Hazard </a:t>
            </a:r>
            <a:r>
              <a:rPr lang="en-US" sz="2800" dirty="0">
                <a:latin typeface="Comic Sans MS" panose="030F0702030302020204" pitchFamily="66" charset="0"/>
              </a:rPr>
              <a:t>= A threat (whether natural or human) that has the potential to cause loss of life, injury, property damage, socio‑economic disruption or environmental degradation.</a:t>
            </a:r>
          </a:p>
          <a:p>
            <a:r>
              <a:rPr lang="en-US" sz="2800" u="sng" dirty="0">
                <a:latin typeface="Comic Sans MS" panose="030F0702030302020204" pitchFamily="66" charset="0"/>
              </a:rPr>
              <a:t>Hazard event </a:t>
            </a:r>
            <a:r>
              <a:rPr lang="en-US" sz="2800" dirty="0">
                <a:latin typeface="Comic Sans MS" panose="030F0702030302020204" pitchFamily="66" charset="0"/>
              </a:rPr>
              <a:t>= The occurrence (realization) of a hazard, the effects of which change demographic, economic and/or environmental conditions.</a:t>
            </a:r>
          </a:p>
          <a:p>
            <a:r>
              <a:rPr lang="en-US" sz="2800" u="sng" dirty="0">
                <a:latin typeface="Comic Sans MS" panose="030F0702030302020204" pitchFamily="66" charset="0"/>
              </a:rPr>
              <a:t>Risk </a:t>
            </a:r>
            <a:r>
              <a:rPr lang="en-US" sz="2800" dirty="0">
                <a:latin typeface="Comic Sans MS" panose="030F0702030302020204" pitchFamily="66" charset="0"/>
              </a:rPr>
              <a:t>= The probability of a hazard event causing harmful consequences (expected losses in terms of deaths, injuries, property damage, economy and environment).</a:t>
            </a:r>
          </a:p>
          <a:p>
            <a:r>
              <a:rPr lang="en-US" sz="2800" u="sng" dirty="0">
                <a:latin typeface="Comic Sans MS" panose="030F0702030302020204" pitchFamily="66" charset="0"/>
              </a:rPr>
              <a:t>Vulnerability </a:t>
            </a:r>
            <a:r>
              <a:rPr lang="en-US" sz="2800" dirty="0">
                <a:latin typeface="Comic Sans MS" panose="030F0702030302020204" pitchFamily="66" charset="0"/>
              </a:rPr>
              <a:t>= The susceptibility of a community to a hazard or to the impacts of a hazard event.</a:t>
            </a:r>
          </a:p>
        </p:txBody>
      </p:sp>
    </p:spTree>
    <p:extLst>
      <p:ext uri="{BB962C8B-B14F-4D97-AF65-F5344CB8AC3E}">
        <p14:creationId xmlns:p14="http://schemas.microsoft.com/office/powerpoint/2010/main" val="211025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2" y="120576"/>
            <a:ext cx="11623158" cy="53864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Characteristics of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71" y="1587870"/>
            <a:ext cx="11623159" cy="4625162"/>
          </a:xfrm>
          <a:ln w="28575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Spatial distribution-</a:t>
            </a:r>
            <a:r>
              <a:rPr lang="en-US" dirty="0">
                <a:latin typeface="Comic Sans MS" panose="030F0702030302020204" pitchFamily="66" charset="0"/>
              </a:rPr>
              <a:t>the distribution of the hazard, where it occurs.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Spatial extent- </a:t>
            </a:r>
            <a:r>
              <a:rPr lang="en-US" dirty="0">
                <a:latin typeface="Comic Sans MS" panose="030F0702030302020204" pitchFamily="66" charset="0"/>
              </a:rPr>
              <a:t>the size of the area covered by a hazard 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Predictability-</a:t>
            </a:r>
            <a:r>
              <a:rPr lang="en-US" dirty="0">
                <a:latin typeface="Comic Sans MS" panose="030F0702030302020204" pitchFamily="66" charset="0"/>
              </a:rPr>
              <a:t> wo what extent is it possible to give a relatively precise statement about the time, place and ideally the nature and size of the hazard event.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Frequency-</a:t>
            </a:r>
            <a:r>
              <a:rPr lang="en-US" dirty="0">
                <a:latin typeface="Comic Sans MS" panose="030F0702030302020204" pitchFamily="66" charset="0"/>
              </a:rPr>
              <a:t> how often an event of a certain size occurs. Frequency is sometimes called the recurrence interval: the larger the event the less frequently it occurs 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Magnitude-</a:t>
            </a:r>
            <a:r>
              <a:rPr lang="en-US" dirty="0">
                <a:latin typeface="Comic Sans MS" panose="030F0702030302020204" pitchFamily="66" charset="0"/>
              </a:rPr>
              <a:t> the size of the event 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Duration-</a:t>
            </a:r>
            <a:r>
              <a:rPr lang="en-US" dirty="0">
                <a:latin typeface="Comic Sans MS" panose="030F0702030302020204" pitchFamily="66" charset="0"/>
              </a:rPr>
              <a:t> the length of time a hazard event will last or exist for. 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Speed of onset- </a:t>
            </a:r>
            <a:r>
              <a:rPr lang="en-US" dirty="0">
                <a:latin typeface="Comic Sans MS" panose="030F0702030302020204" pitchFamily="66" charset="0"/>
              </a:rPr>
              <a:t>the time difference between the start and the peak of the event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Effects-</a:t>
            </a:r>
            <a:r>
              <a:rPr lang="en-US" dirty="0">
                <a:latin typeface="Comic Sans MS" panose="030F0702030302020204" pitchFamily="66" charset="0"/>
              </a:rPr>
              <a:t> what effects might this hazard have on both physical and human geographical elements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6572" y="801060"/>
            <a:ext cx="11623158" cy="59180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latin typeface="Comic Sans MS" panose="030F0702030302020204" pitchFamily="66" charset="0"/>
              </a:rPr>
              <a:t>Demo</a:t>
            </a:r>
            <a:r>
              <a:rPr lang="en-US" sz="2000" dirty="0">
                <a:latin typeface="Comic Sans MS" panose="030F0702030302020204" pitchFamily="66" charset="0"/>
              </a:rPr>
              <a:t>: When planning a response for any Hazards, geographers need to consider certain characteristics hazards. What are these, list below. </a:t>
            </a:r>
          </a:p>
        </p:txBody>
      </p:sp>
    </p:spTree>
    <p:extLst>
      <p:ext uri="{BB962C8B-B14F-4D97-AF65-F5344CB8AC3E}">
        <p14:creationId xmlns:p14="http://schemas.microsoft.com/office/powerpoint/2010/main" val="27563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8400" y="140916"/>
            <a:ext cx="443345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Hazard Vulnerability Tasks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6327" y="3073053"/>
            <a:ext cx="8977745" cy="151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1764468"/>
              </p:ext>
            </p:extLst>
          </p:nvPr>
        </p:nvGraphicFramePr>
        <p:xfrm>
          <a:off x="174171" y="130630"/>
          <a:ext cx="11930744" cy="706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521035" y="578538"/>
            <a:ext cx="2658100" cy="37253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What to look for …. </a:t>
            </a:r>
            <a:endParaRPr lang="en-GB" sz="1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4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98707"/>
              </p:ext>
            </p:extLst>
          </p:nvPr>
        </p:nvGraphicFramePr>
        <p:xfrm>
          <a:off x="306572" y="1599864"/>
          <a:ext cx="11623158" cy="51837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Climatic</a:t>
                      </a:r>
                      <a:r>
                        <a:rPr kumimoji="0" lang="es-MX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Meteorological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Geological/ </a:t>
                      </a:r>
                      <a:r>
                        <a:rPr kumimoji="0" lang="es-MX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Geomorphological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Floral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Faunal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Snow and Ice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Avalanches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Fungal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Diseases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Bacterial Diseases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Droughts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Earthquakes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Athlete</a:t>
                      </a:r>
                      <a:r>
                        <a:rPr kumimoji="0" lang="ja-JP" alt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 Foot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Viral Diseases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Floods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Erosion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Soil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Coastal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Dutch Elm Disease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Influenza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Frosts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Landslides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Wheat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Stem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Rust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Malaria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Hail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Shifting Sand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Infestations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Smallpox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Heatwaves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Tsunami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Fever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Rabies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Tropical Cyclones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Volcanic Eruptions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Poisonous Plants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Infestations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Lightning and Fires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Rabbits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/Termites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Tornados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Venomous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 Bites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6572" y="120576"/>
            <a:ext cx="11623158" cy="53864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T</a:t>
            </a:r>
            <a:r>
              <a:rPr lang="en-GB" sz="2400" u="sng" dirty="0" err="1">
                <a:latin typeface="Comic Sans MS" panose="030F0702030302020204" pitchFamily="66" charset="0"/>
              </a:rPr>
              <a:t>ypes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US" sz="2400" u="sng" dirty="0">
                <a:latin typeface="Comic Sans MS" panose="030F0702030302020204" pitchFamily="66" charset="0"/>
              </a:rPr>
              <a:t>of hazards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06572" y="808079"/>
            <a:ext cx="11623158" cy="58708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u="sng" dirty="0">
                <a:latin typeface="Comic Sans MS" panose="030F0702030302020204" pitchFamily="66" charset="0"/>
              </a:rPr>
              <a:t>Demo</a:t>
            </a:r>
            <a:r>
              <a:rPr lang="es-MX" sz="2400" dirty="0">
                <a:latin typeface="Comic Sans MS" panose="030F0702030302020204" pitchFamily="66" charset="0"/>
              </a:rPr>
              <a:t>: </a:t>
            </a:r>
            <a:r>
              <a:rPr lang="es-MX" sz="2400" dirty="0" err="1">
                <a:latin typeface="Comic Sans MS" panose="030F0702030302020204" pitchFamily="66" charset="0"/>
              </a:rPr>
              <a:t>Make</a:t>
            </a:r>
            <a:r>
              <a:rPr lang="es-MX" sz="2400" dirty="0">
                <a:latin typeface="Comic Sans MS" panose="030F0702030302020204" pitchFamily="66" charset="0"/>
              </a:rPr>
              <a:t> a </a:t>
            </a:r>
            <a:r>
              <a:rPr lang="es-MX" sz="2400" dirty="0" err="1">
                <a:latin typeface="Comic Sans MS" panose="030F0702030302020204" pitchFamily="66" charset="0"/>
              </a:rPr>
              <a:t>Catagorised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list</a:t>
            </a:r>
            <a:r>
              <a:rPr lang="es-MX" sz="2400" dirty="0">
                <a:latin typeface="Comic Sans MS" panose="030F0702030302020204" pitchFamily="66" charset="0"/>
              </a:rPr>
              <a:t> of </a:t>
            </a:r>
            <a:r>
              <a:rPr lang="es-MX" sz="2400" dirty="0" err="1">
                <a:latin typeface="Comic Sans MS" panose="030F0702030302020204" pitchFamily="66" charset="0"/>
              </a:rPr>
              <a:t>all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the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types</a:t>
            </a:r>
            <a:r>
              <a:rPr lang="es-MX" sz="2400" dirty="0">
                <a:latin typeface="Comic Sans MS" panose="030F0702030302020204" pitchFamily="66" charset="0"/>
              </a:rPr>
              <a:t> of </a:t>
            </a:r>
            <a:r>
              <a:rPr lang="es-MX" sz="2400" dirty="0" err="1">
                <a:latin typeface="Comic Sans MS" panose="030F0702030302020204" pitchFamily="66" charset="0"/>
              </a:rPr>
              <a:t>hazards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that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you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know</a:t>
            </a:r>
            <a:r>
              <a:rPr lang="es-MX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31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89614" y="159489"/>
            <a:ext cx="11812772" cy="5635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GB" sz="2400" u="sng" dirty="0">
                <a:latin typeface="Comic Sans MS" panose="030F0702030302020204" pitchFamily="66" charset="0"/>
              </a:rPr>
              <a:t>Distribution</a:t>
            </a:r>
            <a:r>
              <a:rPr lang="es-MX" sz="2400" u="sng" dirty="0">
                <a:latin typeface="Comic Sans MS" panose="030F0702030302020204" pitchFamily="66" charset="0"/>
              </a:rPr>
              <a:t> of </a:t>
            </a:r>
            <a:r>
              <a:rPr lang="es-MX" sz="2400" u="sng" dirty="0" err="1">
                <a:latin typeface="Comic Sans MS" panose="030F0702030302020204" pitchFamily="66" charset="0"/>
              </a:rPr>
              <a:t>some</a:t>
            </a:r>
            <a:r>
              <a:rPr lang="es-MX" sz="2400" u="sng" dirty="0">
                <a:latin typeface="Comic Sans MS" panose="030F0702030302020204" pitchFamily="66" charset="0"/>
              </a:rPr>
              <a:t> Global Hazards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980156"/>
              </p:ext>
            </p:extLst>
          </p:nvPr>
        </p:nvGraphicFramePr>
        <p:xfrm>
          <a:off x="3239387" y="797442"/>
          <a:ext cx="8762999" cy="586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85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omic Sans MS" panose="030F0702030302020204" pitchFamily="66" charset="0"/>
                        </a:rPr>
                        <a:t>Tropical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Storms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Earthquakes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Drought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Tornadoes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omic Sans MS" panose="030F0702030302020204" pitchFamily="66" charset="0"/>
                        </a:rPr>
                        <a:t>Active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Volcanoes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Mexico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Colombia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Central USA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Japan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Iceland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855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West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Indies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Gulf</a:t>
                      </a:r>
                      <a:r>
                        <a:rPr lang="es-MX" sz="1800" dirty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Mexico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N &amp; S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Africa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Australia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Antarctica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Kenya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Florida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Brazil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South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Africa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Africa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855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Australia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Argentina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Australia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Gulf</a:t>
                      </a:r>
                      <a:r>
                        <a:rPr lang="es-MX" sz="1800" dirty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Mexico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India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China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Peru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Afghanistan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India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Japan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India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Alaska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Germany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New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Zealand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Colombia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California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France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Indonesia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855"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San Francisco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Spain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Peru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Angeles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Colombia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Comic Sans MS" panose="030F0702030302020204" pitchFamily="66" charset="0"/>
                        </a:rPr>
                        <a:t>Turkey</a:t>
                      </a:r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USA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China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Alaska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omic Sans MS" panose="030F0702030302020204" pitchFamily="66" charset="0"/>
                        </a:rPr>
                        <a:t>Indonesia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89614" y="808079"/>
            <a:ext cx="2946991" cy="122274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u="sng" dirty="0">
                <a:latin typeface="Comic Sans MS" panose="030F0702030302020204" pitchFamily="66" charset="0"/>
              </a:rPr>
              <a:t>Demo1</a:t>
            </a:r>
            <a:r>
              <a:rPr lang="es-MX" sz="2400" dirty="0">
                <a:latin typeface="Comic Sans MS" panose="030F0702030302020204" pitchFamily="66" charset="0"/>
              </a:rPr>
              <a:t>: </a:t>
            </a:r>
            <a:r>
              <a:rPr lang="es-MX" sz="2400" dirty="0" err="1">
                <a:latin typeface="Comic Sans MS" panose="030F0702030302020204" pitchFamily="66" charset="0"/>
              </a:rPr>
              <a:t>Create</a:t>
            </a:r>
            <a:r>
              <a:rPr lang="es-MX" sz="2400" dirty="0">
                <a:latin typeface="Comic Sans MS" panose="030F0702030302020204" pitchFamily="66" charset="0"/>
              </a:rPr>
              <a:t> a </a:t>
            </a:r>
            <a:r>
              <a:rPr lang="es-MX" sz="2400" dirty="0" err="1">
                <a:latin typeface="Comic Sans MS" panose="030F0702030302020204" pitchFamily="66" charset="0"/>
              </a:rPr>
              <a:t>key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for</a:t>
            </a:r>
            <a:r>
              <a:rPr lang="es-MX" sz="2400" dirty="0">
                <a:latin typeface="Comic Sans MS" panose="030F0702030302020204" pitchFamily="66" charset="0"/>
              </a:rPr>
              <a:t> the 5 global </a:t>
            </a:r>
            <a:r>
              <a:rPr lang="es-MX" sz="2400" dirty="0" err="1">
                <a:latin typeface="Comic Sans MS" panose="030F0702030302020204" pitchFamily="66" charset="0"/>
              </a:rPr>
              <a:t>hazards</a:t>
            </a:r>
            <a:r>
              <a:rPr lang="es-MX" sz="2400" dirty="0">
                <a:latin typeface="Comic Sans MS" panose="030F0702030302020204" pitchFamily="66" charset="0"/>
              </a:rPr>
              <a:t> and </a:t>
            </a:r>
            <a:r>
              <a:rPr lang="es-MX" sz="2400" dirty="0" err="1">
                <a:latin typeface="Comic Sans MS" panose="030F0702030302020204" pitchFamily="66" charset="0"/>
              </a:rPr>
              <a:t>splot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them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on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your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map</a:t>
            </a:r>
            <a:r>
              <a:rPr lang="es-MX" sz="24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00" y="3774558"/>
            <a:ext cx="2219305" cy="288938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 rot="16200000">
            <a:off x="-270885" y="5018156"/>
            <a:ext cx="1619913" cy="645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latin typeface="Comic Sans MS" panose="030F0702030302020204" pitchFamily="66" charset="0"/>
              </a:rPr>
              <a:t>HINT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9613" y="2105931"/>
            <a:ext cx="2946991" cy="149850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u="sng" dirty="0">
                <a:latin typeface="Comic Sans MS" panose="030F0702030302020204" pitchFamily="66" charset="0"/>
              </a:rPr>
              <a:t>Demo2</a:t>
            </a:r>
            <a:r>
              <a:rPr lang="es-MX" sz="2400" dirty="0">
                <a:latin typeface="Comic Sans MS" panose="030F0702030302020204" pitchFamily="66" charset="0"/>
              </a:rPr>
              <a:t>:Describe the distribution of Natural Hazards </a:t>
            </a:r>
            <a:r>
              <a:rPr lang="es-MX" sz="2400" dirty="0" err="1">
                <a:latin typeface="Comic Sans MS" panose="030F0702030302020204" pitchFamily="66" charset="0"/>
              </a:rPr>
              <a:t>found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on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your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map</a:t>
            </a:r>
            <a:r>
              <a:rPr lang="es-MX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89614" y="159489"/>
            <a:ext cx="11812772" cy="5635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Why do people live in hazardous areas?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4" y="1042655"/>
            <a:ext cx="4591050" cy="48577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7932" y="872527"/>
            <a:ext cx="6994454" cy="2643521"/>
          </a:xfrm>
          <a:ln w="28575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do people live in hazardous areas?</a:t>
            </a:r>
          </a:p>
          <a:p>
            <a:r>
              <a:rPr lang="en-US" dirty="0">
                <a:latin typeface="Comic Sans MS" panose="030F0702030302020204" pitchFamily="66" charset="0"/>
              </a:rPr>
              <a:t>Vulnerability as a function of demographic &amp; social, economic factors and of a community’s preparedness &amp; ability to deal with an event?</a:t>
            </a:r>
          </a:p>
          <a:p>
            <a:r>
              <a:rPr lang="en-US" dirty="0">
                <a:latin typeface="Comic Sans MS" panose="030F0702030302020204" pitchFamily="66" charset="0"/>
              </a:rPr>
              <a:t>Why some sectors of a population are more vulnerable than others?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729" y="3558584"/>
            <a:ext cx="4286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7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0" y="95694"/>
            <a:ext cx="5608234" cy="33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 descr="o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3483078"/>
            <a:ext cx="5422605" cy="30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eothermal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45" y="95694"/>
            <a:ext cx="5550815" cy="32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enal.net/photo/la-fortuna-costa-rica/la-fortuna-costa-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45" y="3483078"/>
            <a:ext cx="5550815" cy="30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7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30" y="808074"/>
            <a:ext cx="11807456" cy="5701136"/>
          </a:xfrm>
          <a:ln w="28575">
            <a:solidFill>
              <a:srgbClr val="7030A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Fertile soil – deltas such as NOLA and Myanmar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Cultural heritage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Slums built on land susceptible to landslides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Cheap housing in areas that are at risk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Access to water for trade and other reasons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Raw materials – metals in eruption-prone areas, geothermal energy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Cant afford to leave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Tourism – can earn a revenue from landforms/disasters (C Rica)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Forced migration – have to move to an area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Comfort zone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Pull factors – e.g. job, education opportunities, climate 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Lack of awareness – people do not have a clue about a hazard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Long time since the last hazard event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Faith in the government / emergency services / prediction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Spiritual ties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Nuclear – employment, perceived to be safe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614" y="159489"/>
            <a:ext cx="11812772" cy="5635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Why do people live in hazardous areas?</a:t>
            </a:r>
          </a:p>
        </p:txBody>
      </p:sp>
    </p:spTree>
    <p:extLst>
      <p:ext uri="{BB962C8B-B14F-4D97-AF65-F5344CB8AC3E}">
        <p14:creationId xmlns:p14="http://schemas.microsoft.com/office/powerpoint/2010/main" val="107409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884</Words>
  <Application>Microsoft Office PowerPoint</Application>
  <PresentationFormat>Widescreen</PresentationFormat>
  <Paragraphs>163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Language for Learning </vt:lpstr>
      <vt:lpstr>Characteristics of hazards</vt:lpstr>
      <vt:lpstr>PowerPoint Presentation</vt:lpstr>
      <vt:lpstr>PowerPoint Presentation</vt:lpstr>
      <vt:lpstr>Distribution of some Global Hazards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17</cp:revision>
  <cp:lastPrinted>2015-09-13T19:35:24Z</cp:lastPrinted>
  <dcterms:created xsi:type="dcterms:W3CDTF">2015-09-11T06:06:11Z</dcterms:created>
  <dcterms:modified xsi:type="dcterms:W3CDTF">2017-06-20T09:08:25Z</dcterms:modified>
</cp:coreProperties>
</file>