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60" r:id="rId3"/>
    <p:sldId id="263" r:id="rId4"/>
    <p:sldId id="267" r:id="rId5"/>
    <p:sldId id="268" r:id="rId6"/>
    <p:sldId id="261" r:id="rId7"/>
    <p:sldId id="264" r:id="rId8"/>
    <p:sldId id="265" r:id="rId9"/>
    <p:sldId id="266" r:id="rId10"/>
    <p:sldId id="270" r:id="rId11"/>
    <p:sldId id="271" r:id="rId12"/>
    <p:sldId id="25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0"/>
  </p:normalViewPr>
  <p:slideViewPr>
    <p:cSldViewPr>
      <p:cViewPr varScale="1">
        <p:scale>
          <a:sx n="106" d="100"/>
          <a:sy n="106" d="100"/>
        </p:scale>
        <p:origin x="116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330C2-2461-40D8-8F93-6AE4D0D38B9E}" type="datetimeFigureOut">
              <a:rPr lang="en-GB" smtClean="0"/>
              <a:t>01/12/2022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5197D-A9E9-4007-A242-C2D658BEEFDA}" type="slidenum">
              <a:rPr lang="en-GB" smtClean="0"/>
              <a:t>‹#›</a:t>
            </a:fld>
            <a:endParaRPr lang="en-GB"/>
          </a:p>
        </p:txBody>
      </p:sp>
    </p:spTree>
    <p:extLst>
      <p:ext uri="{BB962C8B-B14F-4D97-AF65-F5344CB8AC3E}">
        <p14:creationId xmlns:p14="http://schemas.microsoft.com/office/powerpoint/2010/main" val="214018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E5241E-9D13-4764-98B4-E71226CEBEB4}" type="slidenum">
              <a:rPr lang="en-GB">
                <a:cs typeface="Arial" charset="0"/>
              </a:rPr>
              <a:pPr fontAlgn="base">
                <a:spcBef>
                  <a:spcPct val="0"/>
                </a:spcBef>
                <a:spcAft>
                  <a:spcPct val="0"/>
                </a:spcAft>
                <a:defRPr/>
              </a:pPr>
              <a:t>6</a:t>
            </a:fld>
            <a:endParaRPr lang="en-GB">
              <a:cs typeface="Arial" charset="0"/>
            </a:endParaRPr>
          </a:p>
        </p:txBody>
      </p:sp>
    </p:spTree>
    <p:extLst>
      <p:ext uri="{BB962C8B-B14F-4D97-AF65-F5344CB8AC3E}">
        <p14:creationId xmlns:p14="http://schemas.microsoft.com/office/powerpoint/2010/main" val="13852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62D372-2F27-437A-A3A9-C0788C170A1E}" type="slidenum">
              <a:rPr lang="en-GB">
                <a:cs typeface="Arial" charset="0"/>
              </a:rPr>
              <a:pPr fontAlgn="base">
                <a:spcBef>
                  <a:spcPct val="0"/>
                </a:spcBef>
                <a:spcAft>
                  <a:spcPct val="0"/>
                </a:spcAft>
                <a:defRPr/>
              </a:pPr>
              <a:t>7</a:t>
            </a:fld>
            <a:endParaRPr lang="en-GB">
              <a:cs typeface="Arial" charset="0"/>
            </a:endParaRPr>
          </a:p>
        </p:txBody>
      </p:sp>
    </p:spTree>
    <p:extLst>
      <p:ext uri="{BB962C8B-B14F-4D97-AF65-F5344CB8AC3E}">
        <p14:creationId xmlns:p14="http://schemas.microsoft.com/office/powerpoint/2010/main" val="93737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D3440-6397-4FA4-A7C3-17079BC15E15}" type="slidenum">
              <a:rPr lang="en-GB">
                <a:cs typeface="Arial" charset="0"/>
              </a:rPr>
              <a:pPr fontAlgn="base">
                <a:spcBef>
                  <a:spcPct val="0"/>
                </a:spcBef>
                <a:spcAft>
                  <a:spcPct val="0"/>
                </a:spcAft>
                <a:defRPr/>
              </a:pPr>
              <a:t>8</a:t>
            </a:fld>
            <a:endParaRPr lang="en-GB">
              <a:cs typeface="Arial" charset="0"/>
            </a:endParaRPr>
          </a:p>
        </p:txBody>
      </p:sp>
    </p:spTree>
    <p:extLst>
      <p:ext uri="{BB962C8B-B14F-4D97-AF65-F5344CB8AC3E}">
        <p14:creationId xmlns:p14="http://schemas.microsoft.com/office/powerpoint/2010/main" val="318152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2E5F7-5D47-4362-85BD-F306FB5201CE}" type="slidenum">
              <a:rPr lang="en-GB">
                <a:cs typeface="Arial" charset="0"/>
              </a:rPr>
              <a:pPr fontAlgn="base">
                <a:spcBef>
                  <a:spcPct val="0"/>
                </a:spcBef>
                <a:spcAft>
                  <a:spcPct val="0"/>
                </a:spcAft>
                <a:defRPr/>
              </a:pPr>
              <a:t>9</a:t>
            </a:fld>
            <a:endParaRPr lang="en-GB">
              <a:cs typeface="Arial" charset="0"/>
            </a:endParaRPr>
          </a:p>
        </p:txBody>
      </p:sp>
    </p:spTree>
    <p:extLst>
      <p:ext uri="{BB962C8B-B14F-4D97-AF65-F5344CB8AC3E}">
        <p14:creationId xmlns:p14="http://schemas.microsoft.com/office/powerpoint/2010/main" val="371973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940149-F65F-43E1-BF39-67C5BD5EA6E3}"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414811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940149-F65F-43E1-BF39-67C5BD5EA6E3}"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281606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940149-F65F-43E1-BF39-67C5BD5EA6E3}"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346617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940149-F65F-43E1-BF39-67C5BD5EA6E3}"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159643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40149-F65F-43E1-BF39-67C5BD5EA6E3}" type="datetimeFigureOut">
              <a:rPr lang="en-GB" smtClean="0"/>
              <a:t>01/12/2022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30980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940149-F65F-43E1-BF39-67C5BD5EA6E3}"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81272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940149-F65F-43E1-BF39-67C5BD5EA6E3}" type="datetimeFigureOut">
              <a:rPr lang="en-GB" smtClean="0"/>
              <a:t>01/12/2022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423646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940149-F65F-43E1-BF39-67C5BD5EA6E3}" type="datetimeFigureOut">
              <a:rPr lang="en-GB" smtClean="0"/>
              <a:t>01/12/2022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299048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40149-F65F-43E1-BF39-67C5BD5EA6E3}" type="datetimeFigureOut">
              <a:rPr lang="en-GB" smtClean="0"/>
              <a:t>01/12/2022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29395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940149-F65F-43E1-BF39-67C5BD5EA6E3}"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85957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940149-F65F-43E1-BF39-67C5BD5EA6E3}" type="datetimeFigureOut">
              <a:rPr lang="en-GB" smtClean="0"/>
              <a:t>01/12/2022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182716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40149-F65F-43E1-BF39-67C5BD5EA6E3}" type="datetimeFigureOut">
              <a:rPr lang="en-GB" smtClean="0"/>
              <a:t>01/12/2022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B4048-79F4-4FB9-9EA2-02DF3B767ECF}" type="slidenum">
              <a:rPr lang="en-GB" smtClean="0"/>
              <a:t>‹#›</a:t>
            </a:fld>
            <a:endParaRPr lang="en-GB"/>
          </a:p>
        </p:txBody>
      </p:sp>
    </p:spTree>
    <p:extLst>
      <p:ext uri="{BB962C8B-B14F-4D97-AF65-F5344CB8AC3E}">
        <p14:creationId xmlns:p14="http://schemas.microsoft.com/office/powerpoint/2010/main" val="186496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p0.blogger.com/_FUireXgKaI4/R6ouOsMWn0I/AAAAAAAAD8w/5ZCjuXEMCcU/s400/Spain_topo.jpg"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studystack.com/flashcard-10808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http://earthtrends.wri.org/images/maps/P1_19_md.gif"/>
          <p:cNvPicPr>
            <a:picLocks noChangeAspect="1" noChangeArrowheads="1"/>
          </p:cNvPicPr>
          <p:nvPr/>
        </p:nvPicPr>
        <p:blipFill>
          <a:blip r:embed="rId2" cstate="print"/>
          <a:srcRect/>
          <a:stretch>
            <a:fillRect/>
          </a:stretch>
        </p:blipFill>
        <p:spPr bwMode="auto">
          <a:xfrm>
            <a:off x="152400" y="608013"/>
            <a:ext cx="8839200" cy="4462462"/>
          </a:xfrm>
          <a:prstGeom prst="rect">
            <a:avLst/>
          </a:prstGeom>
          <a:noFill/>
          <a:ln w="9525">
            <a:noFill/>
            <a:miter lim="800000"/>
            <a:headEnd/>
            <a:tailEnd/>
          </a:ln>
        </p:spPr>
      </p:pic>
      <p:pic>
        <p:nvPicPr>
          <p:cNvPr id="57346" name="Picture 2" descr="http://earthtrends.wri.org/images/maps/P1_19_key.gif"/>
          <p:cNvPicPr>
            <a:picLocks noChangeAspect="1" noChangeArrowheads="1"/>
          </p:cNvPicPr>
          <p:nvPr/>
        </p:nvPicPr>
        <p:blipFill>
          <a:blip r:embed="rId3" cstate="print"/>
          <a:srcRect/>
          <a:stretch>
            <a:fillRect/>
          </a:stretch>
        </p:blipFill>
        <p:spPr bwMode="auto">
          <a:xfrm>
            <a:off x="152400" y="5070475"/>
            <a:ext cx="8839200" cy="1733550"/>
          </a:xfrm>
          <a:prstGeom prst="rect">
            <a:avLst/>
          </a:prstGeom>
          <a:noFill/>
          <a:ln w="9525">
            <a:noFill/>
            <a:miter lim="800000"/>
            <a:headEnd/>
            <a:tailEnd/>
          </a:ln>
        </p:spPr>
      </p:pic>
      <p:sp>
        <p:nvSpPr>
          <p:cNvPr id="57347" name="TextBox 3"/>
          <p:cNvSpPr txBox="1">
            <a:spLocks noChangeArrowheads="1"/>
          </p:cNvSpPr>
          <p:nvPr/>
        </p:nvSpPr>
        <p:spPr bwMode="auto">
          <a:xfrm>
            <a:off x="152400" y="74384"/>
            <a:ext cx="883920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Drainage basins - World</a:t>
            </a:r>
          </a:p>
        </p:txBody>
      </p:sp>
    </p:spTree>
    <p:extLst>
      <p:ext uri="{BB962C8B-B14F-4D97-AF65-F5344CB8AC3E}">
        <p14:creationId xmlns:p14="http://schemas.microsoft.com/office/powerpoint/2010/main" val="87189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chumm Model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08080"/>
            <a:ext cx="8809056" cy="401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2"/>
          <p:cNvSpPr txBox="1">
            <a:spLocks noChangeArrowheads="1"/>
          </p:cNvSpPr>
          <p:nvPr/>
        </p:nvSpPr>
        <p:spPr bwMode="auto">
          <a:xfrm>
            <a:off x="163916" y="148570"/>
            <a:ext cx="88007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a:latin typeface="Comic Sans MS" panose="030F0702030302020204" pitchFamily="66" charset="0"/>
              </a:rPr>
              <a:t>Schummm’s Model [Downstream changes in river variables]</a:t>
            </a:r>
          </a:p>
        </p:txBody>
      </p:sp>
      <p:sp>
        <p:nvSpPr>
          <p:cNvPr id="3" name="Rectangle 2"/>
          <p:cNvSpPr/>
          <p:nvPr/>
        </p:nvSpPr>
        <p:spPr>
          <a:xfrm>
            <a:off x="163916" y="6021288"/>
            <a:ext cx="8835367" cy="707886"/>
          </a:xfrm>
          <a:prstGeom prst="rect">
            <a:avLst/>
          </a:prstGeom>
          <a:ln w="28575">
            <a:solidFill>
              <a:srgbClr val="00B0F0"/>
            </a:solidFill>
          </a:ln>
        </p:spPr>
        <p:txBody>
          <a:bodyPr wrap="square">
            <a:spAutoFit/>
          </a:bodyPr>
          <a:lstStyle/>
          <a:p>
            <a:r>
              <a:rPr lang="en-GB" sz="2000" b="1" u="sng" dirty="0">
                <a:latin typeface="Comic Sans MS" panose="030F0702030302020204" pitchFamily="66" charset="0"/>
              </a:rPr>
              <a:t>Plenary Exam question </a:t>
            </a:r>
            <a:r>
              <a:rPr lang="en-GB" sz="2000" dirty="0">
                <a:latin typeface="Comic Sans MS" panose="030F0702030302020204" pitchFamily="66" charset="0"/>
              </a:rPr>
              <a:t>(10 minutes) Explain the relationship between stream discharge and channel shape. (5)</a:t>
            </a:r>
          </a:p>
        </p:txBody>
      </p:sp>
      <p:sp>
        <p:nvSpPr>
          <p:cNvPr id="6" name="TextBox 2"/>
          <p:cNvSpPr txBox="1">
            <a:spLocks noChangeArrowheads="1"/>
          </p:cNvSpPr>
          <p:nvPr/>
        </p:nvSpPr>
        <p:spPr bwMode="auto">
          <a:xfrm>
            <a:off x="163916" y="692696"/>
            <a:ext cx="8800715" cy="707886"/>
          </a:xfrm>
          <a:prstGeom prst="rect">
            <a:avLst/>
          </a:prstGeom>
          <a:solidFill>
            <a:schemeClr val="bg1"/>
          </a:solidFill>
          <a:ln w="28575">
            <a:solidFill>
              <a:srgbClr val="00FF00"/>
            </a:solidFill>
            <a:miter lim="800000"/>
            <a:headEnd/>
            <a:tailEnd/>
          </a:ln>
        </p:spPr>
        <p:txBody>
          <a:bodyPr wrap="square">
            <a:spAutoFit/>
          </a:bodyPr>
          <a:lstStyle/>
          <a:p>
            <a:r>
              <a:rPr lang="en-US" sz="2000" u="sng" dirty="0">
                <a:latin typeface="Comic Sans MS" panose="030F0702030302020204" pitchFamily="66" charset="0"/>
              </a:rPr>
              <a:t>Demo</a:t>
            </a:r>
            <a:r>
              <a:rPr lang="en-US" sz="2000" dirty="0">
                <a:latin typeface="Comic Sans MS" panose="030F0702030302020204" pitchFamily="66" charset="0"/>
              </a:rPr>
              <a:t>: What does Schumm’s model imply about downstream changes in river variables?</a:t>
            </a:r>
          </a:p>
        </p:txBody>
      </p:sp>
    </p:spTree>
    <p:extLst>
      <p:ext uri="{BB962C8B-B14F-4D97-AF65-F5344CB8AC3E}">
        <p14:creationId xmlns:p14="http://schemas.microsoft.com/office/powerpoint/2010/main" val="143529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63916" y="148570"/>
            <a:ext cx="8800715" cy="461665"/>
          </a:xfrm>
          <a:prstGeom prst="rect">
            <a:avLst/>
          </a:prstGeom>
          <a:solidFill>
            <a:schemeClr val="bg1"/>
          </a:solidFill>
          <a:ln w="28575">
            <a:solidFill>
              <a:srgbClr val="FF0000"/>
            </a:solidFill>
            <a:miter lim="800000"/>
            <a:headEnd/>
            <a:tailEnd/>
          </a:ln>
        </p:spPr>
        <p:txBody>
          <a:bodyPr wrap="square">
            <a:spAutoFit/>
          </a:bodyPr>
          <a:lstStyle/>
          <a:p>
            <a:pPr algn="ctr"/>
            <a:r>
              <a:rPr lang="en-GB" sz="2400" u="sng" dirty="0">
                <a:latin typeface="Comic Sans MS" panose="030F0702030302020204" pitchFamily="66" charset="0"/>
              </a:rPr>
              <a:t>Hjulström curve (1902)</a:t>
            </a:r>
          </a:p>
        </p:txBody>
      </p:sp>
      <p:pic>
        <p:nvPicPr>
          <p:cNvPr id="3" name="Picture 2"/>
          <p:cNvPicPr>
            <a:picLocks noChangeAspect="1"/>
          </p:cNvPicPr>
          <p:nvPr/>
        </p:nvPicPr>
        <p:blipFill>
          <a:blip r:embed="rId2"/>
          <a:stretch>
            <a:fillRect/>
          </a:stretch>
        </p:blipFill>
        <p:spPr>
          <a:xfrm>
            <a:off x="1373003" y="1628800"/>
            <a:ext cx="6382540" cy="4937266"/>
          </a:xfrm>
          <a:prstGeom prst="rect">
            <a:avLst/>
          </a:prstGeom>
          <a:ln w="28575">
            <a:solidFill>
              <a:srgbClr val="7030A0"/>
            </a:solidFill>
          </a:ln>
        </p:spPr>
      </p:pic>
      <p:sp>
        <p:nvSpPr>
          <p:cNvPr id="4" name="TextBox 2"/>
          <p:cNvSpPr txBox="1">
            <a:spLocks noChangeArrowheads="1"/>
          </p:cNvSpPr>
          <p:nvPr/>
        </p:nvSpPr>
        <p:spPr bwMode="auto">
          <a:xfrm>
            <a:off x="163916" y="692696"/>
            <a:ext cx="8800715" cy="707886"/>
          </a:xfrm>
          <a:prstGeom prst="rect">
            <a:avLst/>
          </a:prstGeom>
          <a:solidFill>
            <a:schemeClr val="bg1"/>
          </a:solidFill>
          <a:ln w="28575">
            <a:solidFill>
              <a:srgbClr val="00FF00"/>
            </a:solidFill>
            <a:miter lim="800000"/>
            <a:headEnd/>
            <a:tailEnd/>
          </a:ln>
        </p:spPr>
        <p:txBody>
          <a:bodyPr wrap="square">
            <a:spAutoFit/>
          </a:bodyPr>
          <a:lstStyle/>
          <a:p>
            <a:r>
              <a:rPr lang="en-US" sz="2000" u="sng" dirty="0">
                <a:latin typeface="Comic Sans MS" panose="030F0702030302020204" pitchFamily="66" charset="0"/>
              </a:rPr>
              <a:t>Demo</a:t>
            </a:r>
            <a:r>
              <a:rPr lang="en-US" sz="2000" dirty="0">
                <a:latin typeface="Comic Sans MS" panose="030F0702030302020204" pitchFamily="66" charset="0"/>
              </a:rPr>
              <a:t>: What does  the </a:t>
            </a:r>
            <a:r>
              <a:rPr lang="en-GB" sz="2000" u="sng" dirty="0">
                <a:latin typeface="Comic Sans MS" panose="030F0702030302020204" pitchFamily="66" charset="0"/>
              </a:rPr>
              <a:t>Hjulström curve</a:t>
            </a:r>
            <a:r>
              <a:rPr lang="en-GB" sz="2000" dirty="0">
                <a:latin typeface="Comic Sans MS" panose="030F0702030302020204" pitchFamily="66" charset="0"/>
              </a:rPr>
              <a:t> </a:t>
            </a:r>
            <a:r>
              <a:rPr lang="en-US" sz="2000" dirty="0">
                <a:latin typeface="Comic Sans MS" panose="030F0702030302020204" pitchFamily="66" charset="0"/>
              </a:rPr>
              <a:t>imply about particle size and river velocity? </a:t>
            </a:r>
          </a:p>
        </p:txBody>
      </p:sp>
    </p:spTree>
    <p:extLst>
      <p:ext uri="{BB962C8B-B14F-4D97-AF65-F5344CB8AC3E}">
        <p14:creationId xmlns:p14="http://schemas.microsoft.com/office/powerpoint/2010/main" val="258489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82150"/>
            <a:ext cx="8928992" cy="5262979"/>
          </a:xfrm>
          <a:prstGeom prst="rect">
            <a:avLst/>
          </a:prstGeom>
          <a:ln w="28575">
            <a:solidFill>
              <a:srgbClr val="7030A0"/>
            </a:solidFill>
          </a:ln>
        </p:spPr>
        <p:txBody>
          <a:bodyPr wrap="square">
            <a:spAutoFit/>
          </a:bodyPr>
          <a:lstStyle/>
          <a:p>
            <a:r>
              <a:rPr lang="en-GB" dirty="0">
                <a:latin typeface="Comic Sans MS" panose="030F0702030302020204" pitchFamily="66" charset="0"/>
              </a:rPr>
              <a:t>•</a:t>
            </a:r>
            <a:r>
              <a:rPr lang="en-GB" sz="1600" dirty="0">
                <a:latin typeface="Comic Sans MS" panose="030F0702030302020204" pitchFamily="66" charset="0"/>
              </a:rPr>
              <a:t>A river in a deep, broad channel, often with a gentle gradient and small bedload, will have a </a:t>
            </a:r>
            <a:r>
              <a:rPr lang="en-GB" sz="1600" b="1" u="sng" dirty="0">
                <a:latin typeface="Comic Sans MS" panose="030F0702030302020204" pitchFamily="66" charset="0"/>
              </a:rPr>
              <a:t>greater/lesser</a:t>
            </a:r>
            <a:r>
              <a:rPr lang="en-GB" sz="1600" dirty="0">
                <a:latin typeface="Comic Sans MS" panose="030F0702030302020204" pitchFamily="66" charset="0"/>
              </a:rPr>
              <a:t> velocity than a river in a shallow, narrow, rock filled channel – even if the gradient of the latter is steeper.</a:t>
            </a:r>
          </a:p>
          <a:p>
            <a:r>
              <a:rPr lang="en-GB" sz="1400" u="sng" dirty="0">
                <a:latin typeface="Comic Sans MS" panose="030F0702030302020204" pitchFamily="66" charset="0"/>
              </a:rPr>
              <a:t>Justification</a:t>
            </a:r>
            <a:r>
              <a:rPr lang="en-GB" sz="1600" u="sng" dirty="0">
                <a:latin typeface="Comic Sans MS" panose="030F0702030302020204" pitchFamily="66" charset="0"/>
              </a:rPr>
              <a:t>:</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a:t>
            </a:r>
            <a:r>
              <a:rPr lang="en-GB" sz="1600" dirty="0">
                <a:latin typeface="Comic Sans MS" panose="030F0702030302020204" pitchFamily="66" charset="0"/>
              </a:rPr>
              <a:t>The velocity of the river</a:t>
            </a:r>
            <a:r>
              <a:rPr lang="en-GB" sz="1600" b="1" dirty="0">
                <a:latin typeface="Comic Sans MS" panose="030F0702030302020204" pitchFamily="66" charset="0"/>
              </a:rPr>
              <a:t> </a:t>
            </a:r>
            <a:r>
              <a:rPr lang="en-GB" sz="1600" b="1" u="sng" dirty="0">
                <a:latin typeface="Comic Sans MS" panose="030F0702030302020204" pitchFamily="66" charset="0"/>
              </a:rPr>
              <a:t>increases/decreases</a:t>
            </a:r>
            <a:r>
              <a:rPr lang="en-GB" sz="1600" dirty="0">
                <a:latin typeface="Comic Sans MS" panose="030F0702030302020204" pitchFamily="66" charset="0"/>
              </a:rPr>
              <a:t> as it nears the sea</a:t>
            </a:r>
            <a:br>
              <a:rPr lang="en-GB" dirty="0">
                <a:latin typeface="Comic Sans MS" panose="030F0702030302020204" pitchFamily="66" charset="0"/>
              </a:rPr>
            </a:br>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r>
              <a:rPr lang="en-GB" sz="1600" dirty="0">
                <a:latin typeface="Comic Sans MS" panose="030F0702030302020204" pitchFamily="66" charset="0"/>
              </a:rPr>
              <a:t>•The velocity </a:t>
            </a:r>
            <a:r>
              <a:rPr lang="en-GB" sz="1600" b="1" u="sng" dirty="0">
                <a:latin typeface="Comic Sans MS" panose="030F0702030302020204" pitchFamily="66" charset="0"/>
              </a:rPr>
              <a:t>increases/decreases</a:t>
            </a:r>
            <a:r>
              <a:rPr lang="en-GB" sz="1600" dirty="0">
                <a:latin typeface="Comic Sans MS" panose="030F0702030302020204" pitchFamily="66" charset="0"/>
              </a:rPr>
              <a:t> as the depth, width and discharge of a river all increase.</a:t>
            </a:r>
            <a:br>
              <a:rPr lang="en-GB" dirty="0">
                <a:latin typeface="Comic Sans MS" panose="030F0702030302020204" pitchFamily="66" charset="0"/>
              </a:rPr>
            </a:br>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r>
              <a:rPr lang="en-GB" sz="1600" dirty="0">
                <a:latin typeface="Comic Sans MS" panose="030F0702030302020204" pitchFamily="66" charset="0"/>
              </a:rPr>
              <a:t>•As the roughness </a:t>
            </a:r>
            <a:r>
              <a:rPr lang="en-GB" sz="1600" b="1" u="sng" dirty="0">
                <a:latin typeface="Comic Sans MS" panose="030F0702030302020204" pitchFamily="66" charset="0"/>
              </a:rPr>
              <a:t>increases/decreases</a:t>
            </a:r>
            <a:r>
              <a:rPr lang="en-GB" sz="1600" dirty="0">
                <a:latin typeface="Comic Sans MS" panose="030F0702030302020204" pitchFamily="66" charset="0"/>
              </a:rPr>
              <a:t>, so does turbulence and the ability of a river to pick up and transport sediment</a:t>
            </a:r>
          </a:p>
          <a:p>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p>
        </p:txBody>
      </p:sp>
      <p:sp>
        <p:nvSpPr>
          <p:cNvPr id="3" name="TextBox 2"/>
          <p:cNvSpPr txBox="1">
            <a:spLocks noChangeArrowheads="1"/>
          </p:cNvSpPr>
          <p:nvPr/>
        </p:nvSpPr>
        <p:spPr bwMode="auto">
          <a:xfrm>
            <a:off x="107504" y="87015"/>
            <a:ext cx="8928992" cy="369332"/>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u="sng" dirty="0">
                <a:effectLst/>
                <a:latin typeface="Comic Sans MS" panose="030F0702030302020204" pitchFamily="66" charset="0"/>
              </a:rPr>
              <a:t>Stream Discharge</a:t>
            </a:r>
            <a:endParaRPr lang="en-GB" sz="1600" u="sng" dirty="0">
              <a:solidFill>
                <a:srgbClr val="000000"/>
              </a:solidFill>
              <a:effectLst/>
              <a:latin typeface="Comic Sans MS" panose="030F0702030302020204" pitchFamily="66" charset="0"/>
              <a:ea typeface="Times New Roman"/>
              <a:cs typeface="Times New Roman"/>
            </a:endParaRPr>
          </a:p>
        </p:txBody>
      </p:sp>
      <p:sp>
        <p:nvSpPr>
          <p:cNvPr id="4" name="Rectangle 3"/>
          <p:cNvSpPr/>
          <p:nvPr/>
        </p:nvSpPr>
        <p:spPr>
          <a:xfrm>
            <a:off x="107504" y="498963"/>
            <a:ext cx="8928992" cy="70788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Plenary:</a:t>
            </a:r>
            <a:r>
              <a:rPr lang="en-GB" sz="2000" dirty="0">
                <a:latin typeface="Comic Sans MS" panose="030F0702030302020204" pitchFamily="66" charset="0"/>
              </a:rPr>
              <a:t> Check your understanding. Circle the correct of the two terms. Ensure to be able to justify your answer.</a:t>
            </a:r>
            <a:endParaRPr lang="en-GB" sz="2000" dirty="0"/>
          </a:p>
        </p:txBody>
      </p:sp>
    </p:spTree>
    <p:extLst>
      <p:ext uri="{BB962C8B-B14F-4D97-AF65-F5344CB8AC3E}">
        <p14:creationId xmlns:p14="http://schemas.microsoft.com/office/powerpoint/2010/main" val="35956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060"/>
          <a:stretch/>
        </p:blipFill>
        <p:spPr>
          <a:xfrm>
            <a:off x="125288" y="404664"/>
            <a:ext cx="8839200" cy="6527094"/>
          </a:xfrm>
          <a:prstGeom prst="rect">
            <a:avLst/>
          </a:prstGeom>
        </p:spPr>
      </p:pic>
      <p:sp>
        <p:nvSpPr>
          <p:cNvPr id="3" name="TextBox 3"/>
          <p:cNvSpPr txBox="1">
            <a:spLocks noChangeArrowheads="1"/>
          </p:cNvSpPr>
          <p:nvPr/>
        </p:nvSpPr>
        <p:spPr bwMode="auto">
          <a:xfrm>
            <a:off x="152400" y="74384"/>
            <a:ext cx="883920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Drainage basins - European</a:t>
            </a:r>
          </a:p>
        </p:txBody>
      </p:sp>
    </p:spTree>
    <p:extLst>
      <p:ext uri="{BB962C8B-B14F-4D97-AF65-F5344CB8AC3E}">
        <p14:creationId xmlns:p14="http://schemas.microsoft.com/office/powerpoint/2010/main" val="329872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cstate="print"/>
          <a:srcRect/>
          <a:stretch>
            <a:fillRect/>
          </a:stretch>
        </p:blipFill>
        <p:spPr bwMode="auto">
          <a:xfrm>
            <a:off x="395536" y="1124744"/>
            <a:ext cx="5386388" cy="4648200"/>
          </a:xfrm>
          <a:prstGeom prst="rect">
            <a:avLst/>
          </a:prstGeom>
          <a:noFill/>
          <a:ln w="28575">
            <a:solidFill>
              <a:srgbClr val="7030A0"/>
            </a:solidFill>
            <a:miter lim="800000"/>
            <a:headEnd/>
            <a:tailEnd/>
          </a:ln>
        </p:spPr>
      </p:pic>
      <p:sp>
        <p:nvSpPr>
          <p:cNvPr id="63490" name="TextBox 2"/>
          <p:cNvSpPr txBox="1">
            <a:spLocks noChangeArrowheads="1"/>
          </p:cNvSpPr>
          <p:nvPr/>
        </p:nvSpPr>
        <p:spPr bwMode="auto">
          <a:xfrm>
            <a:off x="179511" y="192628"/>
            <a:ext cx="88007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a:latin typeface="Comic Sans MS" panose="030F0702030302020204" pitchFamily="66" charset="0"/>
              </a:rPr>
              <a:t>Drainage basins - patterns</a:t>
            </a:r>
          </a:p>
        </p:txBody>
      </p:sp>
      <p:sp>
        <p:nvSpPr>
          <p:cNvPr id="4" name="Text Box 12"/>
          <p:cNvSpPr txBox="1">
            <a:spLocks noChangeArrowheads="1"/>
          </p:cNvSpPr>
          <p:nvPr/>
        </p:nvSpPr>
        <p:spPr bwMode="auto">
          <a:xfrm>
            <a:off x="6012160" y="1033831"/>
            <a:ext cx="2952328" cy="4708981"/>
          </a:xfrm>
          <a:prstGeom prst="rect">
            <a:avLst/>
          </a:prstGeom>
          <a:solidFill>
            <a:schemeClr val="bg1"/>
          </a:solidFill>
          <a:ln w="28575">
            <a:solidFill>
              <a:srgbClr val="7030A0"/>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000" dirty="0">
                <a:latin typeface="Comic Sans MS" pitchFamily="66" charset="0"/>
              </a:rPr>
              <a:t>The land around us is rarely flat. There are nearly always differences in height and slope. Sometimes the slope may be steep and sometimes it may be gentle. There may be hills, mountains, or valleys, or areas that are quite level. The word </a:t>
            </a:r>
            <a:r>
              <a:rPr lang="en-GB" altLang="en-US" sz="2000" b="1" dirty="0">
                <a:solidFill>
                  <a:schemeClr val="accent2"/>
                </a:solidFill>
                <a:latin typeface="Comic Sans MS" pitchFamily="66" charset="0"/>
              </a:rPr>
              <a:t>relief</a:t>
            </a:r>
            <a:r>
              <a:rPr lang="en-GB" altLang="en-US" sz="2000" dirty="0">
                <a:latin typeface="Comic Sans MS" pitchFamily="66" charset="0"/>
              </a:rPr>
              <a:t> is used by geographers to describe the shape of the land.</a:t>
            </a:r>
          </a:p>
        </p:txBody>
      </p:sp>
    </p:spTree>
    <p:extLst>
      <p:ext uri="{BB962C8B-B14F-4D97-AF65-F5344CB8AC3E}">
        <p14:creationId xmlns:p14="http://schemas.microsoft.com/office/powerpoint/2010/main" val="380055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42888" y="533400"/>
            <a:ext cx="4495800" cy="2743200"/>
          </a:xfrm>
          <a:solidFill>
            <a:schemeClr val="bg1"/>
          </a:solidFill>
          <a:ln w="44450">
            <a:solidFill>
              <a:srgbClr val="7030A0"/>
            </a:solidFill>
            <a:miter lim="800000"/>
            <a:headEnd/>
            <a:tailEnd/>
          </a:ln>
        </p:spPr>
        <p:txBody>
          <a:bodyPr/>
          <a:lstStyle/>
          <a:p>
            <a:pPr algn="ctr" eaLnBrk="1" hangingPunct="1">
              <a:buFontTx/>
              <a:buNone/>
            </a:pPr>
            <a:r>
              <a:rPr lang="en-GB" altLang="en-US" sz="2000">
                <a:latin typeface="Comic Sans MS" pitchFamily="66" charset="0"/>
              </a:rPr>
              <a:t>All height is shown from sea level.</a:t>
            </a:r>
          </a:p>
          <a:p>
            <a:pPr algn="ctr" eaLnBrk="1" hangingPunct="1">
              <a:buFontTx/>
              <a:buNone/>
            </a:pPr>
            <a:r>
              <a:rPr lang="en-GB" altLang="en-US" sz="2000">
                <a:latin typeface="Comic Sans MS" pitchFamily="66" charset="0"/>
              </a:rPr>
              <a:t>The contours on the map below are shown at 10 metre intervals.</a:t>
            </a:r>
          </a:p>
          <a:p>
            <a:pPr algn="ctr" eaLnBrk="1" hangingPunct="1">
              <a:buFontTx/>
              <a:buNone/>
            </a:pPr>
            <a:r>
              <a:rPr lang="en-GB" altLang="en-US" sz="2000">
                <a:latin typeface="Comic Sans MS" pitchFamily="66" charset="0"/>
              </a:rPr>
              <a:t>Where contours are far apart it means the ground is flat.</a:t>
            </a:r>
          </a:p>
          <a:p>
            <a:pPr algn="ctr" eaLnBrk="1" hangingPunct="1">
              <a:buFontTx/>
              <a:buNone/>
            </a:pPr>
            <a:r>
              <a:rPr lang="en-GB" altLang="en-US" sz="2000">
                <a:latin typeface="Comic Sans MS" pitchFamily="66" charset="0"/>
              </a:rPr>
              <a:t>Where they are close together the ground is steep.</a:t>
            </a:r>
          </a:p>
        </p:txBody>
      </p:sp>
      <p:pic>
        <p:nvPicPr>
          <p:cNvPr id="6147" name="Picture 5" descr="conto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576263"/>
            <a:ext cx="4194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conto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8763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0"/>
          <p:cNvSpPr txBox="1">
            <a:spLocks noChangeArrowheads="1"/>
          </p:cNvSpPr>
          <p:nvPr/>
        </p:nvSpPr>
        <p:spPr bwMode="auto">
          <a:xfrm>
            <a:off x="3976688" y="6186488"/>
            <a:ext cx="1524000" cy="400050"/>
          </a:xfrm>
          <a:prstGeom prst="rect">
            <a:avLst/>
          </a:prstGeom>
          <a:noFill/>
          <a:ln w="44450">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000">
                <a:latin typeface="Comic Sans MS" pitchFamily="66" charset="0"/>
              </a:rPr>
              <a:t>Far apart</a:t>
            </a:r>
          </a:p>
        </p:txBody>
      </p:sp>
      <p:sp>
        <p:nvSpPr>
          <p:cNvPr id="6150" name="Line 11"/>
          <p:cNvSpPr>
            <a:spLocks noChangeShapeType="1"/>
          </p:cNvSpPr>
          <p:nvPr/>
        </p:nvSpPr>
        <p:spPr bwMode="auto">
          <a:xfrm flipV="1">
            <a:off x="5434013" y="4927600"/>
            <a:ext cx="533400" cy="1219200"/>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00" name="Text Box 12"/>
          <p:cNvSpPr txBox="1">
            <a:spLocks noChangeArrowheads="1"/>
          </p:cNvSpPr>
          <p:nvPr/>
        </p:nvSpPr>
        <p:spPr bwMode="auto">
          <a:xfrm>
            <a:off x="6858000" y="6186488"/>
            <a:ext cx="2133600" cy="400050"/>
          </a:xfrm>
          <a:prstGeom prst="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defRPr/>
            </a:pPr>
            <a:r>
              <a:rPr lang="en-GB" sz="2000" dirty="0">
                <a:solidFill>
                  <a:schemeClr val="tx1"/>
                </a:solidFill>
                <a:latin typeface="Comic Sans MS" pitchFamily="66" charset="0"/>
              </a:rPr>
              <a:t>Close together</a:t>
            </a:r>
          </a:p>
        </p:txBody>
      </p:sp>
      <p:sp>
        <p:nvSpPr>
          <p:cNvPr id="6152" name="Line 13"/>
          <p:cNvSpPr>
            <a:spLocks noChangeShapeType="1"/>
          </p:cNvSpPr>
          <p:nvPr/>
        </p:nvSpPr>
        <p:spPr bwMode="auto">
          <a:xfrm flipV="1">
            <a:off x="7772400" y="4495800"/>
            <a:ext cx="152400" cy="1651000"/>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TextBox 1"/>
          <p:cNvSpPr txBox="1">
            <a:spLocks noChangeArrowheads="1"/>
          </p:cNvSpPr>
          <p:nvPr/>
        </p:nvSpPr>
        <p:spPr bwMode="auto">
          <a:xfrm>
            <a:off x="228600" y="66675"/>
            <a:ext cx="8836025" cy="400050"/>
          </a:xfrm>
          <a:prstGeom prst="rect">
            <a:avLst/>
          </a:prstGeom>
          <a:solidFill>
            <a:schemeClr val="bg1"/>
          </a:solidFill>
          <a:ln w="44450">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000" b="1" u="sng">
                <a:latin typeface="Comic Sans MS" pitchFamily="66" charset="0"/>
              </a:rPr>
              <a:t>Heights on a Map</a:t>
            </a:r>
          </a:p>
        </p:txBody>
      </p:sp>
    </p:spTree>
    <p:extLst>
      <p:ext uri="{BB962C8B-B14F-4D97-AF65-F5344CB8AC3E}">
        <p14:creationId xmlns:p14="http://schemas.microsoft.com/office/powerpoint/2010/main" val="395037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ctr2z_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25475"/>
            <a:ext cx="30765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3"/>
          <p:cNvSpPr txBox="1">
            <a:spLocks noChangeArrowheads="1"/>
          </p:cNvSpPr>
          <p:nvPr/>
        </p:nvSpPr>
        <p:spPr bwMode="auto">
          <a:xfrm>
            <a:off x="3352800" y="717550"/>
            <a:ext cx="5638800" cy="1446213"/>
          </a:xfrm>
          <a:prstGeom prst="rect">
            <a:avLst/>
          </a:prstGeom>
          <a:noFill/>
          <a:ln w="476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200">
                <a:latin typeface="Comic Sans MS" pitchFamily="66" charset="0"/>
              </a:rPr>
              <a:t>Contour lines join up places of the same height on maps. They are usually coloured brown and have their height marked on them.</a:t>
            </a:r>
          </a:p>
        </p:txBody>
      </p:sp>
      <p:pic>
        <p:nvPicPr>
          <p:cNvPr id="7172" name="Picture 13" descr="Spain_top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98700"/>
            <a:ext cx="35814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
          <p:cNvSpPr txBox="1">
            <a:spLocks noChangeArrowheads="1"/>
          </p:cNvSpPr>
          <p:nvPr/>
        </p:nvSpPr>
        <p:spPr bwMode="auto">
          <a:xfrm>
            <a:off x="381000" y="3048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TextBox 2"/>
          <p:cNvSpPr txBox="1">
            <a:spLocks noChangeArrowheads="1"/>
          </p:cNvSpPr>
          <p:nvPr/>
        </p:nvSpPr>
        <p:spPr bwMode="auto">
          <a:xfrm>
            <a:off x="138113" y="109538"/>
            <a:ext cx="8853487" cy="461962"/>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u="sng" dirty="0">
                <a:latin typeface="Comic Sans MS" pitchFamily="66" charset="0"/>
              </a:rPr>
              <a:t>3 Ways to show relief</a:t>
            </a:r>
          </a:p>
        </p:txBody>
      </p:sp>
      <p:sp>
        <p:nvSpPr>
          <p:cNvPr id="7175" name="Text Box 15"/>
          <p:cNvSpPr txBox="1">
            <a:spLocks noChangeArrowheads="1"/>
          </p:cNvSpPr>
          <p:nvPr/>
        </p:nvSpPr>
        <p:spPr bwMode="auto">
          <a:xfrm>
            <a:off x="104775" y="2590800"/>
            <a:ext cx="5153025" cy="1446213"/>
          </a:xfrm>
          <a:prstGeom prst="rect">
            <a:avLst/>
          </a:prstGeom>
          <a:noFill/>
          <a:ln w="444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200">
                <a:latin typeface="Comic Sans MS" pitchFamily="66" charset="0"/>
              </a:rPr>
              <a:t>Colours may be used to show areas of land that are different heights. Brown is usually used to show areas of high land and green for low ground.</a:t>
            </a:r>
          </a:p>
        </p:txBody>
      </p:sp>
      <p:pic>
        <p:nvPicPr>
          <p:cNvPr id="7176" name="Picture 13" descr="contours-sp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4191000"/>
            <a:ext cx="28321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5"/>
          <p:cNvSpPr txBox="1">
            <a:spLocks noChangeArrowheads="1"/>
          </p:cNvSpPr>
          <p:nvPr/>
        </p:nvSpPr>
        <p:spPr bwMode="auto">
          <a:xfrm>
            <a:off x="3179763" y="4573588"/>
            <a:ext cx="5811837" cy="1816100"/>
          </a:xfrm>
          <a:prstGeom prst="rect">
            <a:avLst/>
          </a:prstGeom>
          <a:noFill/>
          <a:ln w="44450">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800">
                <a:latin typeface="Comic Sans MS" pitchFamily="66" charset="0"/>
              </a:rPr>
              <a:t>Heights are shown on a map with a black dot with a number giving the exact height above sea level in metres.</a:t>
            </a:r>
          </a:p>
        </p:txBody>
      </p:sp>
    </p:spTree>
    <p:extLst>
      <p:ext uri="{BB962C8B-B14F-4D97-AF65-F5344CB8AC3E}">
        <p14:creationId xmlns:p14="http://schemas.microsoft.com/office/powerpoint/2010/main" val="230992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elineating a Drainage Basin"/>
          <p:cNvPicPr>
            <a:picLocks noChangeAspect="1" noChangeArrowheads="1"/>
          </p:cNvPicPr>
          <p:nvPr/>
        </p:nvPicPr>
        <p:blipFill>
          <a:blip r:embed="rId3" cstate="print"/>
          <a:srcRect/>
          <a:stretch>
            <a:fillRect/>
          </a:stretch>
        </p:blipFill>
        <p:spPr bwMode="auto">
          <a:xfrm>
            <a:off x="151098" y="571634"/>
            <a:ext cx="6168977" cy="5915455"/>
          </a:xfrm>
          <a:prstGeom prst="rect">
            <a:avLst/>
          </a:prstGeom>
          <a:noFill/>
          <a:ln w="28575">
            <a:solidFill>
              <a:srgbClr val="7030A0"/>
            </a:solidFill>
            <a:miter lim="800000"/>
            <a:headEnd/>
            <a:tailEnd/>
          </a:ln>
        </p:spPr>
      </p:pic>
      <p:sp>
        <p:nvSpPr>
          <p:cNvPr id="4" name="TextBox 2"/>
          <p:cNvSpPr txBox="1">
            <a:spLocks noChangeArrowheads="1"/>
          </p:cNvSpPr>
          <p:nvPr/>
        </p:nvSpPr>
        <p:spPr bwMode="auto">
          <a:xfrm>
            <a:off x="151099" y="66500"/>
            <a:ext cx="8829128"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a:latin typeface="Comic Sans MS" panose="030F0702030302020204" pitchFamily="66" charset="0"/>
              </a:rPr>
              <a:t>Drainage basins - patterns</a:t>
            </a:r>
          </a:p>
        </p:txBody>
      </p:sp>
      <p:sp>
        <p:nvSpPr>
          <p:cNvPr id="5" name="Rectangle 4"/>
          <p:cNvSpPr/>
          <p:nvPr/>
        </p:nvSpPr>
        <p:spPr>
          <a:xfrm>
            <a:off x="6399496" y="550802"/>
            <a:ext cx="2580730" cy="5909310"/>
          </a:xfrm>
          <a:prstGeom prst="rect">
            <a:avLst/>
          </a:prstGeom>
          <a:ln w="28575">
            <a:solidFill>
              <a:srgbClr val="7030A0"/>
            </a:solidFill>
          </a:ln>
        </p:spPr>
        <p:txBody>
          <a:bodyPr wrap="square">
            <a:spAutoFit/>
          </a:bodyPr>
          <a:lstStyle/>
          <a:p>
            <a:r>
              <a:rPr lang="en-GB" dirty="0">
                <a:latin typeface="Comic Sans MS" panose="030F0702030302020204" pitchFamily="66" charset="0"/>
              </a:rPr>
              <a:t>Figure 10aa-1: The following image shows the nested nature of drainage basins as determined from a topographic map sheet. The red lines describe the watersheds for the drainage basins of first order streams. The yellow lines define the watersheds for two drainage basins from locations further upstream. Note that the first order basins are components of these much large drainage basins.</a:t>
            </a:r>
          </a:p>
        </p:txBody>
      </p:sp>
      <p:sp>
        <p:nvSpPr>
          <p:cNvPr id="6" name="Rectangle 5"/>
          <p:cNvSpPr/>
          <p:nvPr/>
        </p:nvSpPr>
        <p:spPr>
          <a:xfrm>
            <a:off x="189906" y="646212"/>
            <a:ext cx="1619354" cy="369332"/>
          </a:xfrm>
          <a:prstGeom prst="rect">
            <a:avLst/>
          </a:prstGeom>
          <a:solidFill>
            <a:schemeClr val="bg1"/>
          </a:solidFill>
          <a:ln w="28575">
            <a:solidFill>
              <a:srgbClr val="7030A0"/>
            </a:solidFill>
          </a:ln>
        </p:spPr>
        <p:txBody>
          <a:bodyPr wrap="none">
            <a:spAutoFit/>
          </a:bodyPr>
          <a:lstStyle/>
          <a:p>
            <a:r>
              <a:rPr lang="en-GB" dirty="0">
                <a:latin typeface="Comic Sans MS" panose="030F0702030302020204" pitchFamily="66" charset="0"/>
              </a:rPr>
              <a:t>Figure 10aa-1</a:t>
            </a:r>
          </a:p>
        </p:txBody>
      </p:sp>
      <p:sp>
        <p:nvSpPr>
          <p:cNvPr id="9" name="Rectangle 8"/>
          <p:cNvSpPr/>
          <p:nvPr/>
        </p:nvSpPr>
        <p:spPr>
          <a:xfrm>
            <a:off x="170856" y="6416980"/>
            <a:ext cx="8809370" cy="369332"/>
          </a:xfrm>
          <a:prstGeom prst="rect">
            <a:avLst/>
          </a:prstGeom>
          <a:solidFill>
            <a:schemeClr val="bg1"/>
          </a:solidFill>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What do the red and yellow lines represent?</a:t>
            </a:r>
          </a:p>
        </p:txBody>
      </p:sp>
    </p:spTree>
    <p:extLst>
      <p:ext uri="{BB962C8B-B14F-4D97-AF65-F5344CB8AC3E}">
        <p14:creationId xmlns:p14="http://schemas.microsoft.com/office/powerpoint/2010/main" val="22416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4786" y="167590"/>
            <a:ext cx="8664750" cy="6638038"/>
            <a:chOff x="227730" y="87015"/>
            <a:chExt cx="8664750" cy="6638038"/>
          </a:xfrm>
        </p:grpSpPr>
        <p:pic>
          <p:nvPicPr>
            <p:cNvPr id="64513" name="Picture 2" descr="http://www.indiana.edu/~g103/G103/week6/derainpat.jpg"/>
            <p:cNvPicPr>
              <a:picLocks noChangeAspect="1" noChangeArrowheads="1"/>
            </p:cNvPicPr>
            <p:nvPr/>
          </p:nvPicPr>
          <p:blipFill rotWithShape="1">
            <a:blip r:embed="rId3" cstate="print"/>
            <a:srcRect t="3161"/>
            <a:stretch/>
          </p:blipFill>
          <p:spPr bwMode="auto">
            <a:xfrm>
              <a:off x="227730" y="1091820"/>
              <a:ext cx="8382000" cy="5608099"/>
            </a:xfrm>
            <a:prstGeom prst="rect">
              <a:avLst/>
            </a:prstGeom>
            <a:noFill/>
            <a:ln w="9525">
              <a:noFill/>
              <a:miter lim="800000"/>
              <a:headEnd/>
              <a:tailEnd/>
            </a:ln>
          </p:spPr>
        </p:pic>
        <p:sp>
          <p:nvSpPr>
            <p:cNvPr id="64514" name="TextBox 3"/>
            <p:cNvSpPr txBox="1">
              <a:spLocks noChangeArrowheads="1"/>
            </p:cNvSpPr>
            <p:nvPr/>
          </p:nvSpPr>
          <p:spPr bwMode="auto">
            <a:xfrm>
              <a:off x="228600" y="87015"/>
              <a:ext cx="866388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Drainage basins - patterns</a:t>
              </a:r>
            </a:p>
          </p:txBody>
        </p:sp>
        <p:sp>
          <p:nvSpPr>
            <p:cNvPr id="2" name="Rectangle 1"/>
            <p:cNvSpPr/>
            <p:nvPr/>
          </p:nvSpPr>
          <p:spPr>
            <a:xfrm>
              <a:off x="244856" y="3277682"/>
              <a:ext cx="1302807" cy="36004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Dendritic</a:t>
              </a:r>
            </a:p>
          </p:txBody>
        </p:sp>
        <p:sp>
          <p:nvSpPr>
            <p:cNvPr id="5" name="Rectangle 4"/>
            <p:cNvSpPr/>
            <p:nvPr/>
          </p:nvSpPr>
          <p:spPr>
            <a:xfrm>
              <a:off x="4283968" y="3097662"/>
              <a:ext cx="1512168" cy="36004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Rectangular</a:t>
              </a:r>
            </a:p>
          </p:txBody>
        </p:sp>
        <p:sp>
          <p:nvSpPr>
            <p:cNvPr id="6" name="Rectangle 5"/>
            <p:cNvSpPr/>
            <p:nvPr/>
          </p:nvSpPr>
          <p:spPr>
            <a:xfrm>
              <a:off x="228600" y="6348787"/>
              <a:ext cx="1103040" cy="36004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Radial</a:t>
              </a:r>
            </a:p>
          </p:txBody>
        </p:sp>
        <p:sp>
          <p:nvSpPr>
            <p:cNvPr id="7" name="Rectangle 6"/>
            <p:cNvSpPr/>
            <p:nvPr/>
          </p:nvSpPr>
          <p:spPr>
            <a:xfrm>
              <a:off x="4283968" y="6365013"/>
              <a:ext cx="1377406" cy="36004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Trellis</a:t>
              </a:r>
            </a:p>
          </p:txBody>
        </p:sp>
      </p:grpSp>
      <p:sp>
        <p:nvSpPr>
          <p:cNvPr id="9" name="Rectangle 8"/>
          <p:cNvSpPr/>
          <p:nvPr/>
        </p:nvSpPr>
        <p:spPr>
          <a:xfrm>
            <a:off x="205644" y="762605"/>
            <a:ext cx="8673892" cy="369332"/>
          </a:xfrm>
          <a:prstGeom prst="rect">
            <a:avLst/>
          </a:prstGeom>
          <a:solidFill>
            <a:schemeClr val="bg1"/>
          </a:solidFill>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Make notes on the 5 different types of drainage basin patterns.</a:t>
            </a:r>
          </a:p>
        </p:txBody>
      </p:sp>
      <p:sp>
        <p:nvSpPr>
          <p:cNvPr id="4" name="AutoShape 2" descr="http://www.physicalgeography.net/fundamentals/images/drainage_pattern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https://paulhumphriesriverecology.files.wordpress.com/2013/12/drainage-basin-types.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95" y="1172395"/>
            <a:ext cx="8880590" cy="568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38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5663445" y="785813"/>
            <a:ext cx="3301186" cy="1015663"/>
          </a:xfrm>
          <a:prstGeom prst="rect">
            <a:avLst/>
          </a:prstGeom>
          <a:noFill/>
          <a:ln w="28575">
            <a:solidFill>
              <a:srgbClr val="7030A0"/>
            </a:solidFill>
            <a:miter lim="800000"/>
            <a:headEnd/>
            <a:tailEnd/>
          </a:ln>
        </p:spPr>
        <p:txBody>
          <a:bodyPr wrap="square">
            <a:spAutoFit/>
          </a:bodyPr>
          <a:lstStyle/>
          <a:p>
            <a:r>
              <a:rPr lang="en-US" sz="2000" dirty="0">
                <a:latin typeface="Comic Sans MS" panose="030F0702030302020204" pitchFamily="66" charset="0"/>
              </a:rPr>
              <a:t>Drainage density = Sum of stream lengths / Basin Area. </a:t>
            </a:r>
            <a:endParaRPr lang="en-GB" sz="2000" dirty="0">
              <a:latin typeface="Comic Sans MS" panose="030F0702030302020204" pitchFamily="66" charset="0"/>
            </a:endParaRPr>
          </a:p>
        </p:txBody>
      </p:sp>
      <p:pic>
        <p:nvPicPr>
          <p:cNvPr id="66562" name="Picture 2" descr="Drainage Density"/>
          <p:cNvPicPr>
            <a:picLocks noChangeAspect="1" noChangeArrowheads="1"/>
          </p:cNvPicPr>
          <p:nvPr/>
        </p:nvPicPr>
        <p:blipFill>
          <a:blip r:embed="rId3" cstate="print"/>
          <a:srcRect/>
          <a:stretch>
            <a:fillRect/>
          </a:stretch>
        </p:blipFill>
        <p:spPr bwMode="auto">
          <a:xfrm>
            <a:off x="357188" y="785813"/>
            <a:ext cx="5143500" cy="5667375"/>
          </a:xfrm>
          <a:prstGeom prst="rect">
            <a:avLst/>
          </a:prstGeom>
          <a:noFill/>
          <a:ln w="9525">
            <a:noFill/>
            <a:miter lim="800000"/>
            <a:headEnd/>
            <a:tailEnd/>
          </a:ln>
        </p:spPr>
      </p:pic>
      <p:sp>
        <p:nvSpPr>
          <p:cNvPr id="5" name="TextBox 2"/>
          <p:cNvSpPr txBox="1">
            <a:spLocks noChangeArrowheads="1"/>
          </p:cNvSpPr>
          <p:nvPr/>
        </p:nvSpPr>
        <p:spPr bwMode="auto">
          <a:xfrm>
            <a:off x="163916" y="148570"/>
            <a:ext cx="88007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a:latin typeface="Comic Sans MS" panose="030F0702030302020204" pitchFamily="66" charset="0"/>
              </a:rPr>
              <a:t>Drainage basins -Density</a:t>
            </a:r>
          </a:p>
        </p:txBody>
      </p:sp>
    </p:spTree>
    <p:extLst>
      <p:ext uri="{BB962C8B-B14F-4D97-AF65-F5344CB8AC3E}">
        <p14:creationId xmlns:p14="http://schemas.microsoft.com/office/powerpoint/2010/main" val="39470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The Bradshaw Model"/>
          <p:cNvPicPr>
            <a:picLocks noChangeAspect="1" noChangeArrowheads="1"/>
          </p:cNvPicPr>
          <p:nvPr/>
        </p:nvPicPr>
        <p:blipFill rotWithShape="1">
          <a:blip r:embed="rId3" cstate="print"/>
          <a:srcRect b="6008"/>
          <a:stretch/>
        </p:blipFill>
        <p:spPr bwMode="auto">
          <a:xfrm>
            <a:off x="251520" y="692696"/>
            <a:ext cx="5715000" cy="5868537"/>
          </a:xfrm>
          <a:prstGeom prst="rect">
            <a:avLst/>
          </a:prstGeom>
          <a:noFill/>
          <a:ln w="9525">
            <a:noFill/>
            <a:miter lim="800000"/>
            <a:headEnd/>
            <a:tailEnd/>
          </a:ln>
        </p:spPr>
      </p:pic>
      <p:sp>
        <p:nvSpPr>
          <p:cNvPr id="4" name="TextBox 2"/>
          <p:cNvSpPr txBox="1">
            <a:spLocks noChangeArrowheads="1"/>
          </p:cNvSpPr>
          <p:nvPr/>
        </p:nvSpPr>
        <p:spPr bwMode="auto">
          <a:xfrm>
            <a:off x="163916" y="148570"/>
            <a:ext cx="88007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a:latin typeface="Comic Sans MS" panose="030F0702030302020204" pitchFamily="66" charset="0"/>
              </a:rPr>
              <a:t>The Bradshaw Model</a:t>
            </a:r>
          </a:p>
        </p:txBody>
      </p:sp>
      <p:sp>
        <p:nvSpPr>
          <p:cNvPr id="2" name="Action Button: End 1">
            <a:hlinkClick r:id="rId4" highlightClick="1"/>
          </p:cNvPr>
          <p:cNvSpPr/>
          <p:nvPr/>
        </p:nvSpPr>
        <p:spPr>
          <a:xfrm>
            <a:off x="8244408" y="260648"/>
            <a:ext cx="504056" cy="200055"/>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648801"/>
            <a:ext cx="2304256" cy="3262616"/>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2"/>
          <p:cNvSpPr txBox="1">
            <a:spLocks noChangeArrowheads="1"/>
          </p:cNvSpPr>
          <p:nvPr/>
        </p:nvSpPr>
        <p:spPr bwMode="auto">
          <a:xfrm>
            <a:off x="6228184" y="4011538"/>
            <a:ext cx="2751721" cy="2554545"/>
          </a:xfrm>
          <a:prstGeom prst="rect">
            <a:avLst/>
          </a:prstGeom>
          <a:solidFill>
            <a:schemeClr val="bg1"/>
          </a:solidFill>
          <a:ln w="28575">
            <a:solidFill>
              <a:srgbClr val="00FF00"/>
            </a:solidFill>
            <a:miter lim="800000"/>
            <a:headEnd/>
            <a:tailEnd/>
          </a:ln>
        </p:spPr>
        <p:txBody>
          <a:bodyPr wrap="square">
            <a:spAutoFit/>
          </a:bodyPr>
          <a:lstStyle/>
          <a:p>
            <a:pPr algn="ctr"/>
            <a:r>
              <a:rPr lang="en-US" sz="2000" u="sng" dirty="0">
                <a:latin typeface="Comic Sans MS" panose="030F0702030302020204" pitchFamily="66" charset="0"/>
              </a:rPr>
              <a:t>Demo: </a:t>
            </a:r>
            <a:r>
              <a:rPr lang="en-US" sz="2000" dirty="0">
                <a:latin typeface="Comic Sans MS" panose="030F0702030302020204" pitchFamily="66" charset="0"/>
              </a:rPr>
              <a:t>Read through your </a:t>
            </a:r>
            <a:r>
              <a:rPr lang="en-US" sz="2000" b="1" u="sng" dirty="0">
                <a:latin typeface="Comic Sans MS" panose="030F0702030302020204" pitchFamily="66" charset="0"/>
              </a:rPr>
              <a:t>Geo Factsheet </a:t>
            </a:r>
            <a:r>
              <a:rPr lang="en-US" sz="2000" dirty="0">
                <a:latin typeface="Comic Sans MS" panose="030F0702030302020204" pitchFamily="66" charset="0"/>
              </a:rPr>
              <a:t>and complete the following question:</a:t>
            </a:r>
          </a:p>
          <a:p>
            <a:pPr algn="ctr"/>
            <a:r>
              <a:rPr lang="en-US" sz="2000" dirty="0">
                <a:latin typeface="Comic Sans MS" panose="030F0702030302020204" pitchFamily="66" charset="0"/>
              </a:rPr>
              <a:t>Describe and suggest reasons for the changes in velocity (6marks) </a:t>
            </a:r>
          </a:p>
        </p:txBody>
      </p:sp>
    </p:spTree>
    <p:extLst>
      <p:ext uri="{BB962C8B-B14F-4D97-AF65-F5344CB8AC3E}">
        <p14:creationId xmlns:p14="http://schemas.microsoft.com/office/powerpoint/2010/main" val="4222831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572</Words>
  <Application>Microsoft Macintosh PowerPoint</Application>
  <PresentationFormat>On-screen Show (4:3)</PresentationFormat>
  <Paragraphs>48</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Roberts, Martin</cp:lastModifiedBy>
  <cp:revision>13</cp:revision>
  <dcterms:created xsi:type="dcterms:W3CDTF">2015-04-29T14:42:11Z</dcterms:created>
  <dcterms:modified xsi:type="dcterms:W3CDTF">2022-12-01T13:05:06Z</dcterms:modified>
</cp:coreProperties>
</file>