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5" r:id="rId4"/>
    <p:sldId id="266" r:id="rId5"/>
    <p:sldId id="269" r:id="rId6"/>
    <p:sldId id="257" r:id="rId7"/>
    <p:sldId id="258" r:id="rId8"/>
    <p:sldId id="259" r:id="rId9"/>
    <p:sldId id="260" r:id="rId10"/>
    <p:sldId id="264" r:id="rId11"/>
    <p:sldId id="270" r:id="rId12"/>
    <p:sldId id="271" r:id="rId13"/>
    <p:sldId id="261" r:id="rId14"/>
    <p:sldId id="262"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9E7484-43AE-43A5-A0F5-A5FA5C4D7FB5}">
          <p14:sldIdLst>
            <p14:sldId id="267"/>
            <p14:sldId id="268"/>
            <p14:sldId id="265"/>
            <p14:sldId id="266"/>
            <p14:sldId id="269"/>
            <p14:sldId id="257"/>
            <p14:sldId id="258"/>
            <p14:sldId id="259"/>
            <p14:sldId id="260"/>
            <p14:sldId id="264"/>
            <p14:sldId id="270"/>
            <p14:sldId id="271"/>
            <p14:sldId id="261"/>
            <p14:sldId id="262"/>
          </p14:sldIdLst>
        </p14:section>
        <p14:section name="Worksheet" id="{9A6B74BE-DCD5-41E2-A00B-4A295C1595E1}">
          <p14:sldIdLst>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5" autoAdjust="0"/>
    <p:restoredTop sz="94660"/>
  </p:normalViewPr>
  <p:slideViewPr>
    <p:cSldViewPr snapToGrid="0">
      <p:cViewPr varScale="1">
        <p:scale>
          <a:sx n="70" d="100"/>
          <a:sy n="70" d="100"/>
        </p:scale>
        <p:origin x="4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smtClean="0">
              <a:latin typeface="Comic Sans MS" panose="030F0702030302020204" pitchFamily="66" charset="0"/>
            </a:rPr>
            <a:t>Relief </a:t>
          </a:r>
          <a:endParaRPr lang="en-GB" dirty="0">
            <a:latin typeface="Comic Sans MS" panose="030F0702030302020204" pitchFamily="66" charset="0"/>
          </a:endParaRP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smtClean="0">
              <a:latin typeface="Comic Sans MS" panose="030F0702030302020204" pitchFamily="66" charset="0"/>
            </a:rPr>
            <a:t>Soil</a:t>
          </a:r>
          <a:endParaRPr lang="en-GB" dirty="0">
            <a:latin typeface="Comic Sans MS" panose="030F0702030302020204" pitchFamily="66" charset="0"/>
          </a:endParaRP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smtClean="0">
              <a:latin typeface="Comic Sans MS" panose="030F0702030302020204" pitchFamily="66" charset="0"/>
            </a:rPr>
            <a:t>Water Supply</a:t>
          </a:r>
          <a:endParaRPr lang="en-GB" dirty="0">
            <a:latin typeface="Comic Sans MS" panose="030F0702030302020204" pitchFamily="66" charset="0"/>
          </a:endParaRP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smtClean="0">
              <a:latin typeface="Comic Sans MS" panose="030F0702030302020204" pitchFamily="66" charset="0"/>
            </a:rPr>
            <a:t>Accessibility</a:t>
          </a:r>
          <a:endParaRPr lang="en-GB" dirty="0">
            <a:latin typeface="Comic Sans MS" panose="030F0702030302020204" pitchFamily="66" charset="0"/>
          </a:endParaRP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smtClean="0">
              <a:latin typeface="Comic Sans MS" panose="030F0702030302020204" pitchFamily="66" charset="0"/>
            </a:rPr>
            <a:t>Resources </a:t>
          </a:r>
          <a:endParaRPr lang="en-GB" dirty="0">
            <a:latin typeface="Comic Sans MS" panose="030F0702030302020204" pitchFamily="66" charset="0"/>
          </a:endParaRP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t>
        <a:bodyPr/>
        <a:lstStyle/>
        <a:p>
          <a:endParaRPr lang="en-GB"/>
        </a:p>
      </dgm:t>
    </dgm:pt>
    <dgm:pt modelId="{3A6A2AF6-6554-452C-8893-14637EDF697C}" type="pres">
      <dgm:prSet presAssocID="{9E229A8B-07B9-4457-902D-6660854E56B1}" presName="node" presStyleLbl="node1" presStyleIdx="0" presStyleCnt="5">
        <dgm:presLayoutVars>
          <dgm:bulletEnabled val="1"/>
        </dgm:presLayoutVars>
      </dgm:prSet>
      <dgm:spPr/>
      <dgm:t>
        <a:bodyPr/>
        <a:lstStyle/>
        <a:p>
          <a:endParaRPr lang="en-GB"/>
        </a:p>
      </dgm:t>
    </dgm:pt>
    <dgm:pt modelId="{5B6B1F91-6CD5-4096-A737-A21A2DF698D3}" type="pres">
      <dgm:prSet presAssocID="{DE6CA1DC-F003-40F1-918B-311E43CD4E39}" presName="sibTrans" presStyleLbl="sibTrans2D1" presStyleIdx="0" presStyleCnt="5"/>
      <dgm:spPr/>
      <dgm:t>
        <a:bodyPr/>
        <a:lstStyle/>
        <a:p>
          <a:endParaRPr lang="en-GB"/>
        </a:p>
      </dgm:t>
    </dgm:pt>
    <dgm:pt modelId="{D97F9ECC-5B6A-4387-AEF4-F3DD6654F467}" type="pres">
      <dgm:prSet presAssocID="{DE6CA1DC-F003-40F1-918B-311E43CD4E39}" presName="connectorText" presStyleLbl="sibTrans2D1" presStyleIdx="0" presStyleCnt="5"/>
      <dgm:spPr/>
      <dgm:t>
        <a:bodyPr/>
        <a:lstStyle/>
        <a:p>
          <a:endParaRPr lang="en-GB"/>
        </a:p>
      </dgm:t>
    </dgm:pt>
    <dgm:pt modelId="{CE775B03-7243-4598-B249-62B47734A94B}" type="pres">
      <dgm:prSet presAssocID="{4748203F-B3FC-4E58-8EB3-72084C91EA29}" presName="node" presStyleLbl="node1" presStyleIdx="1" presStyleCnt="5">
        <dgm:presLayoutVars>
          <dgm:bulletEnabled val="1"/>
        </dgm:presLayoutVars>
      </dgm:prSet>
      <dgm:spPr/>
      <dgm:t>
        <a:bodyPr/>
        <a:lstStyle/>
        <a:p>
          <a:endParaRPr lang="en-GB"/>
        </a:p>
      </dgm:t>
    </dgm:pt>
    <dgm:pt modelId="{AB0E77E0-671D-44DE-84C4-AF4261ECC128}" type="pres">
      <dgm:prSet presAssocID="{7953E81C-E3DB-49A2-8562-16BCBD960C1E}" presName="sibTrans" presStyleLbl="sibTrans2D1" presStyleIdx="1" presStyleCnt="5"/>
      <dgm:spPr/>
      <dgm:t>
        <a:bodyPr/>
        <a:lstStyle/>
        <a:p>
          <a:endParaRPr lang="en-GB"/>
        </a:p>
      </dgm:t>
    </dgm:pt>
    <dgm:pt modelId="{4E53DDE6-D06E-4C8D-AA6A-F8A0A17EDF3C}" type="pres">
      <dgm:prSet presAssocID="{7953E81C-E3DB-49A2-8562-16BCBD960C1E}" presName="connectorText" presStyleLbl="sibTrans2D1" presStyleIdx="1" presStyleCnt="5"/>
      <dgm:spPr/>
      <dgm:t>
        <a:bodyPr/>
        <a:lstStyle/>
        <a:p>
          <a:endParaRPr lang="en-GB"/>
        </a:p>
      </dgm:t>
    </dgm:pt>
    <dgm:pt modelId="{52B346EE-2451-4B3B-87D0-7F03544E6CFF}" type="pres">
      <dgm:prSet presAssocID="{A9CC1CE5-587E-4D01-9103-B83EA90DC5D4}" presName="node" presStyleLbl="node1" presStyleIdx="2" presStyleCnt="5">
        <dgm:presLayoutVars>
          <dgm:bulletEnabled val="1"/>
        </dgm:presLayoutVars>
      </dgm:prSet>
      <dgm:spPr/>
      <dgm:t>
        <a:bodyPr/>
        <a:lstStyle/>
        <a:p>
          <a:endParaRPr lang="en-GB"/>
        </a:p>
      </dgm:t>
    </dgm:pt>
    <dgm:pt modelId="{94F3D6E0-A532-41E9-9785-4983EC82871D}" type="pres">
      <dgm:prSet presAssocID="{F8F61BB4-252B-4640-9ABE-E176611ED628}" presName="sibTrans" presStyleLbl="sibTrans2D1" presStyleIdx="2" presStyleCnt="5"/>
      <dgm:spPr/>
      <dgm:t>
        <a:bodyPr/>
        <a:lstStyle/>
        <a:p>
          <a:endParaRPr lang="en-GB"/>
        </a:p>
      </dgm:t>
    </dgm:pt>
    <dgm:pt modelId="{58983F6D-C47B-4A2C-9B27-5B37EE671C64}" type="pres">
      <dgm:prSet presAssocID="{F8F61BB4-252B-4640-9ABE-E176611ED628}" presName="connectorText" presStyleLbl="sibTrans2D1" presStyleIdx="2" presStyleCnt="5"/>
      <dgm:spPr/>
      <dgm:t>
        <a:bodyPr/>
        <a:lstStyle/>
        <a:p>
          <a:endParaRPr lang="en-GB"/>
        </a:p>
      </dgm:t>
    </dgm:pt>
    <dgm:pt modelId="{2015218D-D116-40CF-866F-141DF5329B6D}" type="pres">
      <dgm:prSet presAssocID="{6E67234D-2091-43F3-9C64-5AA8D2120A1C}" presName="node" presStyleLbl="node1" presStyleIdx="3" presStyleCnt="5">
        <dgm:presLayoutVars>
          <dgm:bulletEnabled val="1"/>
        </dgm:presLayoutVars>
      </dgm:prSet>
      <dgm:spPr/>
      <dgm:t>
        <a:bodyPr/>
        <a:lstStyle/>
        <a:p>
          <a:endParaRPr lang="en-GB"/>
        </a:p>
      </dgm:t>
    </dgm:pt>
    <dgm:pt modelId="{86FAF77A-BE5C-47BB-B60B-3C5A77C3D7F2}" type="pres">
      <dgm:prSet presAssocID="{22026A43-8F1A-4F38-9028-A080738383BB}" presName="sibTrans" presStyleLbl="sibTrans2D1" presStyleIdx="3" presStyleCnt="5"/>
      <dgm:spPr/>
      <dgm:t>
        <a:bodyPr/>
        <a:lstStyle/>
        <a:p>
          <a:endParaRPr lang="en-GB"/>
        </a:p>
      </dgm:t>
    </dgm:pt>
    <dgm:pt modelId="{D07A77F7-D2DF-4130-B0AC-B9AD78A3DCA1}" type="pres">
      <dgm:prSet presAssocID="{22026A43-8F1A-4F38-9028-A080738383BB}" presName="connectorText" presStyleLbl="sibTrans2D1" presStyleIdx="3" presStyleCnt="5"/>
      <dgm:spPr/>
      <dgm:t>
        <a:bodyPr/>
        <a:lstStyle/>
        <a:p>
          <a:endParaRPr lang="en-GB"/>
        </a:p>
      </dgm:t>
    </dgm:pt>
    <dgm:pt modelId="{34C90E8E-E544-4164-A195-F7C3DCCAB76A}" type="pres">
      <dgm:prSet presAssocID="{C49C4EA1-4FFA-4DF1-9849-232ABAC58734}" presName="node" presStyleLbl="node1" presStyleIdx="4" presStyleCnt="5">
        <dgm:presLayoutVars>
          <dgm:bulletEnabled val="1"/>
        </dgm:presLayoutVars>
      </dgm:prSet>
      <dgm:spPr/>
      <dgm:t>
        <a:bodyPr/>
        <a:lstStyle/>
        <a:p>
          <a:endParaRPr lang="en-GB"/>
        </a:p>
      </dgm:t>
    </dgm:pt>
    <dgm:pt modelId="{45844AAC-8A05-4CEB-B531-CFEA9322DE7F}" type="pres">
      <dgm:prSet presAssocID="{591A6023-E7B3-41E3-A00C-165C91F20D1F}" presName="sibTrans" presStyleLbl="sibTrans2D1" presStyleIdx="4" presStyleCnt="5"/>
      <dgm:spPr/>
      <dgm:t>
        <a:bodyPr/>
        <a:lstStyle/>
        <a:p>
          <a:endParaRPr lang="en-GB"/>
        </a:p>
      </dgm:t>
    </dgm:pt>
    <dgm:pt modelId="{283B4B86-C607-4D1B-848A-CB91D3BFA169}" type="pres">
      <dgm:prSet presAssocID="{591A6023-E7B3-41E3-A00C-165C91F20D1F}" presName="connectorText" presStyleLbl="sibTrans2D1" presStyleIdx="4" presStyleCnt="5"/>
      <dgm:spPr/>
      <dgm:t>
        <a:bodyPr/>
        <a:lstStyle/>
        <a:p>
          <a:endParaRPr lang="en-GB"/>
        </a:p>
      </dgm:t>
    </dgm:pt>
  </dgm:ptLst>
  <dgm:cxnLst>
    <dgm:cxn modelId="{7620D2F7-1B57-426A-B25B-BE414885CA0A}" type="presOf" srcId="{22026A43-8F1A-4F38-9028-A080738383BB}" destId="{86FAF77A-BE5C-47BB-B60B-3C5A77C3D7F2}" srcOrd="0" destOrd="0" presId="urn:microsoft.com/office/officeart/2005/8/layout/cycle2"/>
    <dgm:cxn modelId="{C56D48A8-684A-488D-AAFE-F4B4F89F52D3}" type="presOf" srcId="{4748203F-B3FC-4E58-8EB3-72084C91EA29}" destId="{CE775B03-7243-4598-B249-62B47734A94B}" srcOrd="0" destOrd="0" presId="urn:microsoft.com/office/officeart/2005/8/layout/cycle2"/>
    <dgm:cxn modelId="{74B24C1F-0F6F-472D-9CF8-42B74E0C4E3B}" type="presOf" srcId="{A9CC1CE5-587E-4D01-9103-B83EA90DC5D4}" destId="{52B346EE-2451-4B3B-87D0-7F03544E6CFF}" srcOrd="0"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0D2F7B54-2583-42EC-8A84-CF9F0D96C477}" type="presOf" srcId="{F8F61BB4-252B-4640-9ABE-E176611ED628}" destId="{58983F6D-C47B-4A2C-9B27-5B37EE671C64}" srcOrd="1" destOrd="0" presId="urn:microsoft.com/office/officeart/2005/8/layout/cycle2"/>
    <dgm:cxn modelId="{33B54A0C-2ABE-4DE7-B91B-3B09909A25A0}" type="presOf" srcId="{22026A43-8F1A-4F38-9028-A080738383BB}" destId="{D07A77F7-D2DF-4130-B0AC-B9AD78A3DCA1}" srcOrd="1" destOrd="0" presId="urn:microsoft.com/office/officeart/2005/8/layout/cycle2"/>
    <dgm:cxn modelId="{A1F13D6F-FBF8-49A9-A821-A2905B9A05C2}" type="presOf" srcId="{2FE5BAB0-A097-4F04-9444-04FEEAF729BD}" destId="{BFF2A843-02C6-4A2D-8F14-82AE48495277}" srcOrd="0" destOrd="0" presId="urn:microsoft.com/office/officeart/2005/8/layout/cycle2"/>
    <dgm:cxn modelId="{772FE721-7944-4033-8F2B-51CDA92C5712}" srcId="{2FE5BAB0-A097-4F04-9444-04FEEAF729BD}" destId="{6E67234D-2091-43F3-9C64-5AA8D2120A1C}" srcOrd="3" destOrd="0" parTransId="{515A465A-7EB3-4C3C-B625-BD8C7CD7169B}" sibTransId="{22026A43-8F1A-4F38-9028-A080738383BB}"/>
    <dgm:cxn modelId="{D70EA6F8-F33C-438B-A8BD-944592B65E5B}" srcId="{2FE5BAB0-A097-4F04-9444-04FEEAF729BD}" destId="{9E229A8B-07B9-4457-902D-6660854E56B1}" srcOrd="0" destOrd="0" parTransId="{D3FDC9BD-6732-4743-9DE1-953B386FDF4D}" sibTransId="{DE6CA1DC-F003-40F1-918B-311E43CD4E39}"/>
    <dgm:cxn modelId="{9AB6C1B7-0888-487D-B760-60E22BE0D2B1}" srcId="{2FE5BAB0-A097-4F04-9444-04FEEAF729BD}" destId="{C49C4EA1-4FFA-4DF1-9849-232ABAC58734}" srcOrd="4" destOrd="0" parTransId="{B531342F-892B-4B64-B381-A60B33898ECD}" sibTransId="{591A6023-E7B3-41E3-A00C-165C91F20D1F}"/>
    <dgm:cxn modelId="{051868B0-7A00-4DDE-9081-614B78EDD8B6}" type="presOf" srcId="{C49C4EA1-4FFA-4DF1-9849-232ABAC58734}" destId="{34C90E8E-E544-4164-A195-F7C3DCCAB76A}" srcOrd="0" destOrd="0" presId="urn:microsoft.com/office/officeart/2005/8/layout/cycle2"/>
    <dgm:cxn modelId="{47CA3641-E20A-4C55-A0E9-C4C3E699251A}" type="presOf" srcId="{591A6023-E7B3-41E3-A00C-165C91F20D1F}" destId="{283B4B86-C607-4D1B-848A-CB91D3BFA169}" srcOrd="1" destOrd="0" presId="urn:microsoft.com/office/officeart/2005/8/layout/cycle2"/>
    <dgm:cxn modelId="{5896F695-E1E9-4D2B-B695-B1BD28FAEA0E}" type="presOf" srcId="{7953E81C-E3DB-49A2-8562-16BCBD960C1E}" destId="{AB0E77E0-671D-44DE-84C4-AF4261ECC128}" srcOrd="0" destOrd="0" presId="urn:microsoft.com/office/officeart/2005/8/layout/cycle2"/>
    <dgm:cxn modelId="{4BAE07F6-6BE5-4770-913A-D3268CEDC1FF}" type="presOf" srcId="{7953E81C-E3DB-49A2-8562-16BCBD960C1E}" destId="{4E53DDE6-D06E-4C8D-AA6A-F8A0A17EDF3C}" srcOrd="1" destOrd="0" presId="urn:microsoft.com/office/officeart/2005/8/layout/cycle2"/>
    <dgm:cxn modelId="{AA82DE17-B9CE-49AD-B18D-548CBAC7595D}" type="presOf" srcId="{591A6023-E7B3-41E3-A00C-165C91F20D1F}" destId="{45844AAC-8A05-4CEB-B531-CFEA9322DE7F}" srcOrd="0" destOrd="0" presId="urn:microsoft.com/office/officeart/2005/8/layout/cycle2"/>
    <dgm:cxn modelId="{D33A24B8-566D-465F-B9E0-35BE45B85699}" type="presOf" srcId="{DE6CA1DC-F003-40F1-918B-311E43CD4E39}" destId="{D97F9ECC-5B6A-4387-AEF4-F3DD6654F467}" srcOrd="1" destOrd="0" presId="urn:microsoft.com/office/officeart/2005/8/layout/cycle2"/>
    <dgm:cxn modelId="{67E7E2D6-F767-4C8A-A120-7B5C9814CEC1}" type="presOf" srcId="{9E229A8B-07B9-4457-902D-6660854E56B1}" destId="{3A6A2AF6-6554-452C-8893-14637EDF697C}" srcOrd="0"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98391A2B-FBD1-4B15-829F-B38084DF1C0A}" type="presOf" srcId="{DE6CA1DC-F003-40F1-918B-311E43CD4E39}" destId="{5B6B1F91-6CD5-4096-A737-A21A2DF698D3}" srcOrd="0" destOrd="0" presId="urn:microsoft.com/office/officeart/2005/8/layout/cycle2"/>
    <dgm:cxn modelId="{D1BF592F-EA42-4666-BB40-F4144774A8C7}" type="presOf" srcId="{6E67234D-2091-43F3-9C64-5AA8D2120A1C}" destId="{2015218D-D116-40CF-866F-141DF5329B6D}" srcOrd="0" destOrd="0" presId="urn:microsoft.com/office/officeart/2005/8/layout/cycle2"/>
    <dgm:cxn modelId="{A88DB843-AAE9-4E56-83F1-372001210589}" type="presOf" srcId="{F8F61BB4-252B-4640-9ABE-E176611ED628}" destId="{94F3D6E0-A532-41E9-9785-4983EC82871D}" srcOrd="0" destOrd="0" presId="urn:microsoft.com/office/officeart/2005/8/layout/cycle2"/>
    <dgm:cxn modelId="{1772AB29-9A8F-4A1C-8067-1C0F0A9C6AE6}" type="presParOf" srcId="{BFF2A843-02C6-4A2D-8F14-82AE48495277}" destId="{3A6A2AF6-6554-452C-8893-14637EDF697C}" srcOrd="0" destOrd="0" presId="urn:microsoft.com/office/officeart/2005/8/layout/cycle2"/>
    <dgm:cxn modelId="{C3201783-88D4-4046-B997-47C022DDF223}" type="presParOf" srcId="{BFF2A843-02C6-4A2D-8F14-82AE48495277}" destId="{5B6B1F91-6CD5-4096-A737-A21A2DF698D3}" srcOrd="1" destOrd="0" presId="urn:microsoft.com/office/officeart/2005/8/layout/cycle2"/>
    <dgm:cxn modelId="{5BFAEAB1-F759-4324-9F40-44A98F82294B}" type="presParOf" srcId="{5B6B1F91-6CD5-4096-A737-A21A2DF698D3}" destId="{D97F9ECC-5B6A-4387-AEF4-F3DD6654F467}" srcOrd="0" destOrd="0" presId="urn:microsoft.com/office/officeart/2005/8/layout/cycle2"/>
    <dgm:cxn modelId="{7F344ABC-22E4-4DB7-B23E-2C239A0BC426}" type="presParOf" srcId="{BFF2A843-02C6-4A2D-8F14-82AE48495277}" destId="{CE775B03-7243-4598-B249-62B47734A94B}" srcOrd="2" destOrd="0" presId="urn:microsoft.com/office/officeart/2005/8/layout/cycle2"/>
    <dgm:cxn modelId="{8086894A-DCC0-4903-8B99-33F4D1A3403B}" type="presParOf" srcId="{BFF2A843-02C6-4A2D-8F14-82AE48495277}" destId="{AB0E77E0-671D-44DE-84C4-AF4261ECC128}" srcOrd="3" destOrd="0" presId="urn:microsoft.com/office/officeart/2005/8/layout/cycle2"/>
    <dgm:cxn modelId="{8925ACFA-8275-43BA-B794-8B6D8ADAD502}" type="presParOf" srcId="{AB0E77E0-671D-44DE-84C4-AF4261ECC128}" destId="{4E53DDE6-D06E-4C8D-AA6A-F8A0A17EDF3C}" srcOrd="0" destOrd="0" presId="urn:microsoft.com/office/officeart/2005/8/layout/cycle2"/>
    <dgm:cxn modelId="{892E9E2A-97A5-4CCD-880D-278666B516F5}" type="presParOf" srcId="{BFF2A843-02C6-4A2D-8F14-82AE48495277}" destId="{52B346EE-2451-4B3B-87D0-7F03544E6CFF}" srcOrd="4" destOrd="0" presId="urn:microsoft.com/office/officeart/2005/8/layout/cycle2"/>
    <dgm:cxn modelId="{F5232607-5528-49E2-96C8-822F18F2A3A0}" type="presParOf" srcId="{BFF2A843-02C6-4A2D-8F14-82AE48495277}" destId="{94F3D6E0-A532-41E9-9785-4983EC82871D}" srcOrd="5" destOrd="0" presId="urn:microsoft.com/office/officeart/2005/8/layout/cycle2"/>
    <dgm:cxn modelId="{E4A9F47B-E253-4847-8E00-FBF57ED8E077}" type="presParOf" srcId="{94F3D6E0-A532-41E9-9785-4983EC82871D}" destId="{58983F6D-C47B-4A2C-9B27-5B37EE671C64}" srcOrd="0" destOrd="0" presId="urn:microsoft.com/office/officeart/2005/8/layout/cycle2"/>
    <dgm:cxn modelId="{B62AA237-764B-473B-8C2A-12930744378E}" type="presParOf" srcId="{BFF2A843-02C6-4A2D-8F14-82AE48495277}" destId="{2015218D-D116-40CF-866F-141DF5329B6D}" srcOrd="6" destOrd="0" presId="urn:microsoft.com/office/officeart/2005/8/layout/cycle2"/>
    <dgm:cxn modelId="{583929D3-4FEC-4906-BE4A-350D3160F81B}" type="presParOf" srcId="{BFF2A843-02C6-4A2D-8F14-82AE48495277}" destId="{86FAF77A-BE5C-47BB-B60B-3C5A77C3D7F2}" srcOrd="7" destOrd="0" presId="urn:microsoft.com/office/officeart/2005/8/layout/cycle2"/>
    <dgm:cxn modelId="{0D3406EC-A82E-410E-AE27-058148A8BE49}" type="presParOf" srcId="{86FAF77A-BE5C-47BB-B60B-3C5A77C3D7F2}" destId="{D07A77F7-D2DF-4130-B0AC-B9AD78A3DCA1}" srcOrd="0" destOrd="0" presId="urn:microsoft.com/office/officeart/2005/8/layout/cycle2"/>
    <dgm:cxn modelId="{AD989023-8A7D-4B3C-97CF-A3A45FC3EBCA}" type="presParOf" srcId="{BFF2A843-02C6-4A2D-8F14-82AE48495277}" destId="{34C90E8E-E544-4164-A195-F7C3DCCAB76A}" srcOrd="8" destOrd="0" presId="urn:microsoft.com/office/officeart/2005/8/layout/cycle2"/>
    <dgm:cxn modelId="{48E43594-FA18-4DF9-9FEB-1627506E0297}" type="presParOf" srcId="{BFF2A843-02C6-4A2D-8F14-82AE48495277}" destId="{45844AAC-8A05-4CEB-B531-CFEA9322DE7F}" srcOrd="9" destOrd="0" presId="urn:microsoft.com/office/officeart/2005/8/layout/cycle2"/>
    <dgm:cxn modelId="{48ADDF39-5D4E-4307-B53F-6F1ED17444B0}"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smtClean="0">
              <a:latin typeface="Comic Sans MS" panose="030F0702030302020204" pitchFamily="66" charset="0"/>
            </a:rPr>
            <a:t>Relief </a:t>
          </a:r>
          <a:endParaRPr lang="en-GB" dirty="0">
            <a:latin typeface="Comic Sans MS" panose="030F0702030302020204" pitchFamily="66" charset="0"/>
          </a:endParaRP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smtClean="0">
              <a:latin typeface="Comic Sans MS" panose="030F0702030302020204" pitchFamily="66" charset="0"/>
            </a:rPr>
            <a:t>Soil</a:t>
          </a:r>
          <a:endParaRPr lang="en-GB" dirty="0">
            <a:latin typeface="Comic Sans MS" panose="030F0702030302020204" pitchFamily="66" charset="0"/>
          </a:endParaRP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smtClean="0">
              <a:latin typeface="Comic Sans MS" panose="030F0702030302020204" pitchFamily="66" charset="0"/>
            </a:rPr>
            <a:t>Water Supply</a:t>
          </a:r>
          <a:endParaRPr lang="en-GB" dirty="0">
            <a:latin typeface="Comic Sans MS" panose="030F0702030302020204" pitchFamily="66" charset="0"/>
          </a:endParaRP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smtClean="0">
              <a:latin typeface="Comic Sans MS" panose="030F0702030302020204" pitchFamily="66" charset="0"/>
            </a:rPr>
            <a:t>Accessibility</a:t>
          </a:r>
          <a:endParaRPr lang="en-GB" dirty="0">
            <a:latin typeface="Comic Sans MS" panose="030F0702030302020204" pitchFamily="66" charset="0"/>
          </a:endParaRP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smtClean="0">
              <a:latin typeface="Comic Sans MS" panose="030F0702030302020204" pitchFamily="66" charset="0"/>
            </a:rPr>
            <a:t>Resources </a:t>
          </a:r>
          <a:endParaRPr lang="en-GB" dirty="0">
            <a:latin typeface="Comic Sans MS" panose="030F0702030302020204" pitchFamily="66" charset="0"/>
          </a:endParaRP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t>
        <a:bodyPr/>
        <a:lstStyle/>
        <a:p>
          <a:endParaRPr lang="en-GB"/>
        </a:p>
      </dgm:t>
    </dgm:pt>
    <dgm:pt modelId="{3A6A2AF6-6554-452C-8893-14637EDF697C}" type="pres">
      <dgm:prSet presAssocID="{9E229A8B-07B9-4457-902D-6660854E56B1}" presName="node" presStyleLbl="node1" presStyleIdx="0" presStyleCnt="5">
        <dgm:presLayoutVars>
          <dgm:bulletEnabled val="1"/>
        </dgm:presLayoutVars>
      </dgm:prSet>
      <dgm:spPr/>
      <dgm:t>
        <a:bodyPr/>
        <a:lstStyle/>
        <a:p>
          <a:endParaRPr lang="en-GB"/>
        </a:p>
      </dgm:t>
    </dgm:pt>
    <dgm:pt modelId="{5B6B1F91-6CD5-4096-A737-A21A2DF698D3}" type="pres">
      <dgm:prSet presAssocID="{DE6CA1DC-F003-40F1-918B-311E43CD4E39}" presName="sibTrans" presStyleLbl="sibTrans2D1" presStyleIdx="0" presStyleCnt="5"/>
      <dgm:spPr/>
      <dgm:t>
        <a:bodyPr/>
        <a:lstStyle/>
        <a:p>
          <a:endParaRPr lang="en-GB"/>
        </a:p>
      </dgm:t>
    </dgm:pt>
    <dgm:pt modelId="{D97F9ECC-5B6A-4387-AEF4-F3DD6654F467}" type="pres">
      <dgm:prSet presAssocID="{DE6CA1DC-F003-40F1-918B-311E43CD4E39}" presName="connectorText" presStyleLbl="sibTrans2D1" presStyleIdx="0" presStyleCnt="5"/>
      <dgm:spPr/>
      <dgm:t>
        <a:bodyPr/>
        <a:lstStyle/>
        <a:p>
          <a:endParaRPr lang="en-GB"/>
        </a:p>
      </dgm:t>
    </dgm:pt>
    <dgm:pt modelId="{CE775B03-7243-4598-B249-62B47734A94B}" type="pres">
      <dgm:prSet presAssocID="{4748203F-B3FC-4E58-8EB3-72084C91EA29}" presName="node" presStyleLbl="node1" presStyleIdx="1" presStyleCnt="5">
        <dgm:presLayoutVars>
          <dgm:bulletEnabled val="1"/>
        </dgm:presLayoutVars>
      </dgm:prSet>
      <dgm:spPr/>
      <dgm:t>
        <a:bodyPr/>
        <a:lstStyle/>
        <a:p>
          <a:endParaRPr lang="en-GB"/>
        </a:p>
      </dgm:t>
    </dgm:pt>
    <dgm:pt modelId="{AB0E77E0-671D-44DE-84C4-AF4261ECC128}" type="pres">
      <dgm:prSet presAssocID="{7953E81C-E3DB-49A2-8562-16BCBD960C1E}" presName="sibTrans" presStyleLbl="sibTrans2D1" presStyleIdx="1" presStyleCnt="5"/>
      <dgm:spPr/>
      <dgm:t>
        <a:bodyPr/>
        <a:lstStyle/>
        <a:p>
          <a:endParaRPr lang="en-GB"/>
        </a:p>
      </dgm:t>
    </dgm:pt>
    <dgm:pt modelId="{4E53DDE6-D06E-4C8D-AA6A-F8A0A17EDF3C}" type="pres">
      <dgm:prSet presAssocID="{7953E81C-E3DB-49A2-8562-16BCBD960C1E}" presName="connectorText" presStyleLbl="sibTrans2D1" presStyleIdx="1" presStyleCnt="5"/>
      <dgm:spPr/>
      <dgm:t>
        <a:bodyPr/>
        <a:lstStyle/>
        <a:p>
          <a:endParaRPr lang="en-GB"/>
        </a:p>
      </dgm:t>
    </dgm:pt>
    <dgm:pt modelId="{52B346EE-2451-4B3B-87D0-7F03544E6CFF}" type="pres">
      <dgm:prSet presAssocID="{A9CC1CE5-587E-4D01-9103-B83EA90DC5D4}" presName="node" presStyleLbl="node1" presStyleIdx="2" presStyleCnt="5">
        <dgm:presLayoutVars>
          <dgm:bulletEnabled val="1"/>
        </dgm:presLayoutVars>
      </dgm:prSet>
      <dgm:spPr/>
      <dgm:t>
        <a:bodyPr/>
        <a:lstStyle/>
        <a:p>
          <a:endParaRPr lang="en-GB"/>
        </a:p>
      </dgm:t>
    </dgm:pt>
    <dgm:pt modelId="{94F3D6E0-A532-41E9-9785-4983EC82871D}" type="pres">
      <dgm:prSet presAssocID="{F8F61BB4-252B-4640-9ABE-E176611ED628}" presName="sibTrans" presStyleLbl="sibTrans2D1" presStyleIdx="2" presStyleCnt="5"/>
      <dgm:spPr/>
      <dgm:t>
        <a:bodyPr/>
        <a:lstStyle/>
        <a:p>
          <a:endParaRPr lang="en-GB"/>
        </a:p>
      </dgm:t>
    </dgm:pt>
    <dgm:pt modelId="{58983F6D-C47B-4A2C-9B27-5B37EE671C64}" type="pres">
      <dgm:prSet presAssocID="{F8F61BB4-252B-4640-9ABE-E176611ED628}" presName="connectorText" presStyleLbl="sibTrans2D1" presStyleIdx="2" presStyleCnt="5"/>
      <dgm:spPr/>
      <dgm:t>
        <a:bodyPr/>
        <a:lstStyle/>
        <a:p>
          <a:endParaRPr lang="en-GB"/>
        </a:p>
      </dgm:t>
    </dgm:pt>
    <dgm:pt modelId="{2015218D-D116-40CF-866F-141DF5329B6D}" type="pres">
      <dgm:prSet presAssocID="{6E67234D-2091-43F3-9C64-5AA8D2120A1C}" presName="node" presStyleLbl="node1" presStyleIdx="3" presStyleCnt="5">
        <dgm:presLayoutVars>
          <dgm:bulletEnabled val="1"/>
        </dgm:presLayoutVars>
      </dgm:prSet>
      <dgm:spPr/>
      <dgm:t>
        <a:bodyPr/>
        <a:lstStyle/>
        <a:p>
          <a:endParaRPr lang="en-GB"/>
        </a:p>
      </dgm:t>
    </dgm:pt>
    <dgm:pt modelId="{86FAF77A-BE5C-47BB-B60B-3C5A77C3D7F2}" type="pres">
      <dgm:prSet presAssocID="{22026A43-8F1A-4F38-9028-A080738383BB}" presName="sibTrans" presStyleLbl="sibTrans2D1" presStyleIdx="3" presStyleCnt="5"/>
      <dgm:spPr/>
      <dgm:t>
        <a:bodyPr/>
        <a:lstStyle/>
        <a:p>
          <a:endParaRPr lang="en-GB"/>
        </a:p>
      </dgm:t>
    </dgm:pt>
    <dgm:pt modelId="{D07A77F7-D2DF-4130-B0AC-B9AD78A3DCA1}" type="pres">
      <dgm:prSet presAssocID="{22026A43-8F1A-4F38-9028-A080738383BB}" presName="connectorText" presStyleLbl="sibTrans2D1" presStyleIdx="3" presStyleCnt="5"/>
      <dgm:spPr/>
      <dgm:t>
        <a:bodyPr/>
        <a:lstStyle/>
        <a:p>
          <a:endParaRPr lang="en-GB"/>
        </a:p>
      </dgm:t>
    </dgm:pt>
    <dgm:pt modelId="{34C90E8E-E544-4164-A195-F7C3DCCAB76A}" type="pres">
      <dgm:prSet presAssocID="{C49C4EA1-4FFA-4DF1-9849-232ABAC58734}" presName="node" presStyleLbl="node1" presStyleIdx="4" presStyleCnt="5">
        <dgm:presLayoutVars>
          <dgm:bulletEnabled val="1"/>
        </dgm:presLayoutVars>
      </dgm:prSet>
      <dgm:spPr/>
      <dgm:t>
        <a:bodyPr/>
        <a:lstStyle/>
        <a:p>
          <a:endParaRPr lang="en-GB"/>
        </a:p>
      </dgm:t>
    </dgm:pt>
    <dgm:pt modelId="{45844AAC-8A05-4CEB-B531-CFEA9322DE7F}" type="pres">
      <dgm:prSet presAssocID="{591A6023-E7B3-41E3-A00C-165C91F20D1F}" presName="sibTrans" presStyleLbl="sibTrans2D1" presStyleIdx="4" presStyleCnt="5"/>
      <dgm:spPr/>
      <dgm:t>
        <a:bodyPr/>
        <a:lstStyle/>
        <a:p>
          <a:endParaRPr lang="en-GB"/>
        </a:p>
      </dgm:t>
    </dgm:pt>
    <dgm:pt modelId="{283B4B86-C607-4D1B-848A-CB91D3BFA169}" type="pres">
      <dgm:prSet presAssocID="{591A6023-E7B3-41E3-A00C-165C91F20D1F}" presName="connectorText" presStyleLbl="sibTrans2D1" presStyleIdx="4" presStyleCnt="5"/>
      <dgm:spPr/>
      <dgm:t>
        <a:bodyPr/>
        <a:lstStyle/>
        <a:p>
          <a:endParaRPr lang="en-GB"/>
        </a:p>
      </dgm:t>
    </dgm:pt>
  </dgm:ptLst>
  <dgm:cxnLst>
    <dgm:cxn modelId="{5BCF3864-B4EB-437C-8DC3-D067058FDF38}" type="presOf" srcId="{4748203F-B3FC-4E58-8EB3-72084C91EA29}" destId="{CE775B03-7243-4598-B249-62B47734A94B}" srcOrd="0" destOrd="0" presId="urn:microsoft.com/office/officeart/2005/8/layout/cycle2"/>
    <dgm:cxn modelId="{5E1FB356-0094-44CF-9ED5-6C307103E553}" type="presOf" srcId="{591A6023-E7B3-41E3-A00C-165C91F20D1F}" destId="{45844AAC-8A05-4CEB-B531-CFEA9322DE7F}" srcOrd="0"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7091BDBA-41F2-4F4B-9F36-29E6D4C7DC26}" type="presOf" srcId="{22026A43-8F1A-4F38-9028-A080738383BB}" destId="{D07A77F7-D2DF-4130-B0AC-B9AD78A3DCA1}" srcOrd="1" destOrd="0" presId="urn:microsoft.com/office/officeart/2005/8/layout/cycle2"/>
    <dgm:cxn modelId="{772FE721-7944-4033-8F2B-51CDA92C5712}" srcId="{2FE5BAB0-A097-4F04-9444-04FEEAF729BD}" destId="{6E67234D-2091-43F3-9C64-5AA8D2120A1C}" srcOrd="3" destOrd="0" parTransId="{515A465A-7EB3-4C3C-B625-BD8C7CD7169B}" sibTransId="{22026A43-8F1A-4F38-9028-A080738383BB}"/>
    <dgm:cxn modelId="{8CF04FF4-89F7-4931-B4A4-A2900CD7EF73}" type="presOf" srcId="{6E67234D-2091-43F3-9C64-5AA8D2120A1C}" destId="{2015218D-D116-40CF-866F-141DF5329B6D}" srcOrd="0" destOrd="0" presId="urn:microsoft.com/office/officeart/2005/8/layout/cycle2"/>
    <dgm:cxn modelId="{C57B3122-EA33-4C82-BDC9-1D6B4262237F}" type="presOf" srcId="{C49C4EA1-4FFA-4DF1-9849-232ABAC58734}" destId="{34C90E8E-E544-4164-A195-F7C3DCCAB76A}" srcOrd="0" destOrd="0" presId="urn:microsoft.com/office/officeart/2005/8/layout/cycle2"/>
    <dgm:cxn modelId="{0649CB5A-7E2A-4597-9FC7-970CC37CC679}" type="presOf" srcId="{7953E81C-E3DB-49A2-8562-16BCBD960C1E}" destId="{AB0E77E0-671D-44DE-84C4-AF4261ECC128}" srcOrd="0" destOrd="0" presId="urn:microsoft.com/office/officeart/2005/8/layout/cycle2"/>
    <dgm:cxn modelId="{D70EA6F8-F33C-438B-A8BD-944592B65E5B}" srcId="{2FE5BAB0-A097-4F04-9444-04FEEAF729BD}" destId="{9E229A8B-07B9-4457-902D-6660854E56B1}" srcOrd="0" destOrd="0" parTransId="{D3FDC9BD-6732-4743-9DE1-953B386FDF4D}" sibTransId="{DE6CA1DC-F003-40F1-918B-311E43CD4E39}"/>
    <dgm:cxn modelId="{5BBDCA05-0B13-4BEF-8F06-A79848933272}" type="presOf" srcId="{A9CC1CE5-587E-4D01-9103-B83EA90DC5D4}" destId="{52B346EE-2451-4B3B-87D0-7F03544E6CFF}" srcOrd="0" destOrd="0" presId="urn:microsoft.com/office/officeart/2005/8/layout/cycle2"/>
    <dgm:cxn modelId="{FC9A195C-97BC-4313-8FCF-EBFEBE58C253}" type="presOf" srcId="{F8F61BB4-252B-4640-9ABE-E176611ED628}" destId="{58983F6D-C47B-4A2C-9B27-5B37EE671C64}" srcOrd="1" destOrd="0" presId="urn:microsoft.com/office/officeart/2005/8/layout/cycle2"/>
    <dgm:cxn modelId="{20C6AA7D-DC6A-454F-ABC0-4C1BD9911C2B}" type="presOf" srcId="{DE6CA1DC-F003-40F1-918B-311E43CD4E39}" destId="{5B6B1F91-6CD5-4096-A737-A21A2DF698D3}" srcOrd="0" destOrd="0" presId="urn:microsoft.com/office/officeart/2005/8/layout/cycle2"/>
    <dgm:cxn modelId="{B048C39B-A4C2-4F8C-B6B7-667372C97378}" type="presOf" srcId="{22026A43-8F1A-4F38-9028-A080738383BB}" destId="{86FAF77A-BE5C-47BB-B60B-3C5A77C3D7F2}" srcOrd="0" destOrd="0" presId="urn:microsoft.com/office/officeart/2005/8/layout/cycle2"/>
    <dgm:cxn modelId="{3D207564-707F-447D-B447-FACE4A6B8C02}" type="presOf" srcId="{7953E81C-E3DB-49A2-8562-16BCBD960C1E}" destId="{4E53DDE6-D06E-4C8D-AA6A-F8A0A17EDF3C}" srcOrd="1" destOrd="0" presId="urn:microsoft.com/office/officeart/2005/8/layout/cycle2"/>
    <dgm:cxn modelId="{9AB6C1B7-0888-487D-B760-60E22BE0D2B1}" srcId="{2FE5BAB0-A097-4F04-9444-04FEEAF729BD}" destId="{C49C4EA1-4FFA-4DF1-9849-232ABAC58734}" srcOrd="4" destOrd="0" parTransId="{B531342F-892B-4B64-B381-A60B33898ECD}" sibTransId="{591A6023-E7B3-41E3-A00C-165C91F20D1F}"/>
    <dgm:cxn modelId="{0F12997A-BD5D-4D0D-9484-E798042B8676}" type="presOf" srcId="{F8F61BB4-252B-4640-9ABE-E176611ED628}" destId="{94F3D6E0-A532-41E9-9785-4983EC82871D}" srcOrd="0" destOrd="0" presId="urn:microsoft.com/office/officeart/2005/8/layout/cycle2"/>
    <dgm:cxn modelId="{948E455E-8E70-42B9-8576-FE170B18914D}" type="presOf" srcId="{9E229A8B-07B9-4457-902D-6660854E56B1}" destId="{3A6A2AF6-6554-452C-8893-14637EDF697C}" srcOrd="0" destOrd="0" presId="urn:microsoft.com/office/officeart/2005/8/layout/cycle2"/>
    <dgm:cxn modelId="{F74F0B22-8BBD-4650-9D83-B34CCEFE1C3A}" type="presOf" srcId="{2FE5BAB0-A097-4F04-9444-04FEEAF729BD}" destId="{BFF2A843-02C6-4A2D-8F14-82AE48495277}" srcOrd="0" destOrd="0" presId="urn:microsoft.com/office/officeart/2005/8/layout/cycle2"/>
    <dgm:cxn modelId="{9CB933A8-C56C-45E5-A008-076A03950940}" type="presOf" srcId="{DE6CA1DC-F003-40F1-918B-311E43CD4E39}" destId="{D97F9ECC-5B6A-4387-AEF4-F3DD6654F467}" srcOrd="1"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08A1CF58-CDCE-4729-B826-46A864A3AD0A}" type="presOf" srcId="{591A6023-E7B3-41E3-A00C-165C91F20D1F}" destId="{283B4B86-C607-4D1B-848A-CB91D3BFA169}" srcOrd="1" destOrd="0" presId="urn:microsoft.com/office/officeart/2005/8/layout/cycle2"/>
    <dgm:cxn modelId="{F46232CB-ABEA-4F87-A1AC-71FF4481BD6F}" type="presParOf" srcId="{BFF2A843-02C6-4A2D-8F14-82AE48495277}" destId="{3A6A2AF6-6554-452C-8893-14637EDF697C}" srcOrd="0" destOrd="0" presId="urn:microsoft.com/office/officeart/2005/8/layout/cycle2"/>
    <dgm:cxn modelId="{49675446-8AD3-480E-B159-BEFD95461BE7}" type="presParOf" srcId="{BFF2A843-02C6-4A2D-8F14-82AE48495277}" destId="{5B6B1F91-6CD5-4096-A737-A21A2DF698D3}" srcOrd="1" destOrd="0" presId="urn:microsoft.com/office/officeart/2005/8/layout/cycle2"/>
    <dgm:cxn modelId="{42E3CC11-DB5D-4627-90D7-90A47D028A73}" type="presParOf" srcId="{5B6B1F91-6CD5-4096-A737-A21A2DF698D3}" destId="{D97F9ECC-5B6A-4387-AEF4-F3DD6654F467}" srcOrd="0" destOrd="0" presId="urn:microsoft.com/office/officeart/2005/8/layout/cycle2"/>
    <dgm:cxn modelId="{310F744B-3355-4418-A399-ADE663A86557}" type="presParOf" srcId="{BFF2A843-02C6-4A2D-8F14-82AE48495277}" destId="{CE775B03-7243-4598-B249-62B47734A94B}" srcOrd="2" destOrd="0" presId="urn:microsoft.com/office/officeart/2005/8/layout/cycle2"/>
    <dgm:cxn modelId="{21B939B8-DF42-4B8C-8175-E9EB5D69BBB4}" type="presParOf" srcId="{BFF2A843-02C6-4A2D-8F14-82AE48495277}" destId="{AB0E77E0-671D-44DE-84C4-AF4261ECC128}" srcOrd="3" destOrd="0" presId="urn:microsoft.com/office/officeart/2005/8/layout/cycle2"/>
    <dgm:cxn modelId="{AF748E6E-82EA-4147-AE86-AA7DAAD56D72}" type="presParOf" srcId="{AB0E77E0-671D-44DE-84C4-AF4261ECC128}" destId="{4E53DDE6-D06E-4C8D-AA6A-F8A0A17EDF3C}" srcOrd="0" destOrd="0" presId="urn:microsoft.com/office/officeart/2005/8/layout/cycle2"/>
    <dgm:cxn modelId="{024EF50D-EDFD-4BBC-A6A6-1E0857F02847}" type="presParOf" srcId="{BFF2A843-02C6-4A2D-8F14-82AE48495277}" destId="{52B346EE-2451-4B3B-87D0-7F03544E6CFF}" srcOrd="4" destOrd="0" presId="urn:microsoft.com/office/officeart/2005/8/layout/cycle2"/>
    <dgm:cxn modelId="{2CE213EF-7908-4F38-94FF-AF3F63A24BD4}" type="presParOf" srcId="{BFF2A843-02C6-4A2D-8F14-82AE48495277}" destId="{94F3D6E0-A532-41E9-9785-4983EC82871D}" srcOrd="5" destOrd="0" presId="urn:microsoft.com/office/officeart/2005/8/layout/cycle2"/>
    <dgm:cxn modelId="{CBEE9D13-1CCD-4C52-843F-9C5E979C4E30}" type="presParOf" srcId="{94F3D6E0-A532-41E9-9785-4983EC82871D}" destId="{58983F6D-C47B-4A2C-9B27-5B37EE671C64}" srcOrd="0" destOrd="0" presId="urn:microsoft.com/office/officeart/2005/8/layout/cycle2"/>
    <dgm:cxn modelId="{F6EA88D1-1221-4AED-91B0-C156D06C4A9D}" type="presParOf" srcId="{BFF2A843-02C6-4A2D-8F14-82AE48495277}" destId="{2015218D-D116-40CF-866F-141DF5329B6D}" srcOrd="6" destOrd="0" presId="urn:microsoft.com/office/officeart/2005/8/layout/cycle2"/>
    <dgm:cxn modelId="{AAFB4F0A-2A82-49A1-9665-0F56568595C8}" type="presParOf" srcId="{BFF2A843-02C6-4A2D-8F14-82AE48495277}" destId="{86FAF77A-BE5C-47BB-B60B-3C5A77C3D7F2}" srcOrd="7" destOrd="0" presId="urn:microsoft.com/office/officeart/2005/8/layout/cycle2"/>
    <dgm:cxn modelId="{39E2F850-242B-4EDB-8F92-016402A2A5AA}" type="presParOf" srcId="{86FAF77A-BE5C-47BB-B60B-3C5A77C3D7F2}" destId="{D07A77F7-D2DF-4130-B0AC-B9AD78A3DCA1}" srcOrd="0" destOrd="0" presId="urn:microsoft.com/office/officeart/2005/8/layout/cycle2"/>
    <dgm:cxn modelId="{E985168E-EA2B-4A6F-B41E-2965ECAA6730}" type="presParOf" srcId="{BFF2A843-02C6-4A2D-8F14-82AE48495277}" destId="{34C90E8E-E544-4164-A195-F7C3DCCAB76A}" srcOrd="8" destOrd="0" presId="urn:microsoft.com/office/officeart/2005/8/layout/cycle2"/>
    <dgm:cxn modelId="{129F566F-E322-4D83-8A81-66980DBDF513}" type="presParOf" srcId="{BFF2A843-02C6-4A2D-8F14-82AE48495277}" destId="{45844AAC-8A05-4CEB-B531-CFEA9322DE7F}" srcOrd="9" destOrd="0" presId="urn:microsoft.com/office/officeart/2005/8/layout/cycle2"/>
    <dgm:cxn modelId="{EBA7BAA1-01C5-4F82-8221-06FE36FF9820}"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smtClean="0">
              <a:latin typeface="Comic Sans MS" panose="030F0702030302020204" pitchFamily="66" charset="0"/>
            </a:rPr>
            <a:t>Relief </a:t>
          </a:r>
          <a:endParaRPr lang="en-GB" dirty="0">
            <a:latin typeface="Comic Sans MS" panose="030F0702030302020204" pitchFamily="66" charset="0"/>
          </a:endParaRP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smtClean="0">
              <a:latin typeface="Comic Sans MS" panose="030F0702030302020204" pitchFamily="66" charset="0"/>
            </a:rPr>
            <a:t>Soil</a:t>
          </a:r>
          <a:endParaRPr lang="en-GB" dirty="0">
            <a:latin typeface="Comic Sans MS" panose="030F0702030302020204" pitchFamily="66" charset="0"/>
          </a:endParaRP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smtClean="0">
              <a:latin typeface="Comic Sans MS" panose="030F0702030302020204" pitchFamily="66" charset="0"/>
            </a:rPr>
            <a:t>Water Supply</a:t>
          </a:r>
          <a:endParaRPr lang="en-GB" dirty="0">
            <a:latin typeface="Comic Sans MS" panose="030F0702030302020204" pitchFamily="66" charset="0"/>
          </a:endParaRP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smtClean="0">
              <a:latin typeface="Comic Sans MS" panose="030F0702030302020204" pitchFamily="66" charset="0"/>
            </a:rPr>
            <a:t>Accessibility</a:t>
          </a:r>
          <a:endParaRPr lang="en-GB" dirty="0">
            <a:latin typeface="Comic Sans MS" panose="030F0702030302020204" pitchFamily="66" charset="0"/>
          </a:endParaRP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smtClean="0">
              <a:latin typeface="Comic Sans MS" panose="030F0702030302020204" pitchFamily="66" charset="0"/>
            </a:rPr>
            <a:t>Resources </a:t>
          </a:r>
          <a:endParaRPr lang="en-GB" dirty="0">
            <a:latin typeface="Comic Sans MS" panose="030F0702030302020204" pitchFamily="66" charset="0"/>
          </a:endParaRP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t>
        <a:bodyPr/>
        <a:lstStyle/>
        <a:p>
          <a:endParaRPr lang="en-GB"/>
        </a:p>
      </dgm:t>
    </dgm:pt>
    <dgm:pt modelId="{3A6A2AF6-6554-452C-8893-14637EDF697C}" type="pres">
      <dgm:prSet presAssocID="{9E229A8B-07B9-4457-902D-6660854E56B1}" presName="node" presStyleLbl="node1" presStyleIdx="0" presStyleCnt="5">
        <dgm:presLayoutVars>
          <dgm:bulletEnabled val="1"/>
        </dgm:presLayoutVars>
      </dgm:prSet>
      <dgm:spPr/>
      <dgm:t>
        <a:bodyPr/>
        <a:lstStyle/>
        <a:p>
          <a:endParaRPr lang="en-GB"/>
        </a:p>
      </dgm:t>
    </dgm:pt>
    <dgm:pt modelId="{5B6B1F91-6CD5-4096-A737-A21A2DF698D3}" type="pres">
      <dgm:prSet presAssocID="{DE6CA1DC-F003-40F1-918B-311E43CD4E39}" presName="sibTrans" presStyleLbl="sibTrans2D1" presStyleIdx="0" presStyleCnt="5"/>
      <dgm:spPr/>
      <dgm:t>
        <a:bodyPr/>
        <a:lstStyle/>
        <a:p>
          <a:endParaRPr lang="en-GB"/>
        </a:p>
      </dgm:t>
    </dgm:pt>
    <dgm:pt modelId="{D97F9ECC-5B6A-4387-AEF4-F3DD6654F467}" type="pres">
      <dgm:prSet presAssocID="{DE6CA1DC-F003-40F1-918B-311E43CD4E39}" presName="connectorText" presStyleLbl="sibTrans2D1" presStyleIdx="0" presStyleCnt="5"/>
      <dgm:spPr/>
      <dgm:t>
        <a:bodyPr/>
        <a:lstStyle/>
        <a:p>
          <a:endParaRPr lang="en-GB"/>
        </a:p>
      </dgm:t>
    </dgm:pt>
    <dgm:pt modelId="{CE775B03-7243-4598-B249-62B47734A94B}" type="pres">
      <dgm:prSet presAssocID="{4748203F-B3FC-4E58-8EB3-72084C91EA29}" presName="node" presStyleLbl="node1" presStyleIdx="1" presStyleCnt="5">
        <dgm:presLayoutVars>
          <dgm:bulletEnabled val="1"/>
        </dgm:presLayoutVars>
      </dgm:prSet>
      <dgm:spPr/>
      <dgm:t>
        <a:bodyPr/>
        <a:lstStyle/>
        <a:p>
          <a:endParaRPr lang="en-GB"/>
        </a:p>
      </dgm:t>
    </dgm:pt>
    <dgm:pt modelId="{AB0E77E0-671D-44DE-84C4-AF4261ECC128}" type="pres">
      <dgm:prSet presAssocID="{7953E81C-E3DB-49A2-8562-16BCBD960C1E}" presName="sibTrans" presStyleLbl="sibTrans2D1" presStyleIdx="1" presStyleCnt="5"/>
      <dgm:spPr/>
      <dgm:t>
        <a:bodyPr/>
        <a:lstStyle/>
        <a:p>
          <a:endParaRPr lang="en-GB"/>
        </a:p>
      </dgm:t>
    </dgm:pt>
    <dgm:pt modelId="{4E53DDE6-D06E-4C8D-AA6A-F8A0A17EDF3C}" type="pres">
      <dgm:prSet presAssocID="{7953E81C-E3DB-49A2-8562-16BCBD960C1E}" presName="connectorText" presStyleLbl="sibTrans2D1" presStyleIdx="1" presStyleCnt="5"/>
      <dgm:spPr/>
      <dgm:t>
        <a:bodyPr/>
        <a:lstStyle/>
        <a:p>
          <a:endParaRPr lang="en-GB"/>
        </a:p>
      </dgm:t>
    </dgm:pt>
    <dgm:pt modelId="{52B346EE-2451-4B3B-87D0-7F03544E6CFF}" type="pres">
      <dgm:prSet presAssocID="{A9CC1CE5-587E-4D01-9103-B83EA90DC5D4}" presName="node" presStyleLbl="node1" presStyleIdx="2" presStyleCnt="5">
        <dgm:presLayoutVars>
          <dgm:bulletEnabled val="1"/>
        </dgm:presLayoutVars>
      </dgm:prSet>
      <dgm:spPr/>
      <dgm:t>
        <a:bodyPr/>
        <a:lstStyle/>
        <a:p>
          <a:endParaRPr lang="en-GB"/>
        </a:p>
      </dgm:t>
    </dgm:pt>
    <dgm:pt modelId="{94F3D6E0-A532-41E9-9785-4983EC82871D}" type="pres">
      <dgm:prSet presAssocID="{F8F61BB4-252B-4640-9ABE-E176611ED628}" presName="sibTrans" presStyleLbl="sibTrans2D1" presStyleIdx="2" presStyleCnt="5"/>
      <dgm:spPr/>
      <dgm:t>
        <a:bodyPr/>
        <a:lstStyle/>
        <a:p>
          <a:endParaRPr lang="en-GB"/>
        </a:p>
      </dgm:t>
    </dgm:pt>
    <dgm:pt modelId="{58983F6D-C47B-4A2C-9B27-5B37EE671C64}" type="pres">
      <dgm:prSet presAssocID="{F8F61BB4-252B-4640-9ABE-E176611ED628}" presName="connectorText" presStyleLbl="sibTrans2D1" presStyleIdx="2" presStyleCnt="5"/>
      <dgm:spPr/>
      <dgm:t>
        <a:bodyPr/>
        <a:lstStyle/>
        <a:p>
          <a:endParaRPr lang="en-GB"/>
        </a:p>
      </dgm:t>
    </dgm:pt>
    <dgm:pt modelId="{2015218D-D116-40CF-866F-141DF5329B6D}" type="pres">
      <dgm:prSet presAssocID="{6E67234D-2091-43F3-9C64-5AA8D2120A1C}" presName="node" presStyleLbl="node1" presStyleIdx="3" presStyleCnt="5">
        <dgm:presLayoutVars>
          <dgm:bulletEnabled val="1"/>
        </dgm:presLayoutVars>
      </dgm:prSet>
      <dgm:spPr/>
      <dgm:t>
        <a:bodyPr/>
        <a:lstStyle/>
        <a:p>
          <a:endParaRPr lang="en-GB"/>
        </a:p>
      </dgm:t>
    </dgm:pt>
    <dgm:pt modelId="{86FAF77A-BE5C-47BB-B60B-3C5A77C3D7F2}" type="pres">
      <dgm:prSet presAssocID="{22026A43-8F1A-4F38-9028-A080738383BB}" presName="sibTrans" presStyleLbl="sibTrans2D1" presStyleIdx="3" presStyleCnt="5"/>
      <dgm:spPr/>
      <dgm:t>
        <a:bodyPr/>
        <a:lstStyle/>
        <a:p>
          <a:endParaRPr lang="en-GB"/>
        </a:p>
      </dgm:t>
    </dgm:pt>
    <dgm:pt modelId="{D07A77F7-D2DF-4130-B0AC-B9AD78A3DCA1}" type="pres">
      <dgm:prSet presAssocID="{22026A43-8F1A-4F38-9028-A080738383BB}" presName="connectorText" presStyleLbl="sibTrans2D1" presStyleIdx="3" presStyleCnt="5"/>
      <dgm:spPr/>
      <dgm:t>
        <a:bodyPr/>
        <a:lstStyle/>
        <a:p>
          <a:endParaRPr lang="en-GB"/>
        </a:p>
      </dgm:t>
    </dgm:pt>
    <dgm:pt modelId="{34C90E8E-E544-4164-A195-F7C3DCCAB76A}" type="pres">
      <dgm:prSet presAssocID="{C49C4EA1-4FFA-4DF1-9849-232ABAC58734}" presName="node" presStyleLbl="node1" presStyleIdx="4" presStyleCnt="5">
        <dgm:presLayoutVars>
          <dgm:bulletEnabled val="1"/>
        </dgm:presLayoutVars>
      </dgm:prSet>
      <dgm:spPr/>
      <dgm:t>
        <a:bodyPr/>
        <a:lstStyle/>
        <a:p>
          <a:endParaRPr lang="en-GB"/>
        </a:p>
      </dgm:t>
    </dgm:pt>
    <dgm:pt modelId="{45844AAC-8A05-4CEB-B531-CFEA9322DE7F}" type="pres">
      <dgm:prSet presAssocID="{591A6023-E7B3-41E3-A00C-165C91F20D1F}" presName="sibTrans" presStyleLbl="sibTrans2D1" presStyleIdx="4" presStyleCnt="5"/>
      <dgm:spPr/>
      <dgm:t>
        <a:bodyPr/>
        <a:lstStyle/>
        <a:p>
          <a:endParaRPr lang="en-GB"/>
        </a:p>
      </dgm:t>
    </dgm:pt>
    <dgm:pt modelId="{283B4B86-C607-4D1B-848A-CB91D3BFA169}" type="pres">
      <dgm:prSet presAssocID="{591A6023-E7B3-41E3-A00C-165C91F20D1F}" presName="connectorText" presStyleLbl="sibTrans2D1" presStyleIdx="4" presStyleCnt="5"/>
      <dgm:spPr/>
      <dgm:t>
        <a:bodyPr/>
        <a:lstStyle/>
        <a:p>
          <a:endParaRPr lang="en-GB"/>
        </a:p>
      </dgm:t>
    </dgm:pt>
  </dgm:ptLst>
  <dgm:cxnLst>
    <dgm:cxn modelId="{556212EF-97AC-40A4-AFAB-453F80DAB3C1}" type="presOf" srcId="{DE6CA1DC-F003-40F1-918B-311E43CD4E39}" destId="{D97F9ECC-5B6A-4387-AEF4-F3DD6654F467}" srcOrd="1" destOrd="0" presId="urn:microsoft.com/office/officeart/2005/8/layout/cycle2"/>
    <dgm:cxn modelId="{B19D58BF-FE72-4675-9946-AE94E1372C71}" type="presOf" srcId="{7953E81C-E3DB-49A2-8562-16BCBD960C1E}" destId="{4E53DDE6-D06E-4C8D-AA6A-F8A0A17EDF3C}" srcOrd="1" destOrd="0" presId="urn:microsoft.com/office/officeart/2005/8/layout/cycle2"/>
    <dgm:cxn modelId="{751C7BAB-4152-401E-9CFB-6D750A7DBE99}" type="presOf" srcId="{9E229A8B-07B9-4457-902D-6660854E56B1}" destId="{3A6A2AF6-6554-452C-8893-14637EDF697C}" srcOrd="0" destOrd="0" presId="urn:microsoft.com/office/officeart/2005/8/layout/cycle2"/>
    <dgm:cxn modelId="{36DF1DF9-E344-4ADF-BE69-AE1AED892208}" type="presOf" srcId="{F8F61BB4-252B-4640-9ABE-E176611ED628}" destId="{94F3D6E0-A532-41E9-9785-4983EC82871D}" srcOrd="0"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772FE721-7944-4033-8F2B-51CDA92C5712}" srcId="{2FE5BAB0-A097-4F04-9444-04FEEAF729BD}" destId="{6E67234D-2091-43F3-9C64-5AA8D2120A1C}" srcOrd="3" destOrd="0" parTransId="{515A465A-7EB3-4C3C-B625-BD8C7CD7169B}" sibTransId="{22026A43-8F1A-4F38-9028-A080738383BB}"/>
    <dgm:cxn modelId="{73E5B29D-9A02-45DC-81E5-99B9728BC2E0}" type="presOf" srcId="{591A6023-E7B3-41E3-A00C-165C91F20D1F}" destId="{45844AAC-8A05-4CEB-B531-CFEA9322DE7F}" srcOrd="0" destOrd="0" presId="urn:microsoft.com/office/officeart/2005/8/layout/cycle2"/>
    <dgm:cxn modelId="{D70EA6F8-F33C-438B-A8BD-944592B65E5B}" srcId="{2FE5BAB0-A097-4F04-9444-04FEEAF729BD}" destId="{9E229A8B-07B9-4457-902D-6660854E56B1}" srcOrd="0" destOrd="0" parTransId="{D3FDC9BD-6732-4743-9DE1-953B386FDF4D}" sibTransId="{DE6CA1DC-F003-40F1-918B-311E43CD4E39}"/>
    <dgm:cxn modelId="{ACEECE4F-B964-4FAF-BC2B-F9D2F7B505CC}" type="presOf" srcId="{6E67234D-2091-43F3-9C64-5AA8D2120A1C}" destId="{2015218D-D116-40CF-866F-141DF5329B6D}" srcOrd="0" destOrd="0" presId="urn:microsoft.com/office/officeart/2005/8/layout/cycle2"/>
    <dgm:cxn modelId="{A3615445-DE40-4BA5-9C19-7C1ED874896A}" type="presOf" srcId="{7953E81C-E3DB-49A2-8562-16BCBD960C1E}" destId="{AB0E77E0-671D-44DE-84C4-AF4261ECC128}" srcOrd="0" destOrd="0" presId="urn:microsoft.com/office/officeart/2005/8/layout/cycle2"/>
    <dgm:cxn modelId="{79214B3E-CCCD-4C73-B253-1830D2CEF590}" type="presOf" srcId="{22026A43-8F1A-4F38-9028-A080738383BB}" destId="{86FAF77A-BE5C-47BB-B60B-3C5A77C3D7F2}" srcOrd="0" destOrd="0" presId="urn:microsoft.com/office/officeart/2005/8/layout/cycle2"/>
    <dgm:cxn modelId="{9AB6C1B7-0888-487D-B760-60E22BE0D2B1}" srcId="{2FE5BAB0-A097-4F04-9444-04FEEAF729BD}" destId="{C49C4EA1-4FFA-4DF1-9849-232ABAC58734}" srcOrd="4" destOrd="0" parTransId="{B531342F-892B-4B64-B381-A60B33898ECD}" sibTransId="{591A6023-E7B3-41E3-A00C-165C91F20D1F}"/>
    <dgm:cxn modelId="{94F76524-B22C-410F-B78F-0FD481E423C0}" type="presOf" srcId="{4748203F-B3FC-4E58-8EB3-72084C91EA29}" destId="{CE775B03-7243-4598-B249-62B47734A94B}" srcOrd="0" destOrd="0" presId="urn:microsoft.com/office/officeart/2005/8/layout/cycle2"/>
    <dgm:cxn modelId="{2ABCBFA7-A934-431D-BE43-C039EE2CF00C}" type="presOf" srcId="{22026A43-8F1A-4F38-9028-A080738383BB}" destId="{D07A77F7-D2DF-4130-B0AC-B9AD78A3DCA1}" srcOrd="1" destOrd="0" presId="urn:microsoft.com/office/officeart/2005/8/layout/cycle2"/>
    <dgm:cxn modelId="{CD4A3061-A429-4497-9FD9-92D217F3A0BC}" type="presOf" srcId="{DE6CA1DC-F003-40F1-918B-311E43CD4E39}" destId="{5B6B1F91-6CD5-4096-A737-A21A2DF698D3}" srcOrd="0" destOrd="0" presId="urn:microsoft.com/office/officeart/2005/8/layout/cycle2"/>
    <dgm:cxn modelId="{E6FFB8E8-4405-4F7F-B57B-79EFA9202FA5}" type="presOf" srcId="{F8F61BB4-252B-4640-9ABE-E176611ED628}" destId="{58983F6D-C47B-4A2C-9B27-5B37EE671C64}" srcOrd="1"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54691D2D-2336-4E59-9FEC-2BC8576CE5C2}" type="presOf" srcId="{2FE5BAB0-A097-4F04-9444-04FEEAF729BD}" destId="{BFF2A843-02C6-4A2D-8F14-82AE48495277}" srcOrd="0" destOrd="0" presId="urn:microsoft.com/office/officeart/2005/8/layout/cycle2"/>
    <dgm:cxn modelId="{35B7AA9A-A9E2-4B4F-B4A3-3CB32D8AFE7A}" type="presOf" srcId="{591A6023-E7B3-41E3-A00C-165C91F20D1F}" destId="{283B4B86-C607-4D1B-848A-CB91D3BFA169}" srcOrd="1" destOrd="0" presId="urn:microsoft.com/office/officeart/2005/8/layout/cycle2"/>
    <dgm:cxn modelId="{F6893E22-4646-455C-A295-9C648521B034}" type="presOf" srcId="{A9CC1CE5-587E-4D01-9103-B83EA90DC5D4}" destId="{52B346EE-2451-4B3B-87D0-7F03544E6CFF}" srcOrd="0" destOrd="0" presId="urn:microsoft.com/office/officeart/2005/8/layout/cycle2"/>
    <dgm:cxn modelId="{77F63E83-15AD-4C50-976D-79417F4CF4CB}" type="presOf" srcId="{C49C4EA1-4FFA-4DF1-9849-232ABAC58734}" destId="{34C90E8E-E544-4164-A195-F7C3DCCAB76A}" srcOrd="0" destOrd="0" presId="urn:microsoft.com/office/officeart/2005/8/layout/cycle2"/>
    <dgm:cxn modelId="{3356244F-4836-4797-BF09-A629094E34AA}" type="presParOf" srcId="{BFF2A843-02C6-4A2D-8F14-82AE48495277}" destId="{3A6A2AF6-6554-452C-8893-14637EDF697C}" srcOrd="0" destOrd="0" presId="urn:microsoft.com/office/officeart/2005/8/layout/cycle2"/>
    <dgm:cxn modelId="{7D9F1608-068E-4308-AE38-034DCB48A7F7}" type="presParOf" srcId="{BFF2A843-02C6-4A2D-8F14-82AE48495277}" destId="{5B6B1F91-6CD5-4096-A737-A21A2DF698D3}" srcOrd="1" destOrd="0" presId="urn:microsoft.com/office/officeart/2005/8/layout/cycle2"/>
    <dgm:cxn modelId="{1420E577-5914-4CF7-A8D4-65AEE020052D}" type="presParOf" srcId="{5B6B1F91-6CD5-4096-A737-A21A2DF698D3}" destId="{D97F9ECC-5B6A-4387-AEF4-F3DD6654F467}" srcOrd="0" destOrd="0" presId="urn:microsoft.com/office/officeart/2005/8/layout/cycle2"/>
    <dgm:cxn modelId="{776763E8-89B7-4916-A4B4-EFCF7FEB3644}" type="presParOf" srcId="{BFF2A843-02C6-4A2D-8F14-82AE48495277}" destId="{CE775B03-7243-4598-B249-62B47734A94B}" srcOrd="2" destOrd="0" presId="urn:microsoft.com/office/officeart/2005/8/layout/cycle2"/>
    <dgm:cxn modelId="{6C8B2A57-CD4D-4752-AB0F-AF5BA0050387}" type="presParOf" srcId="{BFF2A843-02C6-4A2D-8F14-82AE48495277}" destId="{AB0E77E0-671D-44DE-84C4-AF4261ECC128}" srcOrd="3" destOrd="0" presId="urn:microsoft.com/office/officeart/2005/8/layout/cycle2"/>
    <dgm:cxn modelId="{B7D2BB4E-ED06-498F-B165-8A91101A6EEE}" type="presParOf" srcId="{AB0E77E0-671D-44DE-84C4-AF4261ECC128}" destId="{4E53DDE6-D06E-4C8D-AA6A-F8A0A17EDF3C}" srcOrd="0" destOrd="0" presId="urn:microsoft.com/office/officeart/2005/8/layout/cycle2"/>
    <dgm:cxn modelId="{906097CE-37A9-40A2-A080-D70832A3C785}" type="presParOf" srcId="{BFF2A843-02C6-4A2D-8F14-82AE48495277}" destId="{52B346EE-2451-4B3B-87D0-7F03544E6CFF}" srcOrd="4" destOrd="0" presId="urn:microsoft.com/office/officeart/2005/8/layout/cycle2"/>
    <dgm:cxn modelId="{6A39D391-FD1D-41F4-BB4B-6D91B8606532}" type="presParOf" srcId="{BFF2A843-02C6-4A2D-8F14-82AE48495277}" destId="{94F3D6E0-A532-41E9-9785-4983EC82871D}" srcOrd="5" destOrd="0" presId="urn:microsoft.com/office/officeart/2005/8/layout/cycle2"/>
    <dgm:cxn modelId="{3E3F126C-7903-45DF-80A2-BEFE28AC2FD7}" type="presParOf" srcId="{94F3D6E0-A532-41E9-9785-4983EC82871D}" destId="{58983F6D-C47B-4A2C-9B27-5B37EE671C64}" srcOrd="0" destOrd="0" presId="urn:microsoft.com/office/officeart/2005/8/layout/cycle2"/>
    <dgm:cxn modelId="{F0DEFC8E-F0D2-4D3C-96D3-6CA2411833B9}" type="presParOf" srcId="{BFF2A843-02C6-4A2D-8F14-82AE48495277}" destId="{2015218D-D116-40CF-866F-141DF5329B6D}" srcOrd="6" destOrd="0" presId="urn:microsoft.com/office/officeart/2005/8/layout/cycle2"/>
    <dgm:cxn modelId="{0B8D4185-101D-4724-B423-1C6FD1DC932E}" type="presParOf" srcId="{BFF2A843-02C6-4A2D-8F14-82AE48495277}" destId="{86FAF77A-BE5C-47BB-B60B-3C5A77C3D7F2}" srcOrd="7" destOrd="0" presId="urn:microsoft.com/office/officeart/2005/8/layout/cycle2"/>
    <dgm:cxn modelId="{E11E5AB0-C06C-4AB6-95F0-39291ABD43E7}" type="presParOf" srcId="{86FAF77A-BE5C-47BB-B60B-3C5A77C3D7F2}" destId="{D07A77F7-D2DF-4130-B0AC-B9AD78A3DCA1}" srcOrd="0" destOrd="0" presId="urn:microsoft.com/office/officeart/2005/8/layout/cycle2"/>
    <dgm:cxn modelId="{C5091E85-FB20-4367-A08A-46291885B5CE}" type="presParOf" srcId="{BFF2A843-02C6-4A2D-8F14-82AE48495277}" destId="{34C90E8E-E544-4164-A195-F7C3DCCAB76A}" srcOrd="8" destOrd="0" presId="urn:microsoft.com/office/officeart/2005/8/layout/cycle2"/>
    <dgm:cxn modelId="{2E92C36D-7981-47DC-8963-0FD5A4151526}" type="presParOf" srcId="{BFF2A843-02C6-4A2D-8F14-82AE48495277}" destId="{45844AAC-8A05-4CEB-B531-CFEA9322DE7F}" srcOrd="9" destOrd="0" presId="urn:microsoft.com/office/officeart/2005/8/layout/cycle2"/>
    <dgm:cxn modelId="{E679646C-8465-480C-9B39-9DF3CFEA2015}"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5BAB0-A097-4F04-9444-04FEEAF729BD}"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GB"/>
        </a:p>
      </dgm:t>
    </dgm:pt>
    <dgm:pt modelId="{9E229A8B-07B9-4457-902D-6660854E56B1}">
      <dgm:prSet phldrT="[Text]"/>
      <dgm:spPr/>
      <dgm:t>
        <a:bodyPr/>
        <a:lstStyle/>
        <a:p>
          <a:r>
            <a:rPr lang="en-GB" dirty="0" smtClean="0">
              <a:latin typeface="Comic Sans MS" panose="030F0702030302020204" pitchFamily="66" charset="0"/>
            </a:rPr>
            <a:t>Relief </a:t>
          </a:r>
          <a:endParaRPr lang="en-GB" dirty="0">
            <a:latin typeface="Comic Sans MS" panose="030F0702030302020204" pitchFamily="66" charset="0"/>
          </a:endParaRPr>
        </a:p>
      </dgm:t>
    </dgm:pt>
    <dgm:pt modelId="{D3FDC9BD-6732-4743-9DE1-953B386FDF4D}" type="parTrans" cxnId="{D70EA6F8-F33C-438B-A8BD-944592B65E5B}">
      <dgm:prSet/>
      <dgm:spPr/>
      <dgm:t>
        <a:bodyPr/>
        <a:lstStyle/>
        <a:p>
          <a:endParaRPr lang="en-GB">
            <a:latin typeface="Comic Sans MS" panose="030F0702030302020204" pitchFamily="66" charset="0"/>
          </a:endParaRPr>
        </a:p>
      </dgm:t>
    </dgm:pt>
    <dgm:pt modelId="{DE6CA1DC-F003-40F1-918B-311E43CD4E39}" type="sibTrans" cxnId="{D70EA6F8-F33C-438B-A8BD-944592B65E5B}">
      <dgm:prSet/>
      <dgm:spPr/>
      <dgm:t>
        <a:bodyPr/>
        <a:lstStyle/>
        <a:p>
          <a:endParaRPr lang="en-GB">
            <a:latin typeface="Comic Sans MS" panose="030F0702030302020204" pitchFamily="66" charset="0"/>
          </a:endParaRPr>
        </a:p>
      </dgm:t>
    </dgm:pt>
    <dgm:pt modelId="{4748203F-B3FC-4E58-8EB3-72084C91EA29}">
      <dgm:prSet phldrT="[Text]"/>
      <dgm:spPr/>
      <dgm:t>
        <a:bodyPr/>
        <a:lstStyle/>
        <a:p>
          <a:r>
            <a:rPr lang="en-GB" dirty="0" smtClean="0">
              <a:latin typeface="Comic Sans MS" panose="030F0702030302020204" pitchFamily="66" charset="0"/>
            </a:rPr>
            <a:t>Soil</a:t>
          </a:r>
          <a:endParaRPr lang="en-GB" dirty="0">
            <a:latin typeface="Comic Sans MS" panose="030F0702030302020204" pitchFamily="66" charset="0"/>
          </a:endParaRPr>
        </a:p>
      </dgm:t>
    </dgm:pt>
    <dgm:pt modelId="{05EA7DC4-160B-4449-8A6B-A37BCE3A64DA}" type="parTrans" cxnId="{1B104C60-4900-45F7-B746-909E26B40952}">
      <dgm:prSet/>
      <dgm:spPr/>
      <dgm:t>
        <a:bodyPr/>
        <a:lstStyle/>
        <a:p>
          <a:endParaRPr lang="en-GB">
            <a:latin typeface="Comic Sans MS" panose="030F0702030302020204" pitchFamily="66" charset="0"/>
          </a:endParaRPr>
        </a:p>
      </dgm:t>
    </dgm:pt>
    <dgm:pt modelId="{7953E81C-E3DB-49A2-8562-16BCBD960C1E}" type="sibTrans" cxnId="{1B104C60-4900-45F7-B746-909E26B40952}">
      <dgm:prSet/>
      <dgm:spPr/>
      <dgm:t>
        <a:bodyPr/>
        <a:lstStyle/>
        <a:p>
          <a:endParaRPr lang="en-GB">
            <a:latin typeface="Comic Sans MS" panose="030F0702030302020204" pitchFamily="66" charset="0"/>
          </a:endParaRPr>
        </a:p>
      </dgm:t>
    </dgm:pt>
    <dgm:pt modelId="{A9CC1CE5-587E-4D01-9103-B83EA90DC5D4}">
      <dgm:prSet phldrT="[Text]"/>
      <dgm:spPr/>
      <dgm:t>
        <a:bodyPr/>
        <a:lstStyle/>
        <a:p>
          <a:r>
            <a:rPr lang="en-GB" dirty="0" smtClean="0">
              <a:latin typeface="Comic Sans MS" panose="030F0702030302020204" pitchFamily="66" charset="0"/>
            </a:rPr>
            <a:t>Water Supply</a:t>
          </a:r>
          <a:endParaRPr lang="en-GB" dirty="0">
            <a:latin typeface="Comic Sans MS" panose="030F0702030302020204" pitchFamily="66" charset="0"/>
          </a:endParaRPr>
        </a:p>
      </dgm:t>
    </dgm:pt>
    <dgm:pt modelId="{9ACCDB3D-6E8C-4E62-9750-5DC237E7883C}" type="parTrans" cxnId="{564A1073-0F34-4274-8398-A3128A3E3E37}">
      <dgm:prSet/>
      <dgm:spPr/>
      <dgm:t>
        <a:bodyPr/>
        <a:lstStyle/>
        <a:p>
          <a:endParaRPr lang="en-GB">
            <a:latin typeface="Comic Sans MS" panose="030F0702030302020204" pitchFamily="66" charset="0"/>
          </a:endParaRPr>
        </a:p>
      </dgm:t>
    </dgm:pt>
    <dgm:pt modelId="{F8F61BB4-252B-4640-9ABE-E176611ED628}" type="sibTrans" cxnId="{564A1073-0F34-4274-8398-A3128A3E3E37}">
      <dgm:prSet/>
      <dgm:spPr/>
      <dgm:t>
        <a:bodyPr/>
        <a:lstStyle/>
        <a:p>
          <a:endParaRPr lang="en-GB">
            <a:latin typeface="Comic Sans MS" panose="030F0702030302020204" pitchFamily="66" charset="0"/>
          </a:endParaRPr>
        </a:p>
      </dgm:t>
    </dgm:pt>
    <dgm:pt modelId="{6E67234D-2091-43F3-9C64-5AA8D2120A1C}">
      <dgm:prSet phldrT="[Text]"/>
      <dgm:spPr/>
      <dgm:t>
        <a:bodyPr/>
        <a:lstStyle/>
        <a:p>
          <a:r>
            <a:rPr lang="en-GB" dirty="0" smtClean="0">
              <a:latin typeface="Comic Sans MS" panose="030F0702030302020204" pitchFamily="66" charset="0"/>
            </a:rPr>
            <a:t>Accessibility</a:t>
          </a:r>
          <a:endParaRPr lang="en-GB" dirty="0">
            <a:latin typeface="Comic Sans MS" panose="030F0702030302020204" pitchFamily="66" charset="0"/>
          </a:endParaRPr>
        </a:p>
      </dgm:t>
    </dgm:pt>
    <dgm:pt modelId="{515A465A-7EB3-4C3C-B625-BD8C7CD7169B}" type="parTrans" cxnId="{772FE721-7944-4033-8F2B-51CDA92C5712}">
      <dgm:prSet/>
      <dgm:spPr/>
      <dgm:t>
        <a:bodyPr/>
        <a:lstStyle/>
        <a:p>
          <a:endParaRPr lang="en-GB">
            <a:latin typeface="Comic Sans MS" panose="030F0702030302020204" pitchFamily="66" charset="0"/>
          </a:endParaRPr>
        </a:p>
      </dgm:t>
    </dgm:pt>
    <dgm:pt modelId="{22026A43-8F1A-4F38-9028-A080738383BB}" type="sibTrans" cxnId="{772FE721-7944-4033-8F2B-51CDA92C5712}">
      <dgm:prSet/>
      <dgm:spPr/>
      <dgm:t>
        <a:bodyPr/>
        <a:lstStyle/>
        <a:p>
          <a:endParaRPr lang="en-GB">
            <a:latin typeface="Comic Sans MS" panose="030F0702030302020204" pitchFamily="66" charset="0"/>
          </a:endParaRPr>
        </a:p>
      </dgm:t>
    </dgm:pt>
    <dgm:pt modelId="{C49C4EA1-4FFA-4DF1-9849-232ABAC58734}">
      <dgm:prSet phldrT="[Text]"/>
      <dgm:spPr/>
      <dgm:t>
        <a:bodyPr/>
        <a:lstStyle/>
        <a:p>
          <a:r>
            <a:rPr lang="en-GB" dirty="0" smtClean="0">
              <a:latin typeface="Comic Sans MS" panose="030F0702030302020204" pitchFamily="66" charset="0"/>
            </a:rPr>
            <a:t>Resources </a:t>
          </a:r>
          <a:endParaRPr lang="en-GB" dirty="0">
            <a:latin typeface="Comic Sans MS" panose="030F0702030302020204" pitchFamily="66" charset="0"/>
          </a:endParaRPr>
        </a:p>
      </dgm:t>
    </dgm:pt>
    <dgm:pt modelId="{B531342F-892B-4B64-B381-A60B33898ECD}" type="parTrans" cxnId="{9AB6C1B7-0888-487D-B760-60E22BE0D2B1}">
      <dgm:prSet/>
      <dgm:spPr/>
      <dgm:t>
        <a:bodyPr/>
        <a:lstStyle/>
        <a:p>
          <a:endParaRPr lang="en-GB">
            <a:latin typeface="Comic Sans MS" panose="030F0702030302020204" pitchFamily="66" charset="0"/>
          </a:endParaRPr>
        </a:p>
      </dgm:t>
    </dgm:pt>
    <dgm:pt modelId="{591A6023-E7B3-41E3-A00C-165C91F20D1F}" type="sibTrans" cxnId="{9AB6C1B7-0888-487D-B760-60E22BE0D2B1}">
      <dgm:prSet/>
      <dgm:spPr/>
      <dgm:t>
        <a:bodyPr/>
        <a:lstStyle/>
        <a:p>
          <a:endParaRPr lang="en-GB">
            <a:latin typeface="Comic Sans MS" panose="030F0702030302020204" pitchFamily="66" charset="0"/>
          </a:endParaRPr>
        </a:p>
      </dgm:t>
    </dgm:pt>
    <dgm:pt modelId="{BFF2A843-02C6-4A2D-8F14-82AE48495277}" type="pres">
      <dgm:prSet presAssocID="{2FE5BAB0-A097-4F04-9444-04FEEAF729BD}" presName="cycle" presStyleCnt="0">
        <dgm:presLayoutVars>
          <dgm:dir/>
          <dgm:resizeHandles val="exact"/>
        </dgm:presLayoutVars>
      </dgm:prSet>
      <dgm:spPr/>
      <dgm:t>
        <a:bodyPr/>
        <a:lstStyle/>
        <a:p>
          <a:endParaRPr lang="en-GB"/>
        </a:p>
      </dgm:t>
    </dgm:pt>
    <dgm:pt modelId="{3A6A2AF6-6554-452C-8893-14637EDF697C}" type="pres">
      <dgm:prSet presAssocID="{9E229A8B-07B9-4457-902D-6660854E56B1}" presName="node" presStyleLbl="node1" presStyleIdx="0" presStyleCnt="5">
        <dgm:presLayoutVars>
          <dgm:bulletEnabled val="1"/>
        </dgm:presLayoutVars>
      </dgm:prSet>
      <dgm:spPr/>
      <dgm:t>
        <a:bodyPr/>
        <a:lstStyle/>
        <a:p>
          <a:endParaRPr lang="en-GB"/>
        </a:p>
      </dgm:t>
    </dgm:pt>
    <dgm:pt modelId="{5B6B1F91-6CD5-4096-A737-A21A2DF698D3}" type="pres">
      <dgm:prSet presAssocID="{DE6CA1DC-F003-40F1-918B-311E43CD4E39}" presName="sibTrans" presStyleLbl="sibTrans2D1" presStyleIdx="0" presStyleCnt="5"/>
      <dgm:spPr/>
      <dgm:t>
        <a:bodyPr/>
        <a:lstStyle/>
        <a:p>
          <a:endParaRPr lang="en-GB"/>
        </a:p>
      </dgm:t>
    </dgm:pt>
    <dgm:pt modelId="{D97F9ECC-5B6A-4387-AEF4-F3DD6654F467}" type="pres">
      <dgm:prSet presAssocID="{DE6CA1DC-F003-40F1-918B-311E43CD4E39}" presName="connectorText" presStyleLbl="sibTrans2D1" presStyleIdx="0" presStyleCnt="5"/>
      <dgm:spPr/>
      <dgm:t>
        <a:bodyPr/>
        <a:lstStyle/>
        <a:p>
          <a:endParaRPr lang="en-GB"/>
        </a:p>
      </dgm:t>
    </dgm:pt>
    <dgm:pt modelId="{CE775B03-7243-4598-B249-62B47734A94B}" type="pres">
      <dgm:prSet presAssocID="{4748203F-B3FC-4E58-8EB3-72084C91EA29}" presName="node" presStyleLbl="node1" presStyleIdx="1" presStyleCnt="5">
        <dgm:presLayoutVars>
          <dgm:bulletEnabled val="1"/>
        </dgm:presLayoutVars>
      </dgm:prSet>
      <dgm:spPr/>
      <dgm:t>
        <a:bodyPr/>
        <a:lstStyle/>
        <a:p>
          <a:endParaRPr lang="en-GB"/>
        </a:p>
      </dgm:t>
    </dgm:pt>
    <dgm:pt modelId="{AB0E77E0-671D-44DE-84C4-AF4261ECC128}" type="pres">
      <dgm:prSet presAssocID="{7953E81C-E3DB-49A2-8562-16BCBD960C1E}" presName="sibTrans" presStyleLbl="sibTrans2D1" presStyleIdx="1" presStyleCnt="5"/>
      <dgm:spPr/>
      <dgm:t>
        <a:bodyPr/>
        <a:lstStyle/>
        <a:p>
          <a:endParaRPr lang="en-GB"/>
        </a:p>
      </dgm:t>
    </dgm:pt>
    <dgm:pt modelId="{4E53DDE6-D06E-4C8D-AA6A-F8A0A17EDF3C}" type="pres">
      <dgm:prSet presAssocID="{7953E81C-E3DB-49A2-8562-16BCBD960C1E}" presName="connectorText" presStyleLbl="sibTrans2D1" presStyleIdx="1" presStyleCnt="5"/>
      <dgm:spPr/>
      <dgm:t>
        <a:bodyPr/>
        <a:lstStyle/>
        <a:p>
          <a:endParaRPr lang="en-GB"/>
        </a:p>
      </dgm:t>
    </dgm:pt>
    <dgm:pt modelId="{52B346EE-2451-4B3B-87D0-7F03544E6CFF}" type="pres">
      <dgm:prSet presAssocID="{A9CC1CE5-587E-4D01-9103-B83EA90DC5D4}" presName="node" presStyleLbl="node1" presStyleIdx="2" presStyleCnt="5">
        <dgm:presLayoutVars>
          <dgm:bulletEnabled val="1"/>
        </dgm:presLayoutVars>
      </dgm:prSet>
      <dgm:spPr/>
      <dgm:t>
        <a:bodyPr/>
        <a:lstStyle/>
        <a:p>
          <a:endParaRPr lang="en-GB"/>
        </a:p>
      </dgm:t>
    </dgm:pt>
    <dgm:pt modelId="{94F3D6E0-A532-41E9-9785-4983EC82871D}" type="pres">
      <dgm:prSet presAssocID="{F8F61BB4-252B-4640-9ABE-E176611ED628}" presName="sibTrans" presStyleLbl="sibTrans2D1" presStyleIdx="2" presStyleCnt="5"/>
      <dgm:spPr/>
      <dgm:t>
        <a:bodyPr/>
        <a:lstStyle/>
        <a:p>
          <a:endParaRPr lang="en-GB"/>
        </a:p>
      </dgm:t>
    </dgm:pt>
    <dgm:pt modelId="{58983F6D-C47B-4A2C-9B27-5B37EE671C64}" type="pres">
      <dgm:prSet presAssocID="{F8F61BB4-252B-4640-9ABE-E176611ED628}" presName="connectorText" presStyleLbl="sibTrans2D1" presStyleIdx="2" presStyleCnt="5"/>
      <dgm:spPr/>
      <dgm:t>
        <a:bodyPr/>
        <a:lstStyle/>
        <a:p>
          <a:endParaRPr lang="en-GB"/>
        </a:p>
      </dgm:t>
    </dgm:pt>
    <dgm:pt modelId="{2015218D-D116-40CF-866F-141DF5329B6D}" type="pres">
      <dgm:prSet presAssocID="{6E67234D-2091-43F3-9C64-5AA8D2120A1C}" presName="node" presStyleLbl="node1" presStyleIdx="3" presStyleCnt="5">
        <dgm:presLayoutVars>
          <dgm:bulletEnabled val="1"/>
        </dgm:presLayoutVars>
      </dgm:prSet>
      <dgm:spPr/>
      <dgm:t>
        <a:bodyPr/>
        <a:lstStyle/>
        <a:p>
          <a:endParaRPr lang="en-GB"/>
        </a:p>
      </dgm:t>
    </dgm:pt>
    <dgm:pt modelId="{86FAF77A-BE5C-47BB-B60B-3C5A77C3D7F2}" type="pres">
      <dgm:prSet presAssocID="{22026A43-8F1A-4F38-9028-A080738383BB}" presName="sibTrans" presStyleLbl="sibTrans2D1" presStyleIdx="3" presStyleCnt="5"/>
      <dgm:spPr/>
      <dgm:t>
        <a:bodyPr/>
        <a:lstStyle/>
        <a:p>
          <a:endParaRPr lang="en-GB"/>
        </a:p>
      </dgm:t>
    </dgm:pt>
    <dgm:pt modelId="{D07A77F7-D2DF-4130-B0AC-B9AD78A3DCA1}" type="pres">
      <dgm:prSet presAssocID="{22026A43-8F1A-4F38-9028-A080738383BB}" presName="connectorText" presStyleLbl="sibTrans2D1" presStyleIdx="3" presStyleCnt="5"/>
      <dgm:spPr/>
      <dgm:t>
        <a:bodyPr/>
        <a:lstStyle/>
        <a:p>
          <a:endParaRPr lang="en-GB"/>
        </a:p>
      </dgm:t>
    </dgm:pt>
    <dgm:pt modelId="{34C90E8E-E544-4164-A195-F7C3DCCAB76A}" type="pres">
      <dgm:prSet presAssocID="{C49C4EA1-4FFA-4DF1-9849-232ABAC58734}" presName="node" presStyleLbl="node1" presStyleIdx="4" presStyleCnt="5">
        <dgm:presLayoutVars>
          <dgm:bulletEnabled val="1"/>
        </dgm:presLayoutVars>
      </dgm:prSet>
      <dgm:spPr/>
      <dgm:t>
        <a:bodyPr/>
        <a:lstStyle/>
        <a:p>
          <a:endParaRPr lang="en-GB"/>
        </a:p>
      </dgm:t>
    </dgm:pt>
    <dgm:pt modelId="{45844AAC-8A05-4CEB-B531-CFEA9322DE7F}" type="pres">
      <dgm:prSet presAssocID="{591A6023-E7B3-41E3-A00C-165C91F20D1F}" presName="sibTrans" presStyleLbl="sibTrans2D1" presStyleIdx="4" presStyleCnt="5"/>
      <dgm:spPr/>
      <dgm:t>
        <a:bodyPr/>
        <a:lstStyle/>
        <a:p>
          <a:endParaRPr lang="en-GB"/>
        </a:p>
      </dgm:t>
    </dgm:pt>
    <dgm:pt modelId="{283B4B86-C607-4D1B-848A-CB91D3BFA169}" type="pres">
      <dgm:prSet presAssocID="{591A6023-E7B3-41E3-A00C-165C91F20D1F}" presName="connectorText" presStyleLbl="sibTrans2D1" presStyleIdx="4" presStyleCnt="5"/>
      <dgm:spPr/>
      <dgm:t>
        <a:bodyPr/>
        <a:lstStyle/>
        <a:p>
          <a:endParaRPr lang="en-GB"/>
        </a:p>
      </dgm:t>
    </dgm:pt>
  </dgm:ptLst>
  <dgm:cxnLst>
    <dgm:cxn modelId="{540E777E-8E82-48B7-AEBB-012E7FFC6F96}" type="presOf" srcId="{C49C4EA1-4FFA-4DF1-9849-232ABAC58734}" destId="{34C90E8E-E544-4164-A195-F7C3DCCAB76A}" srcOrd="0" destOrd="0" presId="urn:microsoft.com/office/officeart/2005/8/layout/cycle2"/>
    <dgm:cxn modelId="{B8FA8664-E9A4-4A72-9EC4-1CDB8FBE584F}" type="presOf" srcId="{22026A43-8F1A-4F38-9028-A080738383BB}" destId="{D07A77F7-D2DF-4130-B0AC-B9AD78A3DCA1}" srcOrd="1" destOrd="0" presId="urn:microsoft.com/office/officeart/2005/8/layout/cycle2"/>
    <dgm:cxn modelId="{1B104C60-4900-45F7-B746-909E26B40952}" srcId="{2FE5BAB0-A097-4F04-9444-04FEEAF729BD}" destId="{4748203F-B3FC-4E58-8EB3-72084C91EA29}" srcOrd="1" destOrd="0" parTransId="{05EA7DC4-160B-4449-8A6B-A37BCE3A64DA}" sibTransId="{7953E81C-E3DB-49A2-8562-16BCBD960C1E}"/>
    <dgm:cxn modelId="{772FE721-7944-4033-8F2B-51CDA92C5712}" srcId="{2FE5BAB0-A097-4F04-9444-04FEEAF729BD}" destId="{6E67234D-2091-43F3-9C64-5AA8D2120A1C}" srcOrd="3" destOrd="0" parTransId="{515A465A-7EB3-4C3C-B625-BD8C7CD7169B}" sibTransId="{22026A43-8F1A-4F38-9028-A080738383BB}"/>
    <dgm:cxn modelId="{D219EAD2-3EA9-4913-8574-F1E0417F099C}" type="presOf" srcId="{6E67234D-2091-43F3-9C64-5AA8D2120A1C}" destId="{2015218D-D116-40CF-866F-141DF5329B6D}" srcOrd="0" destOrd="0" presId="urn:microsoft.com/office/officeart/2005/8/layout/cycle2"/>
    <dgm:cxn modelId="{5EEED193-3B1E-4CFB-8F77-3D52DB23DF56}" type="presOf" srcId="{2FE5BAB0-A097-4F04-9444-04FEEAF729BD}" destId="{BFF2A843-02C6-4A2D-8F14-82AE48495277}" srcOrd="0" destOrd="0" presId="urn:microsoft.com/office/officeart/2005/8/layout/cycle2"/>
    <dgm:cxn modelId="{D70EA6F8-F33C-438B-A8BD-944592B65E5B}" srcId="{2FE5BAB0-A097-4F04-9444-04FEEAF729BD}" destId="{9E229A8B-07B9-4457-902D-6660854E56B1}" srcOrd="0" destOrd="0" parTransId="{D3FDC9BD-6732-4743-9DE1-953B386FDF4D}" sibTransId="{DE6CA1DC-F003-40F1-918B-311E43CD4E39}"/>
    <dgm:cxn modelId="{C017ADD8-9139-461C-B032-C26196E45E13}" type="presOf" srcId="{F8F61BB4-252B-4640-9ABE-E176611ED628}" destId="{94F3D6E0-A532-41E9-9785-4983EC82871D}" srcOrd="0" destOrd="0" presId="urn:microsoft.com/office/officeart/2005/8/layout/cycle2"/>
    <dgm:cxn modelId="{E5E2E7F8-FD99-4B1E-8B6A-F2031DF6BD4E}" type="presOf" srcId="{DE6CA1DC-F003-40F1-918B-311E43CD4E39}" destId="{D97F9ECC-5B6A-4387-AEF4-F3DD6654F467}" srcOrd="1" destOrd="0" presId="urn:microsoft.com/office/officeart/2005/8/layout/cycle2"/>
    <dgm:cxn modelId="{AE2305D0-EA1C-4B9B-8381-AF4BADD114C6}" type="presOf" srcId="{591A6023-E7B3-41E3-A00C-165C91F20D1F}" destId="{45844AAC-8A05-4CEB-B531-CFEA9322DE7F}" srcOrd="0" destOrd="0" presId="urn:microsoft.com/office/officeart/2005/8/layout/cycle2"/>
    <dgm:cxn modelId="{BC784AA1-6E46-4ADE-B6D2-C1359882CD34}" type="presOf" srcId="{F8F61BB4-252B-4640-9ABE-E176611ED628}" destId="{58983F6D-C47B-4A2C-9B27-5B37EE671C64}" srcOrd="1" destOrd="0" presId="urn:microsoft.com/office/officeart/2005/8/layout/cycle2"/>
    <dgm:cxn modelId="{F3EA4DC2-3E88-424A-94AE-CC20E47DCD95}" type="presOf" srcId="{A9CC1CE5-587E-4D01-9103-B83EA90DC5D4}" destId="{52B346EE-2451-4B3B-87D0-7F03544E6CFF}" srcOrd="0" destOrd="0" presId="urn:microsoft.com/office/officeart/2005/8/layout/cycle2"/>
    <dgm:cxn modelId="{9AB6C1B7-0888-487D-B760-60E22BE0D2B1}" srcId="{2FE5BAB0-A097-4F04-9444-04FEEAF729BD}" destId="{C49C4EA1-4FFA-4DF1-9849-232ABAC58734}" srcOrd="4" destOrd="0" parTransId="{B531342F-892B-4B64-B381-A60B33898ECD}" sibTransId="{591A6023-E7B3-41E3-A00C-165C91F20D1F}"/>
    <dgm:cxn modelId="{DD77DDA9-B135-4CB7-856F-A07003DB4E18}" type="presOf" srcId="{7953E81C-E3DB-49A2-8562-16BCBD960C1E}" destId="{4E53DDE6-D06E-4C8D-AA6A-F8A0A17EDF3C}" srcOrd="1" destOrd="0" presId="urn:microsoft.com/office/officeart/2005/8/layout/cycle2"/>
    <dgm:cxn modelId="{5C522E0B-1697-4FF3-A1DD-4FB3EAA27B9D}" type="presOf" srcId="{4748203F-B3FC-4E58-8EB3-72084C91EA29}" destId="{CE775B03-7243-4598-B249-62B47734A94B}" srcOrd="0" destOrd="0" presId="urn:microsoft.com/office/officeart/2005/8/layout/cycle2"/>
    <dgm:cxn modelId="{09A1A2FF-CA58-4D76-A586-A0B8100A5485}" type="presOf" srcId="{22026A43-8F1A-4F38-9028-A080738383BB}" destId="{86FAF77A-BE5C-47BB-B60B-3C5A77C3D7F2}" srcOrd="0" destOrd="0" presId="urn:microsoft.com/office/officeart/2005/8/layout/cycle2"/>
    <dgm:cxn modelId="{564A1073-0F34-4274-8398-A3128A3E3E37}" srcId="{2FE5BAB0-A097-4F04-9444-04FEEAF729BD}" destId="{A9CC1CE5-587E-4D01-9103-B83EA90DC5D4}" srcOrd="2" destOrd="0" parTransId="{9ACCDB3D-6E8C-4E62-9750-5DC237E7883C}" sibTransId="{F8F61BB4-252B-4640-9ABE-E176611ED628}"/>
    <dgm:cxn modelId="{62270A52-1FAD-4843-A079-ABBEFE3077B9}" type="presOf" srcId="{591A6023-E7B3-41E3-A00C-165C91F20D1F}" destId="{283B4B86-C607-4D1B-848A-CB91D3BFA169}" srcOrd="1" destOrd="0" presId="urn:microsoft.com/office/officeart/2005/8/layout/cycle2"/>
    <dgm:cxn modelId="{9DA99B18-0953-46A6-B02F-8EDF18DB914B}" type="presOf" srcId="{DE6CA1DC-F003-40F1-918B-311E43CD4E39}" destId="{5B6B1F91-6CD5-4096-A737-A21A2DF698D3}" srcOrd="0" destOrd="0" presId="urn:microsoft.com/office/officeart/2005/8/layout/cycle2"/>
    <dgm:cxn modelId="{C20CEC23-2091-4923-90CF-A52A5A9F773B}" type="presOf" srcId="{7953E81C-E3DB-49A2-8562-16BCBD960C1E}" destId="{AB0E77E0-671D-44DE-84C4-AF4261ECC128}" srcOrd="0" destOrd="0" presId="urn:microsoft.com/office/officeart/2005/8/layout/cycle2"/>
    <dgm:cxn modelId="{51639C59-6BC7-49B7-9ACD-EA0A738CE12E}" type="presOf" srcId="{9E229A8B-07B9-4457-902D-6660854E56B1}" destId="{3A6A2AF6-6554-452C-8893-14637EDF697C}" srcOrd="0" destOrd="0" presId="urn:microsoft.com/office/officeart/2005/8/layout/cycle2"/>
    <dgm:cxn modelId="{538C82F5-0BAD-4BA6-BBF6-A5921B4D1996}" type="presParOf" srcId="{BFF2A843-02C6-4A2D-8F14-82AE48495277}" destId="{3A6A2AF6-6554-452C-8893-14637EDF697C}" srcOrd="0" destOrd="0" presId="urn:microsoft.com/office/officeart/2005/8/layout/cycle2"/>
    <dgm:cxn modelId="{86124EDC-2D78-4B5E-904E-384DE4670231}" type="presParOf" srcId="{BFF2A843-02C6-4A2D-8F14-82AE48495277}" destId="{5B6B1F91-6CD5-4096-A737-A21A2DF698D3}" srcOrd="1" destOrd="0" presId="urn:microsoft.com/office/officeart/2005/8/layout/cycle2"/>
    <dgm:cxn modelId="{E37F1C0A-26EA-4FAE-924D-73D0782A9931}" type="presParOf" srcId="{5B6B1F91-6CD5-4096-A737-A21A2DF698D3}" destId="{D97F9ECC-5B6A-4387-AEF4-F3DD6654F467}" srcOrd="0" destOrd="0" presId="urn:microsoft.com/office/officeart/2005/8/layout/cycle2"/>
    <dgm:cxn modelId="{4C9BA3BC-5CF5-44A2-A26A-3747BFF7864E}" type="presParOf" srcId="{BFF2A843-02C6-4A2D-8F14-82AE48495277}" destId="{CE775B03-7243-4598-B249-62B47734A94B}" srcOrd="2" destOrd="0" presId="urn:microsoft.com/office/officeart/2005/8/layout/cycle2"/>
    <dgm:cxn modelId="{CF010A57-CC09-4A7F-8415-31C3076EA788}" type="presParOf" srcId="{BFF2A843-02C6-4A2D-8F14-82AE48495277}" destId="{AB0E77E0-671D-44DE-84C4-AF4261ECC128}" srcOrd="3" destOrd="0" presId="urn:microsoft.com/office/officeart/2005/8/layout/cycle2"/>
    <dgm:cxn modelId="{092F96B0-71C3-46D8-AE2B-9FBE9AEEE8F9}" type="presParOf" srcId="{AB0E77E0-671D-44DE-84C4-AF4261ECC128}" destId="{4E53DDE6-D06E-4C8D-AA6A-F8A0A17EDF3C}" srcOrd="0" destOrd="0" presId="urn:microsoft.com/office/officeart/2005/8/layout/cycle2"/>
    <dgm:cxn modelId="{E0CCC7AD-7B60-4623-80D6-1A02C7CA2EE5}" type="presParOf" srcId="{BFF2A843-02C6-4A2D-8F14-82AE48495277}" destId="{52B346EE-2451-4B3B-87D0-7F03544E6CFF}" srcOrd="4" destOrd="0" presId="urn:microsoft.com/office/officeart/2005/8/layout/cycle2"/>
    <dgm:cxn modelId="{9AEDA41C-F3A5-492F-A37F-DBDC25BADFA3}" type="presParOf" srcId="{BFF2A843-02C6-4A2D-8F14-82AE48495277}" destId="{94F3D6E0-A532-41E9-9785-4983EC82871D}" srcOrd="5" destOrd="0" presId="urn:microsoft.com/office/officeart/2005/8/layout/cycle2"/>
    <dgm:cxn modelId="{AD22E1E8-D43A-4EE5-8784-110B9D4071B4}" type="presParOf" srcId="{94F3D6E0-A532-41E9-9785-4983EC82871D}" destId="{58983F6D-C47B-4A2C-9B27-5B37EE671C64}" srcOrd="0" destOrd="0" presId="urn:microsoft.com/office/officeart/2005/8/layout/cycle2"/>
    <dgm:cxn modelId="{99458D76-825C-4E41-8121-BBA565E030C7}" type="presParOf" srcId="{BFF2A843-02C6-4A2D-8F14-82AE48495277}" destId="{2015218D-D116-40CF-866F-141DF5329B6D}" srcOrd="6" destOrd="0" presId="urn:microsoft.com/office/officeart/2005/8/layout/cycle2"/>
    <dgm:cxn modelId="{77B5DD45-66B9-4FDB-816D-F27F0309BA91}" type="presParOf" srcId="{BFF2A843-02C6-4A2D-8F14-82AE48495277}" destId="{86FAF77A-BE5C-47BB-B60B-3C5A77C3D7F2}" srcOrd="7" destOrd="0" presId="urn:microsoft.com/office/officeart/2005/8/layout/cycle2"/>
    <dgm:cxn modelId="{066E9F01-9464-4541-905F-078937211445}" type="presParOf" srcId="{86FAF77A-BE5C-47BB-B60B-3C5A77C3D7F2}" destId="{D07A77F7-D2DF-4130-B0AC-B9AD78A3DCA1}" srcOrd="0" destOrd="0" presId="urn:microsoft.com/office/officeart/2005/8/layout/cycle2"/>
    <dgm:cxn modelId="{BE50A667-F34F-4515-B519-3ECEF9C99A4D}" type="presParOf" srcId="{BFF2A843-02C6-4A2D-8F14-82AE48495277}" destId="{34C90E8E-E544-4164-A195-F7C3DCCAB76A}" srcOrd="8" destOrd="0" presId="urn:microsoft.com/office/officeart/2005/8/layout/cycle2"/>
    <dgm:cxn modelId="{AFACF64A-D64C-4ED9-8A5B-5749176F3421}" type="presParOf" srcId="{BFF2A843-02C6-4A2D-8F14-82AE48495277}" destId="{45844AAC-8A05-4CEB-B531-CFEA9322DE7F}" srcOrd="9" destOrd="0" presId="urn:microsoft.com/office/officeart/2005/8/layout/cycle2"/>
    <dgm:cxn modelId="{695D0FC7-AD1A-45D0-8407-AECA07A050DE}" type="presParOf" srcId="{45844AAC-8A05-4CEB-B531-CFEA9322DE7F}" destId="{283B4B86-C607-4D1B-848A-CB91D3BFA16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A2AF6-6554-452C-8893-14637EDF697C}">
      <dsp:nvSpPr>
        <dsp:cNvPr id="0" name=""/>
        <dsp:cNvSpPr/>
      </dsp:nvSpPr>
      <dsp:spPr>
        <a:xfrm>
          <a:off x="2826874" y="800"/>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latin typeface="Comic Sans MS" panose="030F0702030302020204" pitchFamily="66" charset="0"/>
            </a:rPr>
            <a:t>Relief </a:t>
          </a:r>
          <a:endParaRPr lang="en-GB" sz="1100" kern="1200" dirty="0">
            <a:latin typeface="Comic Sans MS" panose="030F0702030302020204" pitchFamily="66" charset="0"/>
          </a:endParaRPr>
        </a:p>
      </dsp:txBody>
      <dsp:txXfrm>
        <a:off x="3012160" y="186086"/>
        <a:ext cx="894638" cy="894638"/>
      </dsp:txXfrm>
    </dsp:sp>
    <dsp:sp modelId="{5B6B1F91-6CD5-4096-A737-A21A2DF698D3}">
      <dsp:nvSpPr>
        <dsp:cNvPr id="0" name=""/>
        <dsp:cNvSpPr/>
      </dsp:nvSpPr>
      <dsp:spPr>
        <a:xfrm rot="2160000">
          <a:off x="4052382" y="973279"/>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latin typeface="Comic Sans MS" panose="030F0702030302020204" pitchFamily="66" charset="0"/>
          </a:endParaRPr>
        </a:p>
      </dsp:txBody>
      <dsp:txXfrm>
        <a:off x="4062051" y="1028923"/>
        <a:ext cx="236260" cy="256204"/>
      </dsp:txXfrm>
    </dsp:sp>
    <dsp:sp modelId="{CE775B03-7243-4598-B249-62B47734A94B}">
      <dsp:nvSpPr>
        <dsp:cNvPr id="0" name=""/>
        <dsp:cNvSpPr/>
      </dsp:nvSpPr>
      <dsp:spPr>
        <a:xfrm>
          <a:off x="4365650" y="1118786"/>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latin typeface="Comic Sans MS" panose="030F0702030302020204" pitchFamily="66" charset="0"/>
            </a:rPr>
            <a:t>Soil</a:t>
          </a:r>
          <a:endParaRPr lang="en-GB" sz="1100" kern="1200" dirty="0">
            <a:latin typeface="Comic Sans MS" panose="030F0702030302020204" pitchFamily="66" charset="0"/>
          </a:endParaRPr>
        </a:p>
      </dsp:txBody>
      <dsp:txXfrm>
        <a:off x="4550936" y="1304072"/>
        <a:ext cx="894638" cy="894638"/>
      </dsp:txXfrm>
    </dsp:sp>
    <dsp:sp modelId="{AB0E77E0-671D-44DE-84C4-AF4261ECC128}">
      <dsp:nvSpPr>
        <dsp:cNvPr id="0" name=""/>
        <dsp:cNvSpPr/>
      </dsp:nvSpPr>
      <dsp:spPr>
        <a:xfrm rot="6480000">
          <a:off x="4538569" y="2433271"/>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latin typeface="Comic Sans MS" panose="030F0702030302020204" pitchFamily="66" charset="0"/>
          </a:endParaRPr>
        </a:p>
      </dsp:txBody>
      <dsp:txXfrm rot="10800000">
        <a:off x="4604841" y="2470524"/>
        <a:ext cx="236260" cy="256204"/>
      </dsp:txXfrm>
    </dsp:sp>
    <dsp:sp modelId="{52B346EE-2451-4B3B-87D0-7F03544E6CFF}">
      <dsp:nvSpPr>
        <dsp:cNvPr id="0" name=""/>
        <dsp:cNvSpPr/>
      </dsp:nvSpPr>
      <dsp:spPr>
        <a:xfrm>
          <a:off x="3777890" y="2927725"/>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latin typeface="Comic Sans MS" panose="030F0702030302020204" pitchFamily="66" charset="0"/>
            </a:rPr>
            <a:t>Water Supply</a:t>
          </a:r>
          <a:endParaRPr lang="en-GB" sz="1100" kern="1200" dirty="0">
            <a:latin typeface="Comic Sans MS" panose="030F0702030302020204" pitchFamily="66" charset="0"/>
          </a:endParaRPr>
        </a:p>
      </dsp:txBody>
      <dsp:txXfrm>
        <a:off x="3963176" y="3113011"/>
        <a:ext cx="894638" cy="894638"/>
      </dsp:txXfrm>
    </dsp:sp>
    <dsp:sp modelId="{94F3D6E0-A532-41E9-9785-4983EC82871D}">
      <dsp:nvSpPr>
        <dsp:cNvPr id="0" name=""/>
        <dsp:cNvSpPr/>
      </dsp:nvSpPr>
      <dsp:spPr>
        <a:xfrm rot="10800000">
          <a:off x="3300274" y="3346826"/>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latin typeface="Comic Sans MS" panose="030F0702030302020204" pitchFamily="66" charset="0"/>
          </a:endParaRPr>
        </a:p>
      </dsp:txBody>
      <dsp:txXfrm rot="10800000">
        <a:off x="3401528" y="3432228"/>
        <a:ext cx="236260" cy="256204"/>
      </dsp:txXfrm>
    </dsp:sp>
    <dsp:sp modelId="{2015218D-D116-40CF-866F-141DF5329B6D}">
      <dsp:nvSpPr>
        <dsp:cNvPr id="0" name=""/>
        <dsp:cNvSpPr/>
      </dsp:nvSpPr>
      <dsp:spPr>
        <a:xfrm>
          <a:off x="1875859" y="2927725"/>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latin typeface="Comic Sans MS" panose="030F0702030302020204" pitchFamily="66" charset="0"/>
            </a:rPr>
            <a:t>Accessibility</a:t>
          </a:r>
          <a:endParaRPr lang="en-GB" sz="1100" kern="1200" dirty="0">
            <a:latin typeface="Comic Sans MS" panose="030F0702030302020204" pitchFamily="66" charset="0"/>
          </a:endParaRPr>
        </a:p>
      </dsp:txBody>
      <dsp:txXfrm>
        <a:off x="2061145" y="3113011"/>
        <a:ext cx="894638" cy="894638"/>
      </dsp:txXfrm>
    </dsp:sp>
    <dsp:sp modelId="{86FAF77A-BE5C-47BB-B60B-3C5A77C3D7F2}">
      <dsp:nvSpPr>
        <dsp:cNvPr id="0" name=""/>
        <dsp:cNvSpPr/>
      </dsp:nvSpPr>
      <dsp:spPr>
        <a:xfrm rot="15120000">
          <a:off x="2048778" y="2451441"/>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latin typeface="Comic Sans MS" panose="030F0702030302020204" pitchFamily="66" charset="0"/>
          </a:endParaRPr>
        </a:p>
      </dsp:txBody>
      <dsp:txXfrm rot="10800000">
        <a:off x="2115050" y="2584992"/>
        <a:ext cx="236260" cy="256204"/>
      </dsp:txXfrm>
    </dsp:sp>
    <dsp:sp modelId="{34C90E8E-E544-4164-A195-F7C3DCCAB76A}">
      <dsp:nvSpPr>
        <dsp:cNvPr id="0" name=""/>
        <dsp:cNvSpPr/>
      </dsp:nvSpPr>
      <dsp:spPr>
        <a:xfrm>
          <a:off x="1288099" y="1118786"/>
          <a:ext cx="1265210" cy="126521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latin typeface="Comic Sans MS" panose="030F0702030302020204" pitchFamily="66" charset="0"/>
            </a:rPr>
            <a:t>Resources </a:t>
          </a:r>
          <a:endParaRPr lang="en-GB" sz="1100" kern="1200" dirty="0">
            <a:latin typeface="Comic Sans MS" panose="030F0702030302020204" pitchFamily="66" charset="0"/>
          </a:endParaRPr>
        </a:p>
      </dsp:txBody>
      <dsp:txXfrm>
        <a:off x="1473385" y="1304072"/>
        <a:ext cx="894638" cy="894638"/>
      </dsp:txXfrm>
    </dsp:sp>
    <dsp:sp modelId="{45844AAC-8A05-4CEB-B531-CFEA9322DE7F}">
      <dsp:nvSpPr>
        <dsp:cNvPr id="0" name=""/>
        <dsp:cNvSpPr/>
      </dsp:nvSpPr>
      <dsp:spPr>
        <a:xfrm rot="19440000">
          <a:off x="2513606" y="984509"/>
          <a:ext cx="337514" cy="4270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latin typeface="Comic Sans MS" panose="030F0702030302020204" pitchFamily="66" charset="0"/>
          </a:endParaRPr>
        </a:p>
      </dsp:txBody>
      <dsp:txXfrm>
        <a:off x="2523275" y="1099669"/>
        <a:ext cx="236260" cy="256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0ACB783-6FB7-4642-9546-BA7DD1967B69}" type="datetimeFigureOut">
              <a:rPr lang="en-GB" smtClean="0"/>
              <a:t>10/02/2016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341073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0ACB783-6FB7-4642-9546-BA7DD1967B69}" type="datetimeFigureOut">
              <a:rPr lang="en-GB" smtClean="0"/>
              <a:t>10/02/2016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160268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0ACB783-6FB7-4642-9546-BA7DD1967B69}" type="datetimeFigureOut">
              <a:rPr lang="en-GB" smtClean="0"/>
              <a:t>10/02/2016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371764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0ACB783-6FB7-4642-9546-BA7DD1967B69}" type="datetimeFigureOut">
              <a:rPr lang="en-GB" smtClean="0"/>
              <a:t>10/02/2016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109819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ACB783-6FB7-4642-9546-BA7DD1967B69}" type="datetimeFigureOut">
              <a:rPr lang="en-GB" smtClean="0"/>
              <a:t>10/02/2016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51320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0ACB783-6FB7-4642-9546-BA7DD1967B69}" type="datetimeFigureOut">
              <a:rPr lang="en-GB" smtClean="0"/>
              <a:t>10/02/2016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143602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0ACB783-6FB7-4642-9546-BA7DD1967B69}" type="datetimeFigureOut">
              <a:rPr lang="en-GB" smtClean="0"/>
              <a:t>10/02/2016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2697594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0ACB783-6FB7-4642-9546-BA7DD1967B69}" type="datetimeFigureOut">
              <a:rPr lang="en-GB" smtClean="0"/>
              <a:t>10/02/2016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123236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CB783-6FB7-4642-9546-BA7DD1967B69}" type="datetimeFigureOut">
              <a:rPr lang="en-GB" smtClean="0"/>
              <a:t>10/02/2016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48496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CB783-6FB7-4642-9546-BA7DD1967B69}" type="datetimeFigureOut">
              <a:rPr lang="en-GB" smtClean="0"/>
              <a:t>10/02/2016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205464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CB783-6FB7-4642-9546-BA7DD1967B69}" type="datetimeFigureOut">
              <a:rPr lang="en-GB" smtClean="0"/>
              <a:t>10/02/2016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902B5A-A70C-41B0-AA01-C628CC0558F7}" type="slidenum">
              <a:rPr lang="en-GB" smtClean="0"/>
              <a:t>‹#›</a:t>
            </a:fld>
            <a:endParaRPr lang="en-GB"/>
          </a:p>
        </p:txBody>
      </p:sp>
    </p:spTree>
    <p:extLst>
      <p:ext uri="{BB962C8B-B14F-4D97-AF65-F5344CB8AC3E}">
        <p14:creationId xmlns:p14="http://schemas.microsoft.com/office/powerpoint/2010/main" val="143391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CB783-6FB7-4642-9546-BA7DD1967B69}" type="datetimeFigureOut">
              <a:rPr lang="en-GB" smtClean="0"/>
              <a:t>10/02/2016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02B5A-A70C-41B0-AA01-C628CC0558F7}" type="slidenum">
              <a:rPr lang="en-GB" smtClean="0"/>
              <a:t>‹#›</a:t>
            </a:fld>
            <a:endParaRPr lang="en-GB"/>
          </a:p>
        </p:txBody>
      </p:sp>
    </p:spTree>
    <p:extLst>
      <p:ext uri="{BB962C8B-B14F-4D97-AF65-F5344CB8AC3E}">
        <p14:creationId xmlns:p14="http://schemas.microsoft.com/office/powerpoint/2010/main" val="91540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5.png"/><Relationship Id="rId5" Type="http://schemas.openxmlformats.org/officeDocument/2006/relationships/diagramColors" Target="../diagrams/colors1.xml"/><Relationship Id="rId10" Type="http://schemas.openxmlformats.org/officeDocument/2006/relationships/image" Target="../media/image4.png"/><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246888"/>
            <a:ext cx="11786616" cy="369332"/>
          </a:xfrm>
          <a:prstGeom prst="rect">
            <a:avLst/>
          </a:prstGeom>
          <a:noFill/>
          <a:ln w="28575">
            <a:solidFill>
              <a:srgbClr val="FF0000"/>
            </a:solidFill>
          </a:ln>
        </p:spPr>
        <p:txBody>
          <a:bodyPr wrap="square" rtlCol="0">
            <a:spAutoFit/>
          </a:bodyPr>
          <a:lstStyle/>
          <a:p>
            <a:pPr algn="ctr"/>
            <a:r>
              <a:rPr lang="en-GB" u="sng" dirty="0" smtClean="0">
                <a:latin typeface="Comic Sans MS" panose="030F0702030302020204" pitchFamily="66" charset="0"/>
              </a:rPr>
              <a:t>Factors influencing the sites and development</a:t>
            </a:r>
            <a:endParaRPr lang="en-GB" u="sng" dirty="0">
              <a:latin typeface="Comic Sans MS" panose="030F0702030302020204" pitchFamily="66" charset="0"/>
            </a:endParaRPr>
          </a:p>
        </p:txBody>
      </p:sp>
      <p:sp>
        <p:nvSpPr>
          <p:cNvPr id="5" name="TextBox 4"/>
          <p:cNvSpPr txBox="1"/>
          <p:nvPr/>
        </p:nvSpPr>
        <p:spPr>
          <a:xfrm>
            <a:off x="283464" y="685800"/>
            <a:ext cx="11786616" cy="646331"/>
          </a:xfrm>
          <a:prstGeom prst="rect">
            <a:avLst/>
          </a:prstGeom>
          <a:noFill/>
          <a:ln w="28575">
            <a:solidFill>
              <a:srgbClr val="FFC000"/>
            </a:solidFill>
          </a:ln>
        </p:spPr>
        <p:txBody>
          <a:bodyPr wrap="square" rtlCol="0">
            <a:spAutoFit/>
          </a:bodyPr>
          <a:lstStyle/>
          <a:p>
            <a:r>
              <a:rPr lang="en-GB" u="sng" dirty="0" smtClean="0">
                <a:latin typeface="Comic Sans MS" panose="030F0702030302020204" pitchFamily="66" charset="0"/>
              </a:rPr>
              <a:t>Learning Objectives</a:t>
            </a:r>
            <a:r>
              <a:rPr lang="en-GB" dirty="0" smtClean="0">
                <a:latin typeface="Comic Sans MS" panose="030F0702030302020204" pitchFamily="66" charset="0"/>
              </a:rPr>
              <a:t>: To be able to explain how physical factors (relief, soil, water supply, accessibility, resources) influence the sites and development of settlements. </a:t>
            </a:r>
            <a:endParaRPr lang="en-GB" dirty="0">
              <a:latin typeface="Comic Sans MS" panose="030F0702030302020204" pitchFamily="66" charset="0"/>
            </a:endParaRPr>
          </a:p>
        </p:txBody>
      </p:sp>
      <p:sp>
        <p:nvSpPr>
          <p:cNvPr id="6" name="TextBox 5"/>
          <p:cNvSpPr txBox="1"/>
          <p:nvPr/>
        </p:nvSpPr>
        <p:spPr>
          <a:xfrm>
            <a:off x="283464" y="1401711"/>
            <a:ext cx="11786616" cy="646331"/>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Demo</a:t>
            </a:r>
            <a:r>
              <a:rPr lang="en-GB" dirty="0" smtClean="0">
                <a:latin typeface="Comic Sans MS" panose="030F0702030302020204" pitchFamily="66" charset="0"/>
              </a:rPr>
              <a:t>: Add your thoughts and ideas to the post it notes on your sheet. </a:t>
            </a:r>
            <a:r>
              <a:rPr lang="en-GB" b="1" u="sng" dirty="0" smtClean="0">
                <a:latin typeface="Comic Sans MS" panose="030F0702030302020204" pitchFamily="66" charset="0"/>
              </a:rPr>
              <a:t>Focus question </a:t>
            </a:r>
            <a:r>
              <a:rPr lang="en-GB" dirty="0" smtClean="0">
                <a:latin typeface="Comic Sans MS" panose="030F0702030302020204" pitchFamily="66" charset="0"/>
              </a:rPr>
              <a:t>how do these 5 factors influence the sites and development of settlements.</a:t>
            </a:r>
            <a:endParaRPr lang="en-GB" dirty="0">
              <a:latin typeface="Comic Sans MS" panose="030F0702030302020204" pitchFamily="66" charset="0"/>
            </a:endParaRPr>
          </a:p>
        </p:txBody>
      </p:sp>
      <p:graphicFrame>
        <p:nvGraphicFramePr>
          <p:cNvPr id="9" name="Diagram 8"/>
          <p:cNvGraphicFramePr/>
          <p:nvPr>
            <p:extLst/>
          </p:nvPr>
        </p:nvGraphicFramePr>
        <p:xfrm>
          <a:off x="2499360" y="2425348"/>
          <a:ext cx="6918960" cy="4193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stretch>
            <a:fillRect/>
          </a:stretch>
        </p:blipFill>
        <p:spPr>
          <a:xfrm>
            <a:off x="9137904" y="4587175"/>
            <a:ext cx="2932176" cy="1953280"/>
          </a:xfrm>
          <a:prstGeom prst="rect">
            <a:avLst/>
          </a:prstGeom>
        </p:spPr>
      </p:pic>
      <p:pic>
        <p:nvPicPr>
          <p:cNvPr id="11" name="Picture 10"/>
          <p:cNvPicPr>
            <a:picLocks noChangeAspect="1"/>
          </p:cNvPicPr>
          <p:nvPr/>
        </p:nvPicPr>
        <p:blipFill>
          <a:blip r:embed="rId8"/>
          <a:stretch>
            <a:fillRect/>
          </a:stretch>
        </p:blipFill>
        <p:spPr>
          <a:xfrm>
            <a:off x="8623362" y="3335841"/>
            <a:ext cx="3321180" cy="1431822"/>
          </a:xfrm>
          <a:prstGeom prst="rect">
            <a:avLst/>
          </a:prstGeom>
        </p:spPr>
      </p:pic>
      <p:pic>
        <p:nvPicPr>
          <p:cNvPr id="12" name="Picture 11"/>
          <p:cNvPicPr>
            <a:picLocks noChangeAspect="1"/>
          </p:cNvPicPr>
          <p:nvPr/>
        </p:nvPicPr>
        <p:blipFill>
          <a:blip r:embed="rId9"/>
          <a:stretch>
            <a:fillRect/>
          </a:stretch>
        </p:blipFill>
        <p:spPr>
          <a:xfrm>
            <a:off x="7340823" y="2148034"/>
            <a:ext cx="2186502" cy="1363261"/>
          </a:xfrm>
          <a:prstGeom prst="rect">
            <a:avLst/>
          </a:prstGeom>
        </p:spPr>
      </p:pic>
      <p:pic>
        <p:nvPicPr>
          <p:cNvPr id="13" name="Picture 12"/>
          <p:cNvPicPr>
            <a:picLocks noChangeAspect="1"/>
          </p:cNvPicPr>
          <p:nvPr/>
        </p:nvPicPr>
        <p:blipFill>
          <a:blip r:embed="rId10"/>
          <a:stretch>
            <a:fillRect/>
          </a:stretch>
        </p:blipFill>
        <p:spPr>
          <a:xfrm>
            <a:off x="246888" y="4561912"/>
            <a:ext cx="3501727" cy="2334485"/>
          </a:xfrm>
          <a:prstGeom prst="rect">
            <a:avLst/>
          </a:prstGeom>
        </p:spPr>
      </p:pic>
      <p:pic>
        <p:nvPicPr>
          <p:cNvPr id="14" name="Picture 13"/>
          <p:cNvPicPr>
            <a:picLocks noChangeAspect="1"/>
          </p:cNvPicPr>
          <p:nvPr/>
        </p:nvPicPr>
        <p:blipFill>
          <a:blip r:embed="rId11"/>
          <a:stretch>
            <a:fillRect/>
          </a:stretch>
        </p:blipFill>
        <p:spPr>
          <a:xfrm>
            <a:off x="630872" y="2165783"/>
            <a:ext cx="3037850" cy="2278388"/>
          </a:xfrm>
          <a:prstGeom prst="rect">
            <a:avLst/>
          </a:prstGeom>
        </p:spPr>
      </p:pic>
    </p:spTree>
    <p:extLst>
      <p:ext uri="{BB962C8B-B14F-4D97-AF65-F5344CB8AC3E}">
        <p14:creationId xmlns:p14="http://schemas.microsoft.com/office/powerpoint/2010/main" val="783812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173736"/>
            <a:ext cx="11742624" cy="523220"/>
          </a:xfrm>
          <a:prstGeom prst="rect">
            <a:avLst/>
          </a:prstGeom>
          <a:noFill/>
          <a:ln w="28575">
            <a:solidFill>
              <a:srgbClr val="FF0000"/>
            </a:solidFill>
          </a:ln>
        </p:spPr>
        <p:txBody>
          <a:bodyPr wrap="square" rtlCol="0">
            <a:spAutoFit/>
          </a:bodyPr>
          <a:lstStyle/>
          <a:p>
            <a:r>
              <a:rPr lang="en-GB" sz="2800" u="sng" dirty="0" smtClean="0">
                <a:latin typeface="Comic Sans MS" panose="030F0702030302020204" pitchFamily="66" charset="0"/>
              </a:rPr>
              <a:t>Starter:</a:t>
            </a:r>
            <a:endParaRPr lang="en-GB" sz="2800" u="sng" dirty="0">
              <a:latin typeface="Comic Sans MS" panose="030F0702030302020204" pitchFamily="66" charset="0"/>
            </a:endParaRPr>
          </a:p>
        </p:txBody>
      </p:sp>
      <p:sp>
        <p:nvSpPr>
          <p:cNvPr id="5" name="TextBox 4"/>
          <p:cNvSpPr txBox="1"/>
          <p:nvPr/>
        </p:nvSpPr>
        <p:spPr>
          <a:xfrm>
            <a:off x="258876" y="809576"/>
            <a:ext cx="11742624" cy="1200329"/>
          </a:xfrm>
          <a:prstGeom prst="rect">
            <a:avLst/>
          </a:prstGeom>
          <a:noFill/>
          <a:ln w="28575">
            <a:solidFill>
              <a:srgbClr val="00FF00"/>
            </a:solidFill>
          </a:ln>
        </p:spPr>
        <p:txBody>
          <a:bodyPr wrap="square" rtlCol="0">
            <a:spAutoFit/>
          </a:bodyPr>
          <a:lstStyle/>
          <a:p>
            <a:r>
              <a:rPr lang="en-GB" sz="2400" u="sng" dirty="0" smtClean="0">
                <a:latin typeface="Comic Sans MS" panose="030F0702030302020204" pitchFamily="66" charset="0"/>
              </a:rPr>
              <a:t>Starter</a:t>
            </a:r>
            <a:r>
              <a:rPr lang="en-GB" sz="2400" dirty="0" smtClean="0">
                <a:latin typeface="Comic Sans MS" panose="030F0702030302020204" pitchFamily="66" charset="0"/>
              </a:rPr>
              <a:t>: An </a:t>
            </a:r>
            <a:r>
              <a:rPr lang="en-GB" sz="2400" dirty="0">
                <a:latin typeface="Comic Sans MS" panose="030F0702030302020204" pitchFamily="66" charset="0"/>
              </a:rPr>
              <a:t>urban planner or city planner is a professional who works in the field of urban planning for the purpose of optimizing the effectiveness of a community's land</a:t>
            </a:r>
            <a:r>
              <a:rPr lang="en-GB" sz="2400" dirty="0" smtClean="0">
                <a:latin typeface="Comic Sans MS" panose="030F0702030302020204" pitchFamily="66" charset="0"/>
              </a:rPr>
              <a:t>.</a:t>
            </a:r>
            <a:r>
              <a:rPr lang="en-GB" sz="2400" dirty="0">
                <a:latin typeface="Comic Sans MS" panose="030F0702030302020204" pitchFamily="66" charset="0"/>
              </a:rPr>
              <a:t> </a:t>
            </a:r>
          </a:p>
        </p:txBody>
      </p:sp>
      <p:pic>
        <p:nvPicPr>
          <p:cNvPr id="7" name="Picture 6"/>
          <p:cNvPicPr>
            <a:picLocks noChangeAspect="1"/>
          </p:cNvPicPr>
          <p:nvPr/>
        </p:nvPicPr>
        <p:blipFill>
          <a:blip r:embed="rId2"/>
          <a:stretch>
            <a:fillRect/>
          </a:stretch>
        </p:blipFill>
        <p:spPr>
          <a:xfrm>
            <a:off x="7174318" y="2697161"/>
            <a:ext cx="4827182" cy="3620386"/>
          </a:xfrm>
          <a:prstGeom prst="rect">
            <a:avLst/>
          </a:prstGeom>
          <a:ln w="28575">
            <a:solidFill>
              <a:srgbClr val="7030A0"/>
            </a:solidFill>
          </a:ln>
        </p:spPr>
      </p:pic>
      <p:sp>
        <p:nvSpPr>
          <p:cNvPr id="8" name="TextBox 7"/>
          <p:cNvSpPr txBox="1"/>
          <p:nvPr/>
        </p:nvSpPr>
        <p:spPr>
          <a:xfrm>
            <a:off x="258876" y="2198821"/>
            <a:ext cx="6588491" cy="523220"/>
          </a:xfrm>
          <a:prstGeom prst="rect">
            <a:avLst/>
          </a:prstGeom>
          <a:noFill/>
          <a:ln w="28575">
            <a:solidFill>
              <a:srgbClr val="7030A0"/>
            </a:solidFill>
          </a:ln>
        </p:spPr>
        <p:txBody>
          <a:bodyPr wrap="square" rtlCol="0">
            <a:spAutoFit/>
          </a:bodyPr>
          <a:lstStyle/>
          <a:p>
            <a:pPr algn="ctr"/>
            <a:r>
              <a:rPr lang="en-GB" sz="2800" u="sng" dirty="0" smtClean="0">
                <a:latin typeface="Comic Sans MS" panose="030F0702030302020204" pitchFamily="66" charset="0"/>
              </a:rPr>
              <a:t>The Problem</a:t>
            </a:r>
          </a:p>
        </p:txBody>
      </p:sp>
      <p:sp>
        <p:nvSpPr>
          <p:cNvPr id="9" name="TextBox 8"/>
          <p:cNvSpPr txBox="1"/>
          <p:nvPr/>
        </p:nvSpPr>
        <p:spPr>
          <a:xfrm>
            <a:off x="258871" y="4237716"/>
            <a:ext cx="2986928" cy="523220"/>
          </a:xfrm>
          <a:prstGeom prst="rect">
            <a:avLst/>
          </a:prstGeom>
          <a:noFill/>
          <a:ln w="28575">
            <a:solidFill>
              <a:srgbClr val="00FF00"/>
            </a:solidFill>
          </a:ln>
        </p:spPr>
        <p:txBody>
          <a:bodyPr wrap="square" rtlCol="0">
            <a:spAutoFit/>
          </a:bodyPr>
          <a:lstStyle/>
          <a:p>
            <a:pPr algn="ctr"/>
            <a:r>
              <a:rPr lang="en-GB" sz="2800" u="sng" dirty="0" smtClean="0">
                <a:latin typeface="Comic Sans MS" panose="030F0702030302020204" pitchFamily="66" charset="0"/>
              </a:rPr>
              <a:t>The Solution</a:t>
            </a:r>
          </a:p>
        </p:txBody>
      </p:sp>
      <p:sp>
        <p:nvSpPr>
          <p:cNvPr id="10" name="TextBox 9"/>
          <p:cNvSpPr txBox="1"/>
          <p:nvPr/>
        </p:nvSpPr>
        <p:spPr>
          <a:xfrm>
            <a:off x="7155068" y="2122525"/>
            <a:ext cx="4846432" cy="523220"/>
          </a:xfrm>
          <a:prstGeom prst="rect">
            <a:avLst/>
          </a:prstGeom>
          <a:noFill/>
          <a:ln w="28575">
            <a:solidFill>
              <a:srgbClr val="7030A0"/>
            </a:solidFill>
          </a:ln>
        </p:spPr>
        <p:txBody>
          <a:bodyPr wrap="square" rtlCol="0">
            <a:spAutoFit/>
          </a:bodyPr>
          <a:lstStyle/>
          <a:p>
            <a:pPr algn="ctr"/>
            <a:r>
              <a:rPr lang="en-GB" sz="2800" u="sng" dirty="0" smtClean="0">
                <a:latin typeface="Comic Sans MS" panose="030F0702030302020204" pitchFamily="66" charset="0"/>
              </a:rPr>
              <a:t>Urban Planner</a:t>
            </a:r>
          </a:p>
        </p:txBody>
      </p:sp>
      <p:sp>
        <p:nvSpPr>
          <p:cNvPr id="11" name="TextBox 10"/>
          <p:cNvSpPr txBox="1"/>
          <p:nvPr/>
        </p:nvSpPr>
        <p:spPr>
          <a:xfrm>
            <a:off x="258872" y="2852617"/>
            <a:ext cx="6588491" cy="1323439"/>
          </a:xfrm>
          <a:prstGeom prst="rect">
            <a:avLst/>
          </a:prstGeom>
          <a:noFill/>
          <a:ln w="28575">
            <a:solidFill>
              <a:srgbClr val="7030A0"/>
            </a:solidFill>
          </a:ln>
        </p:spPr>
        <p:txBody>
          <a:bodyPr wrap="square" rtlCol="0">
            <a:spAutoFit/>
          </a:bodyPr>
          <a:lstStyle/>
          <a:p>
            <a:r>
              <a:rPr lang="en-GB" sz="2000" dirty="0" smtClean="0">
                <a:latin typeface="Comic Sans MS" panose="030F0702030302020204" pitchFamily="66" charset="0"/>
              </a:rPr>
              <a:t>More and more people are moving to urban areas. As such cities have started to sprawl solutions need to found. Ensure to design a city that solves this problem.</a:t>
            </a:r>
          </a:p>
        </p:txBody>
      </p:sp>
      <p:pic>
        <p:nvPicPr>
          <p:cNvPr id="2" name="Picture 1"/>
          <p:cNvPicPr>
            <a:picLocks noChangeAspect="1"/>
          </p:cNvPicPr>
          <p:nvPr/>
        </p:nvPicPr>
        <p:blipFill>
          <a:blip r:embed="rId3"/>
          <a:stretch>
            <a:fillRect/>
          </a:stretch>
        </p:blipFill>
        <p:spPr>
          <a:xfrm>
            <a:off x="258871" y="4822596"/>
            <a:ext cx="2986928" cy="1658386"/>
          </a:xfrm>
          <a:prstGeom prst="rect">
            <a:avLst/>
          </a:prstGeom>
          <a:ln w="28575">
            <a:solidFill>
              <a:srgbClr val="00FF00"/>
            </a:solidFill>
          </a:ln>
        </p:spPr>
      </p:pic>
      <p:pic>
        <p:nvPicPr>
          <p:cNvPr id="3" name="Picture 2"/>
          <p:cNvPicPr>
            <a:picLocks noChangeAspect="1"/>
          </p:cNvPicPr>
          <p:nvPr/>
        </p:nvPicPr>
        <p:blipFill>
          <a:blip r:embed="rId4"/>
          <a:stretch>
            <a:fillRect/>
          </a:stretch>
        </p:blipFill>
        <p:spPr>
          <a:xfrm>
            <a:off x="3449053" y="4251171"/>
            <a:ext cx="3398310" cy="2183072"/>
          </a:xfrm>
          <a:prstGeom prst="rect">
            <a:avLst/>
          </a:prstGeom>
        </p:spPr>
      </p:pic>
    </p:spTree>
    <p:extLst>
      <p:ext uri="{BB962C8B-B14F-4D97-AF65-F5344CB8AC3E}">
        <p14:creationId xmlns:p14="http://schemas.microsoft.com/office/powerpoint/2010/main" val="2056127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33400" y="184608"/>
            <a:ext cx="11198352" cy="6407250"/>
            <a:chOff x="533400" y="184608"/>
            <a:chExt cx="11198352" cy="6407250"/>
          </a:xfrm>
        </p:grpSpPr>
        <p:pic>
          <p:nvPicPr>
            <p:cNvPr id="4" name="Picture 3"/>
            <p:cNvPicPr>
              <a:picLocks noChangeAspect="1"/>
            </p:cNvPicPr>
            <p:nvPr/>
          </p:nvPicPr>
          <p:blipFill>
            <a:blip r:embed="rId2"/>
            <a:stretch>
              <a:fillRect/>
            </a:stretch>
          </p:blipFill>
          <p:spPr>
            <a:xfrm>
              <a:off x="533400" y="184608"/>
              <a:ext cx="11198352" cy="6407250"/>
            </a:xfrm>
            <a:prstGeom prst="rect">
              <a:avLst/>
            </a:prstGeom>
            <a:ln w="28575">
              <a:solidFill>
                <a:srgbClr val="7030A0"/>
              </a:solidFill>
            </a:ln>
          </p:spPr>
        </p:pic>
        <p:sp>
          <p:nvSpPr>
            <p:cNvPr id="5" name="Rectangle 4"/>
            <p:cNvSpPr/>
            <p:nvPr/>
          </p:nvSpPr>
          <p:spPr>
            <a:xfrm>
              <a:off x="740664" y="292608"/>
              <a:ext cx="8787384" cy="4389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40664" y="5495544"/>
              <a:ext cx="10826496" cy="969264"/>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9304421" y="1764632"/>
              <a:ext cx="1909010" cy="335873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02706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04676" y="4052738"/>
            <a:ext cx="4425454" cy="2532068"/>
          </a:xfrm>
          <a:prstGeom prst="rect">
            <a:avLst/>
          </a:prstGeom>
          <a:ln w="28575">
            <a:solidFill>
              <a:srgbClr val="7030A0"/>
            </a:solidFill>
          </a:ln>
        </p:spPr>
      </p:pic>
      <p:sp>
        <p:nvSpPr>
          <p:cNvPr id="7" name="Rectangle 6"/>
          <p:cNvSpPr/>
          <p:nvPr/>
        </p:nvSpPr>
        <p:spPr>
          <a:xfrm>
            <a:off x="628370" y="272716"/>
            <a:ext cx="11194662" cy="555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dirty="0" smtClean="0">
                <a:solidFill>
                  <a:schemeClr val="tx1"/>
                </a:solidFill>
                <a:latin typeface="Comic Sans MS" panose="030F0702030302020204" pitchFamily="66" charset="0"/>
              </a:rPr>
              <a:t>Creating a Key (Example) </a:t>
            </a:r>
            <a:endParaRPr lang="en-GB" sz="2400" b="1" u="sng" dirty="0">
              <a:solidFill>
                <a:schemeClr val="tx1"/>
              </a:solidFill>
              <a:latin typeface="Comic Sans MS" panose="030F0702030302020204" pitchFamily="66" charset="0"/>
            </a:endParaRPr>
          </a:p>
        </p:txBody>
      </p:sp>
      <p:sp>
        <p:nvSpPr>
          <p:cNvPr id="8" name="Rectangle 7"/>
          <p:cNvSpPr/>
          <p:nvPr/>
        </p:nvSpPr>
        <p:spPr>
          <a:xfrm>
            <a:off x="628369" y="977746"/>
            <a:ext cx="11201761" cy="969264"/>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latin typeface="Comic Sans MS" panose="030F0702030302020204" pitchFamily="66" charset="0"/>
              </a:rPr>
              <a:t>Make sure to create a key and to use map symbols to help in the planning of your city.   </a:t>
            </a:r>
            <a:endParaRPr lang="en-GB" sz="2400" dirty="0">
              <a:solidFill>
                <a:schemeClr val="tx1"/>
              </a:solidFill>
              <a:latin typeface="Comic Sans MS" panose="030F0702030302020204" pitchFamily="66" charset="0"/>
            </a:endParaRPr>
          </a:p>
        </p:txBody>
      </p:sp>
      <p:sp>
        <p:nvSpPr>
          <p:cNvPr id="9" name="Rounded Rectangle 8"/>
          <p:cNvSpPr/>
          <p:nvPr/>
        </p:nvSpPr>
        <p:spPr>
          <a:xfrm>
            <a:off x="10871455" y="4822759"/>
            <a:ext cx="662818" cy="992026"/>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utoShape 2" descr="http://momprepares.com/wp-content/uploads/2014/04/How-to-Read-a-Map-Key-580x41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a:blip r:embed="rId3"/>
          <a:stretch>
            <a:fillRect/>
          </a:stretch>
        </p:blipFill>
        <p:spPr>
          <a:xfrm>
            <a:off x="574170" y="2285156"/>
            <a:ext cx="6019136" cy="4254906"/>
          </a:xfrm>
          <a:prstGeom prst="rect">
            <a:avLst/>
          </a:prstGeom>
          <a:ln>
            <a:solidFill>
              <a:srgbClr val="00B0F0"/>
            </a:solidFill>
          </a:ln>
        </p:spPr>
      </p:pic>
      <p:sp>
        <p:nvSpPr>
          <p:cNvPr id="13" name="Rounded Rectangle 12"/>
          <p:cNvSpPr/>
          <p:nvPr/>
        </p:nvSpPr>
        <p:spPr>
          <a:xfrm>
            <a:off x="128966" y="2096983"/>
            <a:ext cx="7027980" cy="463125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 name="Straight Connector 14"/>
          <p:cNvCxnSpPr/>
          <p:nvPr/>
        </p:nvCxnSpPr>
        <p:spPr>
          <a:xfrm>
            <a:off x="6593305" y="2096983"/>
            <a:ext cx="4764506" cy="272577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542793" y="5814785"/>
            <a:ext cx="4815018" cy="91345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86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hprice2015stm.files.wordpress.com/2015/03/burgess_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23" y="1484813"/>
            <a:ext cx="10561584" cy="5184774"/>
          </a:xfrm>
          <a:prstGeom prst="rect">
            <a:avLst/>
          </a:prstGeom>
          <a:noFill/>
          <a:ln w="38100">
            <a:solidFill>
              <a:srgbClr val="7030A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3464" y="173736"/>
            <a:ext cx="11742624" cy="523220"/>
          </a:xfrm>
          <a:prstGeom prst="rect">
            <a:avLst/>
          </a:prstGeom>
          <a:noFill/>
          <a:ln w="28575">
            <a:solidFill>
              <a:srgbClr val="FF0000"/>
            </a:solidFill>
          </a:ln>
        </p:spPr>
        <p:txBody>
          <a:bodyPr wrap="square" rtlCol="0">
            <a:spAutoFit/>
          </a:bodyPr>
          <a:lstStyle/>
          <a:p>
            <a:pPr algn="ctr"/>
            <a:r>
              <a:rPr lang="en-GB" sz="2800" u="sng" dirty="0" smtClean="0">
                <a:latin typeface="Comic Sans MS" panose="030F0702030302020204" pitchFamily="66" charset="0"/>
              </a:rPr>
              <a:t>Burgess Model</a:t>
            </a:r>
            <a:endParaRPr lang="en-GB" sz="2800" u="sng" dirty="0">
              <a:latin typeface="Comic Sans MS" panose="030F0702030302020204" pitchFamily="66" charset="0"/>
            </a:endParaRPr>
          </a:p>
        </p:txBody>
      </p:sp>
      <p:sp>
        <p:nvSpPr>
          <p:cNvPr id="2" name="Rectangle 1"/>
          <p:cNvSpPr/>
          <p:nvPr/>
        </p:nvSpPr>
        <p:spPr>
          <a:xfrm>
            <a:off x="283463" y="822294"/>
            <a:ext cx="11742625" cy="461665"/>
          </a:xfrm>
          <a:prstGeom prst="rect">
            <a:avLst/>
          </a:prstGeom>
          <a:ln w="28575">
            <a:solidFill>
              <a:srgbClr val="7030A0"/>
            </a:solidFill>
          </a:ln>
        </p:spPr>
        <p:txBody>
          <a:bodyPr wrap="square">
            <a:spAutoFit/>
          </a:bodyPr>
          <a:lstStyle/>
          <a:p>
            <a:r>
              <a:rPr lang="en-US" sz="2400" dirty="0" smtClean="0">
                <a:latin typeface="Comic Sans MS" panose="030F0702030302020204" pitchFamily="66" charset="0"/>
              </a:rPr>
              <a:t>Concentric Zones of land-use. 1925.</a:t>
            </a:r>
            <a:endParaRPr lang="en-GB" sz="2400" dirty="0">
              <a:latin typeface="Comic Sans MS" panose="030F0702030302020204" pitchFamily="66" charset="0"/>
            </a:endParaRPr>
          </a:p>
        </p:txBody>
      </p:sp>
      <p:sp>
        <p:nvSpPr>
          <p:cNvPr id="7" name="Rectangle 6"/>
          <p:cNvSpPr/>
          <p:nvPr/>
        </p:nvSpPr>
        <p:spPr>
          <a:xfrm rot="5400000">
            <a:off x="9025733" y="3578656"/>
            <a:ext cx="5169714" cy="830997"/>
          </a:xfrm>
          <a:prstGeom prst="rect">
            <a:avLst/>
          </a:prstGeom>
          <a:ln w="28575">
            <a:solidFill>
              <a:srgbClr val="00B0F0"/>
            </a:solidFill>
          </a:ln>
        </p:spPr>
        <p:txBody>
          <a:bodyPr wrap="square">
            <a:spAutoFit/>
          </a:bodyPr>
          <a:lstStyle/>
          <a:p>
            <a:r>
              <a:rPr lang="en-GB" sz="2400" u="sng" dirty="0" smtClean="0">
                <a:latin typeface="Comic Sans MS" panose="030F0702030302020204" pitchFamily="66" charset="0"/>
              </a:rPr>
              <a:t>Challenge</a:t>
            </a:r>
            <a:r>
              <a:rPr lang="en-GB" sz="2400" dirty="0" smtClean="0">
                <a:latin typeface="Comic Sans MS" panose="030F0702030302020204" pitchFamily="66" charset="0"/>
              </a:rPr>
              <a:t>: What are the strengths and limitations of this model?</a:t>
            </a:r>
            <a:endParaRPr lang="en-GB" sz="2400" dirty="0">
              <a:latin typeface="Comic Sans MS" panose="030F0702030302020204" pitchFamily="66" charset="0"/>
            </a:endParaRPr>
          </a:p>
        </p:txBody>
      </p:sp>
    </p:spTree>
    <p:extLst>
      <p:ext uri="{BB962C8B-B14F-4D97-AF65-F5344CB8AC3E}">
        <p14:creationId xmlns:p14="http://schemas.microsoft.com/office/powerpoint/2010/main" val="4269134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oyt Mod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307975" y="980966"/>
            <a:ext cx="11567706" cy="1569660"/>
          </a:xfrm>
          <a:prstGeom prst="rect">
            <a:avLst/>
          </a:prstGeom>
          <a:ln w="28575">
            <a:solidFill>
              <a:srgbClr val="7030A0"/>
            </a:solidFill>
          </a:ln>
        </p:spPr>
        <p:txBody>
          <a:bodyPr wrap="square">
            <a:spAutoFit/>
          </a:bodyPr>
          <a:lstStyle/>
          <a:p>
            <a:r>
              <a:rPr lang="en-GB" sz="2400" dirty="0" smtClean="0">
                <a:latin typeface="Comic Sans MS" panose="030F0702030302020204" pitchFamily="66" charset="0"/>
              </a:rPr>
              <a:t>The Hoyt model has land use concentrated in wedges or sectors radiating out from the city centre. For example, factories may be concentrated along a river, canal or road to form a zone of industry. This would attract low-class housing, but repel high-class residential land use.</a:t>
            </a:r>
          </a:p>
        </p:txBody>
      </p:sp>
      <p:sp>
        <p:nvSpPr>
          <p:cNvPr id="7" name="Title 1"/>
          <p:cNvSpPr txBox="1">
            <a:spLocks/>
          </p:cNvSpPr>
          <p:nvPr/>
        </p:nvSpPr>
        <p:spPr>
          <a:xfrm>
            <a:off x="316318" y="301331"/>
            <a:ext cx="11559363" cy="538642"/>
          </a:xfrm>
          <a:prstGeom prst="rect">
            <a:avLst/>
          </a:prstGeom>
          <a:ln w="28575">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smtClean="0">
                <a:latin typeface="Comic Sans MS" panose="030F0702030302020204" pitchFamily="66" charset="0"/>
              </a:rPr>
              <a:t>The Hoyt Model (1939)</a:t>
            </a:r>
            <a:endParaRPr lang="en-GB" sz="2800" u="sng" dirty="0">
              <a:latin typeface="Comic Sans MS" panose="030F0702030302020204" pitchFamily="66" charset="0"/>
            </a:endParaRPr>
          </a:p>
        </p:txBody>
      </p:sp>
      <p:pic>
        <p:nvPicPr>
          <p:cNvPr id="8" name="Picture 7"/>
          <p:cNvPicPr>
            <a:picLocks noChangeAspect="1"/>
          </p:cNvPicPr>
          <p:nvPr/>
        </p:nvPicPr>
        <p:blipFill>
          <a:blip r:embed="rId2"/>
          <a:stretch>
            <a:fillRect/>
          </a:stretch>
        </p:blipFill>
        <p:spPr>
          <a:xfrm>
            <a:off x="609083" y="2785652"/>
            <a:ext cx="11107996" cy="3668388"/>
          </a:xfrm>
          <a:prstGeom prst="rect">
            <a:avLst/>
          </a:prstGeom>
          <a:ln w="28575"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4048223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442639" y="2625713"/>
            <a:ext cx="866298" cy="8537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1897693" y="2158871"/>
            <a:ext cx="1965334" cy="17599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459651" y="1762852"/>
            <a:ext cx="2896282" cy="2561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973836" y="1219200"/>
            <a:ext cx="3872484" cy="3611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6590963" y="272466"/>
            <a:ext cx="5133506" cy="369332"/>
          </a:xfrm>
          <a:prstGeom prst="rect">
            <a:avLst/>
          </a:prstGeom>
          <a:ln w="28575">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u="sng" dirty="0" smtClean="0">
                <a:latin typeface="Comic Sans MS" panose="030F0702030302020204" pitchFamily="66" charset="0"/>
              </a:rPr>
              <a:t>The Hoyt Model (1939)</a:t>
            </a:r>
            <a:endParaRPr lang="en-GB" sz="1800" u="sng" dirty="0">
              <a:latin typeface="Comic Sans MS" panose="030F0702030302020204" pitchFamily="66" charset="0"/>
            </a:endParaRPr>
          </a:p>
        </p:txBody>
      </p:sp>
      <p:sp>
        <p:nvSpPr>
          <p:cNvPr id="10" name="TextBox 9"/>
          <p:cNvSpPr txBox="1"/>
          <p:nvPr/>
        </p:nvSpPr>
        <p:spPr>
          <a:xfrm>
            <a:off x="301752" y="272466"/>
            <a:ext cx="5733288" cy="369332"/>
          </a:xfrm>
          <a:prstGeom prst="rect">
            <a:avLst/>
          </a:prstGeom>
          <a:noFill/>
          <a:ln w="28575">
            <a:solidFill>
              <a:srgbClr val="FF0000"/>
            </a:solidFill>
          </a:ln>
        </p:spPr>
        <p:txBody>
          <a:bodyPr wrap="square" rtlCol="0">
            <a:spAutoFit/>
          </a:bodyPr>
          <a:lstStyle/>
          <a:p>
            <a:pPr algn="ctr"/>
            <a:r>
              <a:rPr lang="en-GB" u="sng" dirty="0" smtClean="0">
                <a:latin typeface="Comic Sans MS" panose="030F0702030302020204" pitchFamily="66" charset="0"/>
              </a:rPr>
              <a:t>Burgess </a:t>
            </a:r>
            <a:r>
              <a:rPr lang="en-GB" u="sng" dirty="0" smtClean="0">
                <a:latin typeface="Comic Sans MS" panose="030F0702030302020204" pitchFamily="66" charset="0"/>
              </a:rPr>
              <a:t>Model(1925)</a:t>
            </a:r>
            <a:endParaRPr lang="en-GB" u="sng" dirty="0">
              <a:latin typeface="Comic Sans MS" panose="030F0702030302020204" pitchFamily="66" charset="0"/>
            </a:endParaRPr>
          </a:p>
        </p:txBody>
      </p:sp>
      <p:sp>
        <p:nvSpPr>
          <p:cNvPr id="11" name="TextBox 10"/>
          <p:cNvSpPr txBox="1"/>
          <p:nvPr/>
        </p:nvSpPr>
        <p:spPr>
          <a:xfrm>
            <a:off x="228600" y="4965489"/>
            <a:ext cx="5733288" cy="1600438"/>
          </a:xfrm>
          <a:prstGeom prst="rect">
            <a:avLst/>
          </a:prstGeom>
          <a:noFill/>
          <a:ln w="28575">
            <a:solidFill>
              <a:srgbClr val="FF0000"/>
            </a:solidFill>
          </a:ln>
        </p:spPr>
        <p:txBody>
          <a:bodyPr wrap="square" rtlCol="0">
            <a:spAutoFit/>
          </a:bodyPr>
          <a:lstStyle/>
          <a:p>
            <a:r>
              <a:rPr lang="en-GB" sz="1400" u="sng" dirty="0" smtClean="0">
                <a:latin typeface="Comic Sans MS" panose="030F0702030302020204" pitchFamily="66" charset="0"/>
              </a:rPr>
              <a:t>Key:</a:t>
            </a:r>
          </a:p>
          <a:p>
            <a:pPr algn="ctr"/>
            <a:endParaRPr lang="en-GB" sz="2800" u="sng" dirty="0">
              <a:latin typeface="Comic Sans MS" panose="030F0702030302020204" pitchFamily="66" charset="0"/>
            </a:endParaRPr>
          </a:p>
          <a:p>
            <a:pPr algn="ctr"/>
            <a:endParaRPr lang="en-GB" sz="2800" u="sng" dirty="0" smtClean="0">
              <a:latin typeface="Comic Sans MS" panose="030F0702030302020204" pitchFamily="66" charset="0"/>
            </a:endParaRPr>
          </a:p>
          <a:p>
            <a:pPr algn="ctr"/>
            <a:endParaRPr lang="en-GB" sz="2800" u="sng" dirty="0">
              <a:latin typeface="Comic Sans MS" panose="030F0702030302020204" pitchFamily="66" charset="0"/>
            </a:endParaRPr>
          </a:p>
        </p:txBody>
      </p:sp>
      <p:sp>
        <p:nvSpPr>
          <p:cNvPr id="12" name="TextBox 11"/>
          <p:cNvSpPr txBox="1"/>
          <p:nvPr/>
        </p:nvSpPr>
        <p:spPr>
          <a:xfrm>
            <a:off x="6291072" y="4928913"/>
            <a:ext cx="5733288" cy="1600438"/>
          </a:xfrm>
          <a:prstGeom prst="rect">
            <a:avLst/>
          </a:prstGeom>
          <a:noFill/>
          <a:ln w="28575">
            <a:solidFill>
              <a:srgbClr val="FF0000"/>
            </a:solidFill>
          </a:ln>
        </p:spPr>
        <p:txBody>
          <a:bodyPr wrap="square" rtlCol="0">
            <a:spAutoFit/>
          </a:bodyPr>
          <a:lstStyle/>
          <a:p>
            <a:r>
              <a:rPr lang="en-GB" sz="1400" u="sng" dirty="0" smtClean="0">
                <a:latin typeface="Comic Sans MS" panose="030F0702030302020204" pitchFamily="66" charset="0"/>
              </a:rPr>
              <a:t>Key:</a:t>
            </a:r>
          </a:p>
          <a:p>
            <a:pPr algn="ctr"/>
            <a:endParaRPr lang="en-GB" sz="2800" u="sng" dirty="0">
              <a:latin typeface="Comic Sans MS" panose="030F0702030302020204" pitchFamily="66" charset="0"/>
            </a:endParaRPr>
          </a:p>
          <a:p>
            <a:pPr algn="ctr"/>
            <a:endParaRPr lang="en-GB" sz="2800" u="sng" dirty="0" smtClean="0">
              <a:latin typeface="Comic Sans MS" panose="030F0702030302020204" pitchFamily="66" charset="0"/>
            </a:endParaRPr>
          </a:p>
          <a:p>
            <a:pPr algn="ctr"/>
            <a:endParaRPr lang="en-GB" sz="2800" u="sng" dirty="0">
              <a:latin typeface="Comic Sans MS" panose="030F0702030302020204" pitchFamily="66" charset="0"/>
            </a:endParaRPr>
          </a:p>
        </p:txBody>
      </p:sp>
      <p:sp>
        <p:nvSpPr>
          <p:cNvPr id="13" name="Oval 12"/>
          <p:cNvSpPr/>
          <p:nvPr/>
        </p:nvSpPr>
        <p:spPr>
          <a:xfrm>
            <a:off x="8724567" y="2598281"/>
            <a:ext cx="866298" cy="8537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089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246888"/>
            <a:ext cx="11786616" cy="369332"/>
          </a:xfrm>
          <a:prstGeom prst="rect">
            <a:avLst/>
          </a:prstGeom>
          <a:noFill/>
          <a:ln w="28575">
            <a:solidFill>
              <a:srgbClr val="FF0000"/>
            </a:solidFill>
          </a:ln>
        </p:spPr>
        <p:txBody>
          <a:bodyPr wrap="square" rtlCol="0">
            <a:spAutoFit/>
          </a:bodyPr>
          <a:lstStyle/>
          <a:p>
            <a:pPr algn="ctr"/>
            <a:r>
              <a:rPr lang="en-GB" u="sng" dirty="0" smtClean="0">
                <a:latin typeface="Comic Sans MS" panose="030F0702030302020204" pitchFamily="66" charset="0"/>
              </a:rPr>
              <a:t>Factors influencing the sites and development</a:t>
            </a:r>
            <a:endParaRPr lang="en-GB" u="sng" dirty="0">
              <a:latin typeface="Comic Sans MS" panose="030F0702030302020204" pitchFamily="66" charset="0"/>
            </a:endParaRPr>
          </a:p>
        </p:txBody>
      </p:sp>
      <p:sp>
        <p:nvSpPr>
          <p:cNvPr id="5" name="TextBox 4"/>
          <p:cNvSpPr txBox="1"/>
          <p:nvPr/>
        </p:nvSpPr>
        <p:spPr>
          <a:xfrm>
            <a:off x="283464" y="685800"/>
            <a:ext cx="11786616" cy="646331"/>
          </a:xfrm>
          <a:prstGeom prst="rect">
            <a:avLst/>
          </a:prstGeom>
          <a:noFill/>
          <a:ln w="28575">
            <a:solidFill>
              <a:srgbClr val="FFC000"/>
            </a:solidFill>
          </a:ln>
        </p:spPr>
        <p:txBody>
          <a:bodyPr wrap="square" rtlCol="0">
            <a:spAutoFit/>
          </a:bodyPr>
          <a:lstStyle/>
          <a:p>
            <a:r>
              <a:rPr lang="en-GB" u="sng" dirty="0" smtClean="0">
                <a:latin typeface="Comic Sans MS" panose="030F0702030302020204" pitchFamily="66" charset="0"/>
              </a:rPr>
              <a:t>Learning Objectives</a:t>
            </a:r>
            <a:r>
              <a:rPr lang="en-GB" dirty="0" smtClean="0">
                <a:latin typeface="Comic Sans MS" panose="030F0702030302020204" pitchFamily="66" charset="0"/>
              </a:rPr>
              <a:t>: To be able to explain how physical factors (relief, soil, water supply, accessibility, resources) influence the sites and development of settlements. </a:t>
            </a:r>
            <a:endParaRPr lang="en-GB" dirty="0">
              <a:latin typeface="Comic Sans MS" panose="030F0702030302020204" pitchFamily="66" charset="0"/>
            </a:endParaRPr>
          </a:p>
        </p:txBody>
      </p:sp>
      <p:graphicFrame>
        <p:nvGraphicFramePr>
          <p:cNvPr id="9" name="Diagram 8"/>
          <p:cNvGraphicFramePr/>
          <p:nvPr>
            <p:extLst/>
          </p:nvPr>
        </p:nvGraphicFramePr>
        <p:xfrm>
          <a:off x="3591796" y="3598662"/>
          <a:ext cx="5073148" cy="3167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p:cNvSpPr txBox="1"/>
          <p:nvPr/>
        </p:nvSpPr>
        <p:spPr>
          <a:xfrm>
            <a:off x="283464" y="2455624"/>
            <a:ext cx="3873866" cy="1846659"/>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Resources:</a:t>
            </a:r>
          </a:p>
          <a:p>
            <a:pPr algn="ctr"/>
            <a:r>
              <a:rPr lang="en-GB" sz="1600" dirty="0" smtClean="0">
                <a:latin typeface="Comic Sans MS" panose="030F0702030302020204" pitchFamily="66" charset="0"/>
              </a:rPr>
              <a:t>…………………………………………………………………………………………………………………………………………………………………………………………………………………………………………………………………………………………………………………………………………………………………………………………………………………………………………....</a:t>
            </a:r>
            <a:endParaRPr lang="en-GB" sz="1600" dirty="0">
              <a:latin typeface="Comic Sans MS" panose="030F0702030302020204" pitchFamily="66" charset="0"/>
            </a:endParaRPr>
          </a:p>
        </p:txBody>
      </p:sp>
      <p:sp>
        <p:nvSpPr>
          <p:cNvPr id="16" name="TextBox 15"/>
          <p:cNvSpPr txBox="1"/>
          <p:nvPr/>
        </p:nvSpPr>
        <p:spPr>
          <a:xfrm>
            <a:off x="283464" y="4360242"/>
            <a:ext cx="3873866" cy="2308324"/>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Accessibility:</a:t>
            </a:r>
          </a:p>
          <a:p>
            <a:pPr algn="ctr"/>
            <a:r>
              <a:rPr lang="en-GB" dirty="0" smtClean="0">
                <a:latin typeface="Comic Sans MS" panose="030F0702030302020204" pitchFamily="66" charset="0"/>
              </a:rPr>
              <a:t>……………………………………………………………………………………………………………………………………………………………………………………………………………………………………………………………………………………………………………………………………………………………………………………………………………………………………………</a:t>
            </a:r>
            <a:endParaRPr lang="en-GB" dirty="0">
              <a:latin typeface="Comic Sans MS" panose="030F0702030302020204" pitchFamily="66" charset="0"/>
            </a:endParaRPr>
          </a:p>
        </p:txBody>
      </p:sp>
      <p:sp>
        <p:nvSpPr>
          <p:cNvPr id="19" name="TextBox 18"/>
          <p:cNvSpPr txBox="1"/>
          <p:nvPr/>
        </p:nvSpPr>
        <p:spPr>
          <a:xfrm>
            <a:off x="4239839" y="2113927"/>
            <a:ext cx="3873866" cy="1532875"/>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Relief:</a:t>
            </a:r>
          </a:p>
          <a:p>
            <a:pPr algn="ctr"/>
            <a:r>
              <a:rPr lang="en-GB" dirty="0" smtClean="0">
                <a:latin typeface="Comic Sans MS" panose="030F0702030302020204" pitchFamily="66" charset="0"/>
              </a:rPr>
              <a:t>……………………………………………………………………………………………………………………………………………………………………………………………………………………………………………………</a:t>
            </a:r>
            <a:endParaRPr lang="en-GB" dirty="0">
              <a:latin typeface="Comic Sans MS" panose="030F0702030302020204" pitchFamily="66" charset="0"/>
            </a:endParaRPr>
          </a:p>
        </p:txBody>
      </p:sp>
      <p:sp>
        <p:nvSpPr>
          <p:cNvPr id="20" name="TextBox 19"/>
          <p:cNvSpPr txBox="1"/>
          <p:nvPr/>
        </p:nvSpPr>
        <p:spPr>
          <a:xfrm>
            <a:off x="8196214" y="2293840"/>
            <a:ext cx="3873866" cy="1846659"/>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Soil:</a:t>
            </a:r>
          </a:p>
          <a:p>
            <a:pPr algn="ctr"/>
            <a:r>
              <a:rPr lang="en-GB" sz="1600" dirty="0" smtClean="0">
                <a:latin typeface="Comic Sans MS" panose="030F0702030302020204" pitchFamily="66" charset="0"/>
              </a:rPr>
              <a:t>…………………………………………………………………………………………………………………………………………………………………………………………………………………………………………………………………………………………………………………………………………………………………………………………………………………………………………....</a:t>
            </a:r>
            <a:endParaRPr lang="en-GB" sz="1600" dirty="0">
              <a:latin typeface="Comic Sans MS" panose="030F0702030302020204" pitchFamily="66" charset="0"/>
            </a:endParaRPr>
          </a:p>
        </p:txBody>
      </p:sp>
      <p:sp>
        <p:nvSpPr>
          <p:cNvPr id="21" name="TextBox 20"/>
          <p:cNvSpPr txBox="1"/>
          <p:nvPr/>
        </p:nvSpPr>
        <p:spPr>
          <a:xfrm>
            <a:off x="8196214" y="4496551"/>
            <a:ext cx="3873866" cy="1846659"/>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Water Supply:</a:t>
            </a:r>
          </a:p>
          <a:p>
            <a:pPr algn="ctr"/>
            <a:r>
              <a:rPr lang="en-GB" sz="1600" dirty="0" smtClean="0">
                <a:latin typeface="Comic Sans MS" panose="030F0702030302020204" pitchFamily="66" charset="0"/>
              </a:rPr>
              <a:t>…………………………………………………………………………………………………………………………………………………………………………………………………………………………………………………………………………………………………………………………………………………………………………………………………………………………………………....</a:t>
            </a:r>
            <a:endParaRPr lang="en-GB" sz="1600" dirty="0">
              <a:latin typeface="Comic Sans MS" panose="030F0702030302020204" pitchFamily="66" charset="0"/>
            </a:endParaRPr>
          </a:p>
        </p:txBody>
      </p:sp>
      <p:pic>
        <p:nvPicPr>
          <p:cNvPr id="3" name="Picture 2"/>
          <p:cNvPicPr>
            <a:picLocks noChangeAspect="1"/>
          </p:cNvPicPr>
          <p:nvPr/>
        </p:nvPicPr>
        <p:blipFill>
          <a:blip r:embed="rId7"/>
          <a:stretch>
            <a:fillRect/>
          </a:stretch>
        </p:blipFill>
        <p:spPr>
          <a:xfrm>
            <a:off x="1292933" y="2576134"/>
            <a:ext cx="1589184" cy="1545446"/>
          </a:xfrm>
          <a:prstGeom prst="rect">
            <a:avLst/>
          </a:prstGeom>
        </p:spPr>
      </p:pic>
      <p:pic>
        <p:nvPicPr>
          <p:cNvPr id="22" name="Picture 21"/>
          <p:cNvPicPr>
            <a:picLocks noChangeAspect="1"/>
          </p:cNvPicPr>
          <p:nvPr/>
        </p:nvPicPr>
        <p:blipFill>
          <a:blip r:embed="rId7"/>
          <a:stretch>
            <a:fillRect/>
          </a:stretch>
        </p:blipFill>
        <p:spPr>
          <a:xfrm>
            <a:off x="1328484" y="4681730"/>
            <a:ext cx="1518082" cy="1476300"/>
          </a:xfrm>
          <a:prstGeom prst="rect">
            <a:avLst/>
          </a:prstGeom>
        </p:spPr>
      </p:pic>
      <p:pic>
        <p:nvPicPr>
          <p:cNvPr id="23" name="Picture 22"/>
          <p:cNvPicPr>
            <a:picLocks noChangeAspect="1"/>
          </p:cNvPicPr>
          <p:nvPr/>
        </p:nvPicPr>
        <p:blipFill>
          <a:blip r:embed="rId7"/>
          <a:stretch>
            <a:fillRect/>
          </a:stretch>
        </p:blipFill>
        <p:spPr>
          <a:xfrm>
            <a:off x="5398062" y="2201464"/>
            <a:ext cx="1460616" cy="1420416"/>
          </a:xfrm>
          <a:prstGeom prst="rect">
            <a:avLst/>
          </a:prstGeom>
        </p:spPr>
      </p:pic>
      <p:pic>
        <p:nvPicPr>
          <p:cNvPr id="24" name="Picture 23"/>
          <p:cNvPicPr>
            <a:picLocks noChangeAspect="1"/>
          </p:cNvPicPr>
          <p:nvPr/>
        </p:nvPicPr>
        <p:blipFill>
          <a:blip r:embed="rId7"/>
          <a:stretch>
            <a:fillRect/>
          </a:stretch>
        </p:blipFill>
        <p:spPr>
          <a:xfrm>
            <a:off x="9495654" y="2431059"/>
            <a:ext cx="1616716" cy="1572220"/>
          </a:xfrm>
          <a:prstGeom prst="rect">
            <a:avLst/>
          </a:prstGeom>
        </p:spPr>
      </p:pic>
      <p:pic>
        <p:nvPicPr>
          <p:cNvPr id="25" name="Picture 24"/>
          <p:cNvPicPr>
            <a:picLocks noChangeAspect="1"/>
          </p:cNvPicPr>
          <p:nvPr/>
        </p:nvPicPr>
        <p:blipFill>
          <a:blip r:embed="rId7"/>
          <a:stretch>
            <a:fillRect/>
          </a:stretch>
        </p:blipFill>
        <p:spPr>
          <a:xfrm>
            <a:off x="9511910" y="4649579"/>
            <a:ext cx="1584204" cy="1540602"/>
          </a:xfrm>
          <a:prstGeom prst="rect">
            <a:avLst/>
          </a:prstGeom>
        </p:spPr>
      </p:pic>
      <p:sp>
        <p:nvSpPr>
          <p:cNvPr id="26" name="TextBox 25"/>
          <p:cNvSpPr txBox="1"/>
          <p:nvPr/>
        </p:nvSpPr>
        <p:spPr>
          <a:xfrm>
            <a:off x="283464" y="246888"/>
            <a:ext cx="1943468" cy="369332"/>
          </a:xfrm>
          <a:prstGeom prst="rect">
            <a:avLst/>
          </a:prstGeom>
          <a:solidFill>
            <a:srgbClr val="FF0000"/>
          </a:solidFill>
          <a:ln w="28575">
            <a:solidFill>
              <a:srgbClr val="FF0000"/>
            </a:solidFill>
          </a:ln>
        </p:spPr>
        <p:txBody>
          <a:bodyPr wrap="square" rtlCol="0">
            <a:spAutoFit/>
          </a:bodyPr>
          <a:lstStyle/>
          <a:p>
            <a:pPr algn="ctr"/>
            <a:r>
              <a:rPr lang="en-GB" u="sng" dirty="0" smtClean="0">
                <a:latin typeface="Comic Sans MS" panose="030F0702030302020204" pitchFamily="66" charset="0"/>
              </a:rPr>
              <a:t>Stage 1</a:t>
            </a:r>
            <a:endParaRPr lang="en-GB" u="sng" dirty="0">
              <a:latin typeface="Comic Sans MS" panose="030F0702030302020204" pitchFamily="66" charset="0"/>
            </a:endParaRPr>
          </a:p>
        </p:txBody>
      </p:sp>
      <p:sp>
        <p:nvSpPr>
          <p:cNvPr id="17" name="TextBox 16"/>
          <p:cNvSpPr txBox="1"/>
          <p:nvPr/>
        </p:nvSpPr>
        <p:spPr>
          <a:xfrm>
            <a:off x="278821" y="1415665"/>
            <a:ext cx="11786616" cy="646331"/>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Demo</a:t>
            </a:r>
            <a:r>
              <a:rPr lang="en-GB" dirty="0" smtClean="0">
                <a:latin typeface="Comic Sans MS" panose="030F0702030302020204" pitchFamily="66" charset="0"/>
              </a:rPr>
              <a:t>: Add your thoughts and ideas to the post it notes on your sheet. </a:t>
            </a:r>
            <a:r>
              <a:rPr lang="en-GB" b="1" u="sng" dirty="0" smtClean="0">
                <a:latin typeface="Comic Sans MS" panose="030F0702030302020204" pitchFamily="66" charset="0"/>
              </a:rPr>
              <a:t>Focus question </a:t>
            </a:r>
            <a:r>
              <a:rPr lang="en-GB" dirty="0" smtClean="0">
                <a:latin typeface="Comic Sans MS" panose="030F0702030302020204" pitchFamily="66" charset="0"/>
              </a:rPr>
              <a:t>how do these 5 factors influence the sites and development of settlements.</a:t>
            </a:r>
            <a:endParaRPr lang="en-GB" dirty="0">
              <a:latin typeface="Comic Sans MS" panose="030F0702030302020204" pitchFamily="66" charset="0"/>
            </a:endParaRPr>
          </a:p>
        </p:txBody>
      </p:sp>
    </p:spTree>
    <p:extLst>
      <p:ext uri="{BB962C8B-B14F-4D97-AF65-F5344CB8AC3E}">
        <p14:creationId xmlns:p14="http://schemas.microsoft.com/office/powerpoint/2010/main" val="3374022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246888"/>
            <a:ext cx="11786616" cy="369332"/>
          </a:xfrm>
          <a:prstGeom prst="rect">
            <a:avLst/>
          </a:prstGeom>
          <a:noFill/>
          <a:ln w="28575">
            <a:solidFill>
              <a:srgbClr val="FF0000"/>
            </a:solidFill>
          </a:ln>
        </p:spPr>
        <p:txBody>
          <a:bodyPr wrap="square" rtlCol="0">
            <a:spAutoFit/>
          </a:bodyPr>
          <a:lstStyle/>
          <a:p>
            <a:pPr algn="ctr"/>
            <a:r>
              <a:rPr lang="en-GB" u="sng" dirty="0" smtClean="0">
                <a:latin typeface="Comic Sans MS" panose="030F0702030302020204" pitchFamily="66" charset="0"/>
              </a:rPr>
              <a:t>Factors influencing the sites and development</a:t>
            </a:r>
            <a:endParaRPr lang="en-GB" u="sng" dirty="0">
              <a:latin typeface="Comic Sans MS" panose="030F0702030302020204" pitchFamily="66" charset="0"/>
            </a:endParaRPr>
          </a:p>
        </p:txBody>
      </p:sp>
      <p:sp>
        <p:nvSpPr>
          <p:cNvPr id="5" name="TextBox 4"/>
          <p:cNvSpPr txBox="1"/>
          <p:nvPr/>
        </p:nvSpPr>
        <p:spPr>
          <a:xfrm>
            <a:off x="283464" y="685800"/>
            <a:ext cx="11786616" cy="646331"/>
          </a:xfrm>
          <a:prstGeom prst="rect">
            <a:avLst/>
          </a:prstGeom>
          <a:noFill/>
          <a:ln w="28575">
            <a:solidFill>
              <a:srgbClr val="FFC000"/>
            </a:solidFill>
          </a:ln>
        </p:spPr>
        <p:txBody>
          <a:bodyPr wrap="square" rtlCol="0">
            <a:spAutoFit/>
          </a:bodyPr>
          <a:lstStyle/>
          <a:p>
            <a:r>
              <a:rPr lang="en-GB" u="sng" dirty="0" smtClean="0">
                <a:latin typeface="Comic Sans MS" panose="030F0702030302020204" pitchFamily="66" charset="0"/>
              </a:rPr>
              <a:t>Learning Objectives</a:t>
            </a:r>
            <a:r>
              <a:rPr lang="en-GB" dirty="0" smtClean="0">
                <a:latin typeface="Comic Sans MS" panose="030F0702030302020204" pitchFamily="66" charset="0"/>
              </a:rPr>
              <a:t>: To be able to explain how physical factors (relief, soil, water supply, accessibility, resources) influence the sites and development of settlements. </a:t>
            </a:r>
            <a:endParaRPr lang="en-GB" dirty="0">
              <a:latin typeface="Comic Sans MS" panose="030F0702030302020204" pitchFamily="66" charset="0"/>
            </a:endParaRPr>
          </a:p>
        </p:txBody>
      </p:sp>
      <p:graphicFrame>
        <p:nvGraphicFramePr>
          <p:cNvPr id="9" name="Diagram 8"/>
          <p:cNvGraphicFramePr/>
          <p:nvPr>
            <p:extLst/>
          </p:nvPr>
        </p:nvGraphicFramePr>
        <p:xfrm>
          <a:off x="3591796" y="3785616"/>
          <a:ext cx="4912124" cy="2980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p:cNvSpPr txBox="1"/>
          <p:nvPr/>
        </p:nvSpPr>
        <p:spPr>
          <a:xfrm>
            <a:off x="283464" y="2455624"/>
            <a:ext cx="3873866" cy="1846659"/>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Resources:</a:t>
            </a:r>
          </a:p>
          <a:p>
            <a:pPr algn="ctr"/>
            <a:r>
              <a:rPr lang="en-GB" sz="1600" dirty="0" smtClean="0">
                <a:latin typeface="Comic Sans MS" panose="030F0702030302020204" pitchFamily="66" charset="0"/>
              </a:rPr>
              <a:t>…………………………………………………………………………………………………………………………………………………………………………………………………………………………………………………………………………………………………………………………………………………………………………………………………………………………………………....</a:t>
            </a:r>
            <a:endParaRPr lang="en-GB" sz="1600" dirty="0">
              <a:latin typeface="Comic Sans MS" panose="030F0702030302020204" pitchFamily="66" charset="0"/>
            </a:endParaRPr>
          </a:p>
        </p:txBody>
      </p:sp>
      <p:sp>
        <p:nvSpPr>
          <p:cNvPr id="16" name="TextBox 15"/>
          <p:cNvSpPr txBox="1"/>
          <p:nvPr/>
        </p:nvSpPr>
        <p:spPr>
          <a:xfrm>
            <a:off x="283464" y="4360242"/>
            <a:ext cx="3873866" cy="2308324"/>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Accessibility:</a:t>
            </a:r>
          </a:p>
          <a:p>
            <a:pPr algn="ctr"/>
            <a:r>
              <a:rPr lang="en-GB" dirty="0" smtClean="0">
                <a:latin typeface="Comic Sans MS" panose="030F0702030302020204" pitchFamily="66" charset="0"/>
              </a:rPr>
              <a:t>……………………………………………………………………………………………………………………………………………………………………………………………………………………………………………………………………………………………………………………………………………………………………………………………………………………………………………</a:t>
            </a:r>
            <a:endParaRPr lang="en-GB" dirty="0">
              <a:latin typeface="Comic Sans MS" panose="030F0702030302020204" pitchFamily="66" charset="0"/>
            </a:endParaRPr>
          </a:p>
        </p:txBody>
      </p:sp>
      <p:sp>
        <p:nvSpPr>
          <p:cNvPr id="19" name="TextBox 18"/>
          <p:cNvSpPr txBox="1"/>
          <p:nvPr/>
        </p:nvSpPr>
        <p:spPr>
          <a:xfrm>
            <a:off x="4239839" y="2113927"/>
            <a:ext cx="3873866" cy="1532875"/>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Relief:</a:t>
            </a:r>
          </a:p>
          <a:p>
            <a:pPr algn="ctr"/>
            <a:r>
              <a:rPr lang="en-GB" dirty="0" smtClean="0">
                <a:latin typeface="Comic Sans MS" panose="030F0702030302020204" pitchFamily="66" charset="0"/>
              </a:rPr>
              <a:t>……………………………………………………………………………………………………………………………………………………………………………………………………………………………………………………</a:t>
            </a:r>
            <a:endParaRPr lang="en-GB" dirty="0">
              <a:latin typeface="Comic Sans MS" panose="030F0702030302020204" pitchFamily="66" charset="0"/>
            </a:endParaRPr>
          </a:p>
        </p:txBody>
      </p:sp>
      <p:sp>
        <p:nvSpPr>
          <p:cNvPr id="20" name="TextBox 19"/>
          <p:cNvSpPr txBox="1"/>
          <p:nvPr/>
        </p:nvSpPr>
        <p:spPr>
          <a:xfrm>
            <a:off x="8196214" y="2122136"/>
            <a:ext cx="3873866" cy="1846659"/>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Soil:</a:t>
            </a:r>
          </a:p>
          <a:p>
            <a:pPr algn="ctr"/>
            <a:r>
              <a:rPr lang="en-GB" sz="1600" dirty="0" smtClean="0">
                <a:latin typeface="Comic Sans MS" panose="030F0702030302020204" pitchFamily="66" charset="0"/>
              </a:rPr>
              <a:t>…………………………………………………………………………………………………………………………………………………………………………………………………………………………………………………………………………………………………………………………………………………………………………………………………………………………………………....</a:t>
            </a:r>
            <a:endParaRPr lang="en-GB" sz="1600" dirty="0">
              <a:latin typeface="Comic Sans MS" panose="030F0702030302020204" pitchFamily="66" charset="0"/>
            </a:endParaRPr>
          </a:p>
        </p:txBody>
      </p:sp>
      <p:sp>
        <p:nvSpPr>
          <p:cNvPr id="21" name="TextBox 20"/>
          <p:cNvSpPr txBox="1"/>
          <p:nvPr/>
        </p:nvSpPr>
        <p:spPr>
          <a:xfrm>
            <a:off x="8196214" y="4496551"/>
            <a:ext cx="3873866" cy="1846659"/>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Water Supply:</a:t>
            </a:r>
          </a:p>
          <a:p>
            <a:pPr algn="ctr"/>
            <a:r>
              <a:rPr lang="en-GB" sz="1600" dirty="0" smtClean="0">
                <a:latin typeface="Comic Sans MS" panose="030F0702030302020204" pitchFamily="66" charset="0"/>
              </a:rPr>
              <a:t>…………………………………………………………………………………………………………………………………………………………………………………………………………………………………………………………………………………………………………………………………………………………………………………………………………………………………………....</a:t>
            </a:r>
            <a:endParaRPr lang="en-GB" sz="1600" dirty="0">
              <a:latin typeface="Comic Sans MS" panose="030F0702030302020204" pitchFamily="66" charset="0"/>
            </a:endParaRPr>
          </a:p>
        </p:txBody>
      </p:sp>
      <p:sp>
        <p:nvSpPr>
          <p:cNvPr id="17" name="TextBox 16"/>
          <p:cNvSpPr txBox="1"/>
          <p:nvPr/>
        </p:nvSpPr>
        <p:spPr>
          <a:xfrm>
            <a:off x="278821" y="1415665"/>
            <a:ext cx="11786616" cy="646331"/>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Demo</a:t>
            </a:r>
            <a:r>
              <a:rPr lang="en-GB" dirty="0" smtClean="0">
                <a:latin typeface="Comic Sans MS" panose="030F0702030302020204" pitchFamily="66" charset="0"/>
              </a:rPr>
              <a:t>: Add your thoughts and ideas to the post it notes on your sheet. </a:t>
            </a:r>
            <a:r>
              <a:rPr lang="en-GB" b="1" u="sng" dirty="0" smtClean="0">
                <a:latin typeface="Comic Sans MS" panose="030F0702030302020204" pitchFamily="66" charset="0"/>
              </a:rPr>
              <a:t>Focus question </a:t>
            </a:r>
            <a:r>
              <a:rPr lang="en-GB" dirty="0" smtClean="0">
                <a:latin typeface="Comic Sans MS" panose="030F0702030302020204" pitchFamily="66" charset="0"/>
              </a:rPr>
              <a:t>how do these 5 factors influence the sites and development of settlements.</a:t>
            </a:r>
            <a:endParaRPr lang="en-GB" dirty="0">
              <a:latin typeface="Comic Sans MS" panose="030F0702030302020204" pitchFamily="66" charset="0"/>
            </a:endParaRPr>
          </a:p>
        </p:txBody>
      </p:sp>
      <p:sp>
        <p:nvSpPr>
          <p:cNvPr id="18" name="TextBox 17"/>
          <p:cNvSpPr txBox="1"/>
          <p:nvPr/>
        </p:nvSpPr>
        <p:spPr>
          <a:xfrm>
            <a:off x="280416" y="254000"/>
            <a:ext cx="1943468" cy="369332"/>
          </a:xfrm>
          <a:prstGeom prst="rect">
            <a:avLst/>
          </a:prstGeom>
          <a:solidFill>
            <a:srgbClr val="FFC000"/>
          </a:solidFill>
          <a:ln w="28575">
            <a:solidFill>
              <a:srgbClr val="FF0000"/>
            </a:solidFill>
          </a:ln>
        </p:spPr>
        <p:txBody>
          <a:bodyPr wrap="square" rtlCol="0">
            <a:spAutoFit/>
          </a:bodyPr>
          <a:lstStyle/>
          <a:p>
            <a:pPr algn="ctr"/>
            <a:r>
              <a:rPr lang="en-GB" u="sng" dirty="0" smtClean="0">
                <a:latin typeface="Comic Sans MS" panose="030F0702030302020204" pitchFamily="66" charset="0"/>
              </a:rPr>
              <a:t>Stage 2</a:t>
            </a:r>
            <a:endParaRPr lang="en-GB" u="sng" dirty="0">
              <a:latin typeface="Comic Sans MS" panose="030F0702030302020204" pitchFamily="66" charset="0"/>
            </a:endParaRPr>
          </a:p>
        </p:txBody>
      </p:sp>
    </p:spTree>
    <p:extLst>
      <p:ext uri="{BB962C8B-B14F-4D97-AF65-F5344CB8AC3E}">
        <p14:creationId xmlns:p14="http://schemas.microsoft.com/office/powerpoint/2010/main" val="1012583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464" y="98030"/>
            <a:ext cx="11786616" cy="369332"/>
          </a:xfrm>
          <a:prstGeom prst="rect">
            <a:avLst/>
          </a:prstGeom>
          <a:noFill/>
          <a:ln w="28575">
            <a:solidFill>
              <a:srgbClr val="FF0000"/>
            </a:solidFill>
          </a:ln>
        </p:spPr>
        <p:txBody>
          <a:bodyPr wrap="square" rtlCol="0">
            <a:spAutoFit/>
          </a:bodyPr>
          <a:lstStyle/>
          <a:p>
            <a:pPr algn="ctr"/>
            <a:r>
              <a:rPr lang="en-GB" u="sng" dirty="0" smtClean="0">
                <a:latin typeface="Comic Sans MS" panose="030F0702030302020204" pitchFamily="66" charset="0"/>
              </a:rPr>
              <a:t>Factors influencing the sites and development</a:t>
            </a:r>
            <a:endParaRPr lang="en-GB" u="sng" dirty="0">
              <a:latin typeface="Comic Sans MS" panose="030F0702030302020204" pitchFamily="66" charset="0"/>
            </a:endParaRPr>
          </a:p>
        </p:txBody>
      </p:sp>
      <p:graphicFrame>
        <p:nvGraphicFramePr>
          <p:cNvPr id="6" name="Diagram 5"/>
          <p:cNvGraphicFramePr/>
          <p:nvPr>
            <p:extLst/>
          </p:nvPr>
        </p:nvGraphicFramePr>
        <p:xfrm>
          <a:off x="4943869" y="2102359"/>
          <a:ext cx="3327044" cy="2970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8196214" y="612703"/>
            <a:ext cx="3873866" cy="2308324"/>
          </a:xfrm>
          <a:prstGeom prst="rect">
            <a:avLst/>
          </a:prstGeom>
          <a:noFill/>
          <a:ln w="28575">
            <a:solidFill>
              <a:srgbClr val="00FF00"/>
            </a:solidFill>
          </a:ln>
        </p:spPr>
        <p:txBody>
          <a:bodyPr wrap="square" rtlCol="0">
            <a:spAutoFit/>
          </a:bodyPr>
          <a:lstStyle/>
          <a:p>
            <a:r>
              <a:rPr lang="en-GB" sz="1400" u="sng" dirty="0" smtClean="0">
                <a:latin typeface="Comic Sans MS" panose="030F0702030302020204" pitchFamily="66" charset="0"/>
              </a:rPr>
              <a:t>Soils</a:t>
            </a:r>
            <a:r>
              <a:rPr lang="en-GB" sz="1400" dirty="0" smtClean="0">
                <a:latin typeface="Comic Sans MS" panose="030F0702030302020204" pitchFamily="66" charset="0"/>
              </a:rPr>
              <a:t>: Areas with fertile soils are often more densely settled, because the greater productivity of the land can support a larger population. E.g. </a:t>
            </a:r>
            <a:r>
              <a:rPr lang="en-GB" sz="1400" dirty="0">
                <a:latin typeface="Comic Sans MS" panose="030F0702030302020204" pitchFamily="66" charset="0"/>
              </a:rPr>
              <a:t> </a:t>
            </a:r>
            <a:r>
              <a:rPr lang="en-GB" sz="1400" dirty="0" smtClean="0">
                <a:latin typeface="Comic Sans MS" panose="030F0702030302020204" pitchFamily="66" charset="0"/>
              </a:rPr>
              <a:t>Alluvial soils</a:t>
            </a:r>
            <a:r>
              <a:rPr lang="en-GB" sz="1400" b="1" dirty="0">
                <a:latin typeface="Comic Sans MS" panose="030F0702030302020204" pitchFamily="66" charset="0"/>
              </a:rPr>
              <a:t> </a:t>
            </a:r>
            <a:r>
              <a:rPr lang="en-GB" sz="1400" dirty="0">
                <a:latin typeface="Comic Sans MS" panose="030F0702030302020204" pitchFamily="66" charset="0"/>
              </a:rPr>
              <a:t> (</a:t>
            </a:r>
            <a:r>
              <a:rPr lang="en-GB" sz="1400" dirty="0" smtClean="0">
                <a:latin typeface="Comic Sans MS" panose="030F0702030302020204" pitchFamily="66" charset="0"/>
              </a:rPr>
              <a:t>are</a:t>
            </a:r>
            <a:r>
              <a:rPr lang="en-GB" sz="1400" dirty="0">
                <a:latin typeface="Comic Sans MS" panose="030F0702030302020204" pitchFamily="66" charset="0"/>
              </a:rPr>
              <a:t> </a:t>
            </a:r>
            <a:r>
              <a:rPr lang="en-GB" sz="1400" b="1" dirty="0">
                <a:latin typeface="Comic Sans MS" panose="030F0702030302020204" pitchFamily="66" charset="0"/>
              </a:rPr>
              <a:t>soils</a:t>
            </a:r>
            <a:r>
              <a:rPr lang="en-GB" sz="1400" dirty="0">
                <a:latin typeface="Comic Sans MS" panose="030F0702030302020204" pitchFamily="66" charset="0"/>
              </a:rPr>
              <a:t> deposited by running water and are often located in existing floodplains</a:t>
            </a:r>
            <a:r>
              <a:rPr lang="en-GB" sz="1400" dirty="0" smtClean="0">
                <a:latin typeface="Comic Sans MS" panose="030F0702030302020204" pitchFamily="66" charset="0"/>
              </a:rPr>
              <a:t>.) found in river valleys and the soils that develop on certain volcanic rocks, such as basalt. </a:t>
            </a:r>
            <a:endParaRPr lang="en-GB" u="sng" dirty="0" smtClean="0">
              <a:latin typeface="Comic Sans MS" panose="030F0702030302020204" pitchFamily="66" charset="0"/>
            </a:endParaRPr>
          </a:p>
          <a:p>
            <a:endParaRPr lang="en-GB" u="sng" dirty="0" smtClean="0">
              <a:latin typeface="Comic Sans MS" panose="030F0702030302020204" pitchFamily="66" charset="0"/>
            </a:endParaRPr>
          </a:p>
        </p:txBody>
      </p:sp>
      <p:sp>
        <p:nvSpPr>
          <p:cNvPr id="8" name="TextBox 7"/>
          <p:cNvSpPr txBox="1"/>
          <p:nvPr/>
        </p:nvSpPr>
        <p:spPr>
          <a:xfrm>
            <a:off x="145240" y="629313"/>
            <a:ext cx="4873328" cy="2893100"/>
          </a:xfrm>
          <a:prstGeom prst="rect">
            <a:avLst/>
          </a:prstGeom>
          <a:noFill/>
          <a:ln w="28575">
            <a:solidFill>
              <a:srgbClr val="00FF00"/>
            </a:solidFill>
          </a:ln>
        </p:spPr>
        <p:txBody>
          <a:bodyPr wrap="square" rtlCol="0">
            <a:spAutoFit/>
          </a:bodyPr>
          <a:lstStyle/>
          <a:p>
            <a:r>
              <a:rPr lang="en-GB" sz="1400" u="sng" dirty="0" smtClean="0">
                <a:latin typeface="Comic Sans MS" panose="030F0702030302020204" pitchFamily="66" charset="0"/>
              </a:rPr>
              <a:t>Relief: </a:t>
            </a:r>
            <a:r>
              <a:rPr lang="en-GB" sz="1400" dirty="0" smtClean="0">
                <a:latin typeface="Comic Sans MS" panose="030F0702030302020204" pitchFamily="66" charset="0"/>
              </a:rPr>
              <a:t>This includes Altitude, gradient and aspect.</a:t>
            </a:r>
          </a:p>
          <a:p>
            <a:r>
              <a:rPr lang="en-GB" sz="1400" u="sng" dirty="0" smtClean="0">
                <a:latin typeface="Comic Sans MS" panose="030F0702030302020204" pitchFamily="66" charset="0"/>
              </a:rPr>
              <a:t>Altitude:</a:t>
            </a:r>
            <a:r>
              <a:rPr lang="en-GB" sz="1400" dirty="0" smtClean="0">
                <a:latin typeface="Comic Sans MS" panose="030F0702030302020204" pitchFamily="66" charset="0"/>
              </a:rPr>
              <a:t> alone is a rarely a factor influencing the site of settlements. Mountainous regions might be to cold to grow crops. They could also be covered in snow for much of the year. The lowest areas are sometimes sparsely populated because of poor drainage, disease and dense vegetation. </a:t>
            </a:r>
          </a:p>
          <a:p>
            <a:endParaRPr lang="en-GB" sz="1400" dirty="0">
              <a:latin typeface="Comic Sans MS" panose="030F0702030302020204" pitchFamily="66" charset="0"/>
            </a:endParaRPr>
          </a:p>
          <a:p>
            <a:r>
              <a:rPr lang="en-GB" sz="1400" u="sng" dirty="0" smtClean="0">
                <a:latin typeface="Comic Sans MS" panose="030F0702030302020204" pitchFamily="66" charset="0"/>
              </a:rPr>
              <a:t>Gradient</a:t>
            </a:r>
            <a:r>
              <a:rPr lang="en-GB" sz="1400" dirty="0" smtClean="0">
                <a:latin typeface="Comic Sans MS" panose="030F0702030302020204" pitchFamily="66" charset="0"/>
              </a:rPr>
              <a:t>: Gentle slopes have the advantages of being well drained, easy to cultivate and easier to build on. Settlements are often located along valley floors </a:t>
            </a:r>
          </a:p>
          <a:p>
            <a:r>
              <a:rPr lang="en-GB" sz="1400" u="sng" dirty="0" smtClean="0">
                <a:latin typeface="Comic Sans MS" panose="030F0702030302020204" pitchFamily="66" charset="0"/>
              </a:rPr>
              <a:t>Aspect</a:t>
            </a:r>
            <a:r>
              <a:rPr lang="en-GB" sz="1400" dirty="0" smtClean="0">
                <a:latin typeface="Comic Sans MS" panose="030F0702030302020204" pitchFamily="66" charset="0"/>
              </a:rPr>
              <a:t>: is the direction the slope faces. </a:t>
            </a:r>
            <a:r>
              <a:rPr lang="en-GB" sz="1400" dirty="0">
                <a:latin typeface="Comic Sans MS" panose="030F0702030302020204" pitchFamily="66" charset="0"/>
              </a:rPr>
              <a:t> </a:t>
            </a:r>
            <a:r>
              <a:rPr lang="en-GB" sz="1400" dirty="0" smtClean="0">
                <a:latin typeface="Comic Sans MS" panose="030F0702030302020204" pitchFamily="66" charset="0"/>
              </a:rPr>
              <a:t>East to west. The sun always rises in the east and sets in the west. </a:t>
            </a:r>
          </a:p>
        </p:txBody>
      </p:sp>
      <p:sp>
        <p:nvSpPr>
          <p:cNvPr id="9" name="TextBox 8"/>
          <p:cNvSpPr txBox="1"/>
          <p:nvPr/>
        </p:nvSpPr>
        <p:spPr>
          <a:xfrm>
            <a:off x="283464" y="98030"/>
            <a:ext cx="1943468" cy="369332"/>
          </a:xfrm>
          <a:prstGeom prst="rect">
            <a:avLst/>
          </a:prstGeom>
          <a:solidFill>
            <a:srgbClr val="00FF00"/>
          </a:solidFill>
          <a:ln w="28575">
            <a:solidFill>
              <a:srgbClr val="FF0000"/>
            </a:solidFill>
          </a:ln>
        </p:spPr>
        <p:txBody>
          <a:bodyPr wrap="square" rtlCol="0">
            <a:spAutoFit/>
          </a:bodyPr>
          <a:lstStyle/>
          <a:p>
            <a:pPr algn="ctr"/>
            <a:r>
              <a:rPr lang="en-GB" u="sng" dirty="0" smtClean="0">
                <a:latin typeface="Comic Sans MS" panose="030F0702030302020204" pitchFamily="66" charset="0"/>
              </a:rPr>
              <a:t>Stage 3</a:t>
            </a:r>
            <a:endParaRPr lang="en-GB" u="sng" dirty="0">
              <a:latin typeface="Comic Sans MS" panose="030F0702030302020204" pitchFamily="66" charset="0"/>
            </a:endParaRPr>
          </a:p>
        </p:txBody>
      </p:sp>
      <p:sp>
        <p:nvSpPr>
          <p:cNvPr id="10" name="TextBox 9"/>
          <p:cNvSpPr txBox="1"/>
          <p:nvPr/>
        </p:nvSpPr>
        <p:spPr>
          <a:xfrm>
            <a:off x="3558290" y="5754207"/>
            <a:ext cx="4414957" cy="954107"/>
          </a:xfrm>
          <a:prstGeom prst="rect">
            <a:avLst/>
          </a:prstGeom>
          <a:noFill/>
          <a:ln w="28575">
            <a:solidFill>
              <a:srgbClr val="00FF00"/>
            </a:solidFill>
          </a:ln>
        </p:spPr>
        <p:txBody>
          <a:bodyPr wrap="square" rtlCol="0">
            <a:spAutoFit/>
          </a:bodyPr>
          <a:lstStyle/>
          <a:p>
            <a:r>
              <a:rPr lang="en-GB" sz="1400" u="sng" dirty="0" smtClean="0">
                <a:latin typeface="Comic Sans MS" panose="030F0702030302020204" pitchFamily="66" charset="0"/>
              </a:rPr>
              <a:t>Accessibility: </a:t>
            </a:r>
            <a:r>
              <a:rPr lang="en-GB" sz="1400" dirty="0" smtClean="0">
                <a:latin typeface="Comic Sans MS" panose="030F0702030302020204" pitchFamily="66" charset="0"/>
              </a:rPr>
              <a:t>The remotest settlements benefit from contact with other settlements to sell, buy and trade good and services. This falls in line with Linear settlements.  </a:t>
            </a:r>
            <a:endParaRPr lang="en-GB" u="sng" dirty="0" smtClean="0">
              <a:latin typeface="Comic Sans MS" panose="030F0702030302020204" pitchFamily="66" charset="0"/>
            </a:endParaRPr>
          </a:p>
        </p:txBody>
      </p:sp>
      <p:sp>
        <p:nvSpPr>
          <p:cNvPr id="11" name="TextBox 10"/>
          <p:cNvSpPr txBox="1"/>
          <p:nvPr/>
        </p:nvSpPr>
        <p:spPr>
          <a:xfrm>
            <a:off x="8196214" y="3245376"/>
            <a:ext cx="3873866" cy="3323987"/>
          </a:xfrm>
          <a:prstGeom prst="rect">
            <a:avLst/>
          </a:prstGeom>
          <a:noFill/>
          <a:ln w="28575">
            <a:solidFill>
              <a:srgbClr val="00FF00"/>
            </a:solidFill>
          </a:ln>
        </p:spPr>
        <p:txBody>
          <a:bodyPr wrap="square" rtlCol="0">
            <a:spAutoFit/>
          </a:bodyPr>
          <a:lstStyle/>
          <a:p>
            <a:r>
              <a:rPr lang="en-GB" sz="1400" u="sng" dirty="0" smtClean="0">
                <a:latin typeface="Comic Sans MS" panose="030F0702030302020204" pitchFamily="66" charset="0"/>
              </a:rPr>
              <a:t>Water Supply: </a:t>
            </a:r>
            <a:r>
              <a:rPr lang="en-GB" sz="1400" dirty="0" smtClean="0">
                <a:latin typeface="Comic Sans MS" panose="030F0702030302020204" pitchFamily="66" charset="0"/>
              </a:rPr>
              <a:t>Many settlements were first established next to rivers, springs and wells. Sites in otherwise dry areas, with reliable water supplies from rivers, springs and wells are called wet point sites. </a:t>
            </a:r>
          </a:p>
          <a:p>
            <a:endParaRPr lang="en-GB" sz="1400" dirty="0">
              <a:latin typeface="Comic Sans MS" panose="030F0702030302020204" pitchFamily="66" charset="0"/>
            </a:endParaRPr>
          </a:p>
          <a:p>
            <a:r>
              <a:rPr lang="en-GB" sz="1400" dirty="0" smtClean="0">
                <a:latin typeface="Comic Sans MS" panose="030F0702030302020204" pitchFamily="66" charset="0"/>
              </a:rPr>
              <a:t>In areas with large populations and a shortage of land (Bangladesh), flood plains are sometimes densely settled. Areas slightly higher than flood plains, with gentle well drained slopes, are good for farming and provide good sites for rural settlements. Higher points in otherwise poorly drained areas are known as dry point sites. </a:t>
            </a:r>
          </a:p>
        </p:txBody>
      </p:sp>
      <p:sp>
        <p:nvSpPr>
          <p:cNvPr id="12" name="TextBox 11"/>
          <p:cNvSpPr txBox="1"/>
          <p:nvPr/>
        </p:nvSpPr>
        <p:spPr>
          <a:xfrm>
            <a:off x="145240" y="4005653"/>
            <a:ext cx="4873328" cy="1600438"/>
          </a:xfrm>
          <a:prstGeom prst="rect">
            <a:avLst/>
          </a:prstGeom>
          <a:noFill/>
          <a:ln w="28575">
            <a:solidFill>
              <a:srgbClr val="00FF00"/>
            </a:solidFill>
          </a:ln>
        </p:spPr>
        <p:txBody>
          <a:bodyPr wrap="square" rtlCol="0">
            <a:spAutoFit/>
          </a:bodyPr>
          <a:lstStyle/>
          <a:p>
            <a:r>
              <a:rPr lang="en-GB" sz="1400" u="sng" dirty="0" smtClean="0">
                <a:latin typeface="Comic Sans MS" panose="030F0702030302020204" pitchFamily="66" charset="0"/>
              </a:rPr>
              <a:t>Resources(</a:t>
            </a:r>
            <a:r>
              <a:rPr lang="en-GB" sz="1400" dirty="0">
                <a:latin typeface="Comic Sans MS" panose="030F0702030302020204" pitchFamily="66" charset="0"/>
              </a:rPr>
              <a:t>A </a:t>
            </a:r>
            <a:r>
              <a:rPr lang="en-GB" sz="1400" b="1" dirty="0">
                <a:latin typeface="Comic Sans MS" panose="030F0702030302020204" pitchFamily="66" charset="0"/>
              </a:rPr>
              <a:t>resource</a:t>
            </a:r>
            <a:r>
              <a:rPr lang="en-GB" sz="1400" dirty="0">
                <a:latin typeface="Comic Sans MS" panose="030F0702030302020204" pitchFamily="66" charset="0"/>
              </a:rPr>
              <a:t> is any physical material constituting part of Earth that people need and value. Natural materials become </a:t>
            </a:r>
            <a:r>
              <a:rPr lang="en-GB" sz="1400" b="1" dirty="0">
                <a:latin typeface="Comic Sans MS" panose="030F0702030302020204" pitchFamily="66" charset="0"/>
              </a:rPr>
              <a:t>resources</a:t>
            </a:r>
            <a:r>
              <a:rPr lang="en-GB" sz="1400" dirty="0">
                <a:latin typeface="Comic Sans MS" panose="030F0702030302020204" pitchFamily="66" charset="0"/>
              </a:rPr>
              <a:t> when humans value them. The uses and values of </a:t>
            </a:r>
            <a:r>
              <a:rPr lang="en-GB" sz="1400" b="1" dirty="0">
                <a:latin typeface="Comic Sans MS" panose="030F0702030302020204" pitchFamily="66" charset="0"/>
              </a:rPr>
              <a:t>resources</a:t>
            </a:r>
            <a:r>
              <a:rPr lang="en-GB" sz="1400" dirty="0">
                <a:latin typeface="Comic Sans MS" panose="030F0702030302020204" pitchFamily="66" charset="0"/>
              </a:rPr>
              <a:t> change from culture to culture and from time to </a:t>
            </a:r>
            <a:r>
              <a:rPr lang="en-GB" sz="1400" dirty="0" smtClean="0">
                <a:latin typeface="Comic Sans MS" panose="030F0702030302020204" pitchFamily="66" charset="0"/>
              </a:rPr>
              <a:t>time.)</a:t>
            </a:r>
          </a:p>
          <a:p>
            <a:r>
              <a:rPr lang="en-GB" sz="1400" dirty="0" smtClean="0">
                <a:latin typeface="Comic Sans MS" panose="030F0702030302020204" pitchFamily="66" charset="0"/>
              </a:rPr>
              <a:t>Resources will determine whether a settlement can flourish or not. </a:t>
            </a:r>
          </a:p>
        </p:txBody>
      </p:sp>
    </p:spTree>
    <p:extLst>
      <p:ext uri="{BB962C8B-B14F-4D97-AF65-F5344CB8AC3E}">
        <p14:creationId xmlns:p14="http://schemas.microsoft.com/office/powerpoint/2010/main" val="202589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68172" y="5087731"/>
            <a:ext cx="2312540" cy="1593668"/>
          </a:xfrm>
          <a:prstGeom prst="rect">
            <a:avLst/>
          </a:prstGeom>
          <a:ln w="28575">
            <a:solidFill>
              <a:srgbClr val="00B0F0"/>
            </a:solidFill>
          </a:ln>
        </p:spPr>
      </p:pic>
      <p:sp>
        <p:nvSpPr>
          <p:cNvPr id="5" name="TextBox 4"/>
          <p:cNvSpPr txBox="1"/>
          <p:nvPr/>
        </p:nvSpPr>
        <p:spPr>
          <a:xfrm>
            <a:off x="283464" y="98030"/>
            <a:ext cx="11786616" cy="369332"/>
          </a:xfrm>
          <a:prstGeom prst="rect">
            <a:avLst/>
          </a:prstGeom>
          <a:noFill/>
          <a:ln w="28575">
            <a:solidFill>
              <a:srgbClr val="FF0000"/>
            </a:solidFill>
          </a:ln>
        </p:spPr>
        <p:txBody>
          <a:bodyPr wrap="square" rtlCol="0">
            <a:spAutoFit/>
          </a:bodyPr>
          <a:lstStyle/>
          <a:p>
            <a:r>
              <a:rPr lang="en-GB" u="sng" dirty="0" smtClean="0">
                <a:latin typeface="Comic Sans MS" panose="030F0702030302020204" pitchFamily="66" charset="0"/>
              </a:rPr>
              <a:t>Case Study: </a:t>
            </a:r>
            <a:r>
              <a:rPr lang="en-GB" dirty="0" smtClean="0">
                <a:latin typeface="Comic Sans MS" panose="030F0702030302020204" pitchFamily="66" charset="0"/>
              </a:rPr>
              <a:t>Settlements and Services </a:t>
            </a:r>
            <a:endParaRPr lang="en-GB" dirty="0">
              <a:latin typeface="Comic Sans MS" panose="030F0702030302020204" pitchFamily="66" charset="0"/>
            </a:endParaRPr>
          </a:p>
        </p:txBody>
      </p:sp>
      <p:sp>
        <p:nvSpPr>
          <p:cNvPr id="6" name="TextBox 5"/>
          <p:cNvSpPr txBox="1"/>
          <p:nvPr/>
        </p:nvSpPr>
        <p:spPr>
          <a:xfrm>
            <a:off x="294097" y="597760"/>
            <a:ext cx="11786616" cy="369332"/>
          </a:xfrm>
          <a:prstGeom prst="rect">
            <a:avLst/>
          </a:prstGeom>
          <a:noFill/>
          <a:ln w="28575">
            <a:solidFill>
              <a:srgbClr val="00FF00"/>
            </a:solidFill>
          </a:ln>
        </p:spPr>
        <p:txBody>
          <a:bodyPr wrap="square" rtlCol="0">
            <a:spAutoFit/>
          </a:bodyPr>
          <a:lstStyle/>
          <a:p>
            <a:r>
              <a:rPr lang="en-GB" u="sng" dirty="0" smtClean="0">
                <a:latin typeface="Comic Sans MS" panose="030F0702030302020204" pitchFamily="66" charset="0"/>
              </a:rPr>
              <a:t>Demo</a:t>
            </a:r>
            <a:r>
              <a:rPr lang="en-GB" dirty="0" smtClean="0">
                <a:latin typeface="Comic Sans MS" panose="030F0702030302020204" pitchFamily="66" charset="0"/>
              </a:rPr>
              <a:t>: Turn to page 40/41 and read through the case study. Complete the Activities.      </a:t>
            </a:r>
            <a:endParaRPr lang="en-GB"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283464" y="1307806"/>
            <a:ext cx="3571178" cy="5075294"/>
          </a:xfrm>
          <a:prstGeom prst="rect">
            <a:avLst/>
          </a:prstGeom>
          <a:ln w="28575">
            <a:solidFill>
              <a:srgbClr val="7030A0"/>
            </a:solidFill>
          </a:ln>
        </p:spPr>
      </p:pic>
      <p:sp>
        <p:nvSpPr>
          <p:cNvPr id="8" name="TextBox 7"/>
          <p:cNvSpPr txBox="1"/>
          <p:nvPr/>
        </p:nvSpPr>
        <p:spPr>
          <a:xfrm>
            <a:off x="4133087" y="1070272"/>
            <a:ext cx="7947625" cy="923330"/>
          </a:xfrm>
          <a:prstGeom prst="rect">
            <a:avLst/>
          </a:prstGeom>
          <a:noFill/>
          <a:ln w="28575">
            <a:solidFill>
              <a:srgbClr val="FFC000"/>
            </a:solidFill>
          </a:ln>
        </p:spPr>
        <p:txBody>
          <a:bodyPr wrap="square" rtlCol="0">
            <a:spAutoFit/>
          </a:bodyPr>
          <a:lstStyle/>
          <a:p>
            <a:r>
              <a:rPr lang="en-GB" u="sng" dirty="0" smtClean="0">
                <a:latin typeface="Comic Sans MS" panose="030F0702030302020204" pitchFamily="66" charset="0"/>
              </a:rPr>
              <a:t>Learning Objectives</a:t>
            </a:r>
            <a:r>
              <a:rPr lang="en-GB" dirty="0" smtClean="0">
                <a:latin typeface="Comic Sans MS" panose="030F0702030302020204" pitchFamily="66" charset="0"/>
              </a:rPr>
              <a:t>: To be able to explain how population size and number of services in </a:t>
            </a:r>
            <a:r>
              <a:rPr lang="en-GB" dirty="0" err="1" smtClean="0">
                <a:latin typeface="Comic Sans MS" panose="030F0702030302020204" pitchFamily="66" charset="0"/>
              </a:rPr>
              <a:t>Lozere</a:t>
            </a:r>
            <a:r>
              <a:rPr lang="en-GB" dirty="0" smtClean="0">
                <a:latin typeface="Comic Sans MS" panose="030F0702030302020204" pitchFamily="66" charset="0"/>
              </a:rPr>
              <a:t> have changed and to be able to develop geographical skills. </a:t>
            </a:r>
            <a:endParaRPr lang="en-GB" dirty="0">
              <a:latin typeface="Comic Sans MS" panose="030F0702030302020204" pitchFamily="66" charset="0"/>
            </a:endParaRPr>
          </a:p>
        </p:txBody>
      </p:sp>
      <p:sp>
        <p:nvSpPr>
          <p:cNvPr id="10" name="TextBox 9"/>
          <p:cNvSpPr txBox="1"/>
          <p:nvPr/>
        </p:nvSpPr>
        <p:spPr>
          <a:xfrm>
            <a:off x="4122455" y="4619465"/>
            <a:ext cx="7936993" cy="369332"/>
          </a:xfrm>
          <a:prstGeom prst="rect">
            <a:avLst/>
          </a:prstGeom>
          <a:noFill/>
          <a:ln w="28575">
            <a:solidFill>
              <a:srgbClr val="00B0F0"/>
            </a:solidFill>
          </a:ln>
        </p:spPr>
        <p:txBody>
          <a:bodyPr wrap="square" rtlCol="0">
            <a:spAutoFit/>
          </a:bodyPr>
          <a:lstStyle/>
          <a:p>
            <a:r>
              <a:rPr lang="en-GB" u="sng" dirty="0" smtClean="0">
                <a:latin typeface="Comic Sans MS" panose="030F0702030302020204" pitchFamily="66" charset="0"/>
              </a:rPr>
              <a:t>Challenge</a:t>
            </a:r>
            <a:r>
              <a:rPr lang="en-GB" dirty="0" smtClean="0">
                <a:latin typeface="Comic Sans MS" panose="030F0702030302020204" pitchFamily="66" charset="0"/>
              </a:rPr>
              <a:t>: Complete a Case Study Card on Lozere.</a:t>
            </a:r>
            <a:endParaRPr lang="en-GB" dirty="0">
              <a:latin typeface="Comic Sans MS" panose="030F0702030302020204" pitchFamily="66" charset="0"/>
            </a:endParaRPr>
          </a:p>
        </p:txBody>
      </p:sp>
      <p:grpSp>
        <p:nvGrpSpPr>
          <p:cNvPr id="34" name="Group 33"/>
          <p:cNvGrpSpPr/>
          <p:nvPr/>
        </p:nvGrpSpPr>
        <p:grpSpPr>
          <a:xfrm>
            <a:off x="4122455" y="2058221"/>
            <a:ext cx="7947625" cy="2308324"/>
            <a:chOff x="4122455" y="2058221"/>
            <a:chExt cx="7947625" cy="2308324"/>
          </a:xfrm>
        </p:grpSpPr>
        <p:sp>
          <p:nvSpPr>
            <p:cNvPr id="9" name="TextBox 8"/>
            <p:cNvSpPr txBox="1"/>
            <p:nvPr/>
          </p:nvSpPr>
          <p:spPr>
            <a:xfrm>
              <a:off x="4122455" y="2058221"/>
              <a:ext cx="7947625" cy="2308324"/>
            </a:xfrm>
            <a:prstGeom prst="rect">
              <a:avLst/>
            </a:prstGeom>
            <a:noFill/>
            <a:ln w="28575">
              <a:solidFill>
                <a:srgbClr val="002060"/>
              </a:solidFill>
            </a:ln>
          </p:spPr>
          <p:txBody>
            <a:bodyPr wrap="square" rtlCol="0">
              <a:spAutoFit/>
            </a:bodyPr>
            <a:lstStyle/>
            <a:p>
              <a:r>
                <a:rPr lang="en-GB" u="sng" dirty="0" smtClean="0">
                  <a:latin typeface="Comic Sans MS" panose="030F0702030302020204" pitchFamily="66" charset="0"/>
                </a:rPr>
                <a:t>Geographical skills:</a:t>
              </a:r>
            </a:p>
            <a:p>
              <a:pPr marL="342900" indent="-342900">
                <a:buFont typeface="+mj-lt"/>
                <a:buAutoNum type="arabicPeriod"/>
              </a:pPr>
              <a:r>
                <a:rPr lang="en-GB" dirty="0" smtClean="0">
                  <a:latin typeface="Comic Sans MS" panose="030F0702030302020204" pitchFamily="66" charset="0"/>
                </a:rPr>
                <a:t>Map Reading up to 6 Figure References</a:t>
              </a:r>
            </a:p>
            <a:p>
              <a:pPr marL="342900" indent="-342900">
                <a:buFont typeface="+mj-lt"/>
                <a:buAutoNum type="arabicPeriod"/>
              </a:pPr>
              <a:r>
                <a:rPr lang="en-GB" dirty="0" smtClean="0">
                  <a:latin typeface="Comic Sans MS" panose="030F0702030302020204" pitchFamily="66" charset="0"/>
                </a:rPr>
                <a:t>Able to read map symbols</a:t>
              </a:r>
            </a:p>
            <a:p>
              <a:pPr marL="342900" indent="-342900">
                <a:buFont typeface="+mj-lt"/>
                <a:buAutoNum type="arabicPeriod"/>
              </a:pPr>
              <a:r>
                <a:rPr lang="en-GB" dirty="0" smtClean="0">
                  <a:latin typeface="Comic Sans MS" panose="030F0702030302020204" pitchFamily="66" charset="0"/>
                </a:rPr>
                <a:t>Interpretation of graphs</a:t>
              </a:r>
            </a:p>
            <a:p>
              <a:pPr marL="342900" indent="-342900">
                <a:buFont typeface="+mj-lt"/>
                <a:buAutoNum type="arabicPeriod"/>
              </a:pPr>
              <a:r>
                <a:rPr lang="en-GB" dirty="0" smtClean="0">
                  <a:latin typeface="Comic Sans MS" panose="030F0702030302020204" pitchFamily="66" charset="0"/>
                </a:rPr>
                <a:t>Interpreting data</a:t>
              </a:r>
            </a:p>
            <a:p>
              <a:pPr marL="342900" indent="-342900">
                <a:buFont typeface="+mj-lt"/>
                <a:buAutoNum type="arabicPeriod"/>
              </a:pPr>
              <a:r>
                <a:rPr lang="en-GB" dirty="0" smtClean="0">
                  <a:latin typeface="Comic Sans MS" panose="030F0702030302020204" pitchFamily="66" charset="0"/>
                </a:rPr>
                <a:t>Description of relationships</a:t>
              </a:r>
            </a:p>
            <a:p>
              <a:pPr marL="342900" indent="-342900">
                <a:buFont typeface="+mj-lt"/>
                <a:buAutoNum type="arabicPeriod"/>
              </a:pPr>
              <a:r>
                <a:rPr lang="en-GB" dirty="0" smtClean="0">
                  <a:latin typeface="Comic Sans MS" panose="030F0702030302020204" pitchFamily="66" charset="0"/>
                </a:rPr>
                <a:t>Interpretation of settlement patterns</a:t>
              </a:r>
            </a:p>
            <a:p>
              <a:pPr marL="342900" indent="-342900">
                <a:buFont typeface="+mj-lt"/>
                <a:buAutoNum type="arabicPeriod"/>
              </a:pPr>
              <a:r>
                <a:rPr lang="en-GB" dirty="0" smtClean="0">
                  <a:latin typeface="Comic Sans MS" panose="030F0702030302020204" pitchFamily="66" charset="0"/>
                </a:rPr>
                <a:t>Use Map Evidence </a:t>
              </a:r>
            </a:p>
          </p:txBody>
        </p:sp>
        <p:sp>
          <p:nvSpPr>
            <p:cNvPr id="11" name="TextBox 10"/>
            <p:cNvSpPr txBox="1"/>
            <p:nvPr/>
          </p:nvSpPr>
          <p:spPr>
            <a:xfrm>
              <a:off x="9199756" y="2464820"/>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2" name="TextBox 11"/>
            <p:cNvSpPr txBox="1"/>
            <p:nvPr/>
          </p:nvSpPr>
          <p:spPr>
            <a:xfrm>
              <a:off x="9199756" y="2737985"/>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3" name="TextBox 12"/>
            <p:cNvSpPr txBox="1"/>
            <p:nvPr/>
          </p:nvSpPr>
          <p:spPr>
            <a:xfrm>
              <a:off x="9199756" y="3030677"/>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4" name="TextBox 13"/>
            <p:cNvSpPr txBox="1"/>
            <p:nvPr/>
          </p:nvSpPr>
          <p:spPr>
            <a:xfrm>
              <a:off x="9199756" y="3287420"/>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5" name="TextBox 14"/>
            <p:cNvSpPr txBox="1"/>
            <p:nvPr/>
          </p:nvSpPr>
          <p:spPr>
            <a:xfrm>
              <a:off x="9199756" y="3560177"/>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6" name="TextBox 15"/>
            <p:cNvSpPr txBox="1"/>
            <p:nvPr/>
          </p:nvSpPr>
          <p:spPr>
            <a:xfrm>
              <a:off x="9199756" y="3823088"/>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17" name="TextBox 16"/>
            <p:cNvSpPr txBox="1"/>
            <p:nvPr/>
          </p:nvSpPr>
          <p:spPr>
            <a:xfrm>
              <a:off x="10269604" y="2464820"/>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18" name="TextBox 17"/>
            <p:cNvSpPr txBox="1"/>
            <p:nvPr/>
          </p:nvSpPr>
          <p:spPr>
            <a:xfrm>
              <a:off x="10269604" y="2747129"/>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19" name="TextBox 18"/>
            <p:cNvSpPr txBox="1"/>
            <p:nvPr/>
          </p:nvSpPr>
          <p:spPr>
            <a:xfrm>
              <a:off x="10269604" y="3048965"/>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20" name="TextBox 19"/>
            <p:cNvSpPr txBox="1"/>
            <p:nvPr/>
          </p:nvSpPr>
          <p:spPr>
            <a:xfrm>
              <a:off x="10269604" y="3305708"/>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21" name="TextBox 20"/>
            <p:cNvSpPr txBox="1"/>
            <p:nvPr/>
          </p:nvSpPr>
          <p:spPr>
            <a:xfrm>
              <a:off x="10269604" y="3578465"/>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sp>
          <p:nvSpPr>
            <p:cNvPr id="22" name="TextBox 21"/>
            <p:cNvSpPr txBox="1"/>
            <p:nvPr/>
          </p:nvSpPr>
          <p:spPr>
            <a:xfrm>
              <a:off x="10269604" y="3841376"/>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cxnSp>
          <p:nvCxnSpPr>
            <p:cNvPr id="24" name="Straight Connector 23"/>
            <p:cNvCxnSpPr/>
            <p:nvPr/>
          </p:nvCxnSpPr>
          <p:spPr>
            <a:xfrm>
              <a:off x="9966960" y="2157984"/>
              <a:ext cx="16353" cy="2208561"/>
            </a:xfrm>
            <a:prstGeom prst="line">
              <a:avLst/>
            </a:prstGeom>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9017511" y="2419329"/>
              <a:ext cx="2010153" cy="12362"/>
            </a:xfrm>
            <a:prstGeom prst="line">
              <a:avLst/>
            </a:prstGeom>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9210388" y="2102979"/>
              <a:ext cx="557784" cy="261610"/>
            </a:xfrm>
            <a:prstGeom prst="rect">
              <a:avLst/>
            </a:prstGeom>
            <a:noFill/>
            <a:ln w="28575">
              <a:solidFill>
                <a:srgbClr val="00FF00"/>
              </a:solidFill>
            </a:ln>
          </p:spPr>
          <p:txBody>
            <a:bodyPr wrap="square" rtlCol="0">
              <a:spAutoFit/>
            </a:bodyPr>
            <a:lstStyle/>
            <a:p>
              <a:pPr algn="ctr"/>
              <a:r>
                <a:rPr lang="en-GB" sz="1050" dirty="0" smtClean="0">
                  <a:latin typeface="Comic Sans MS" panose="030F0702030302020204" pitchFamily="66" charset="0"/>
                </a:rPr>
                <a:t>Yes</a:t>
              </a:r>
              <a:endParaRPr lang="en-GB" sz="1050" dirty="0">
                <a:latin typeface="Comic Sans MS" panose="030F0702030302020204" pitchFamily="66" charset="0"/>
              </a:endParaRPr>
            </a:p>
          </p:txBody>
        </p:sp>
        <p:sp>
          <p:nvSpPr>
            <p:cNvPr id="29" name="TextBox 28"/>
            <p:cNvSpPr txBox="1"/>
            <p:nvPr/>
          </p:nvSpPr>
          <p:spPr>
            <a:xfrm>
              <a:off x="10243917" y="2120851"/>
              <a:ext cx="557784" cy="261610"/>
            </a:xfrm>
            <a:prstGeom prst="rect">
              <a:avLst/>
            </a:prstGeom>
            <a:noFill/>
            <a:ln w="28575">
              <a:solidFill>
                <a:srgbClr val="FF0000"/>
              </a:solidFill>
            </a:ln>
          </p:spPr>
          <p:txBody>
            <a:bodyPr wrap="square" rtlCol="0">
              <a:spAutoFit/>
            </a:bodyPr>
            <a:lstStyle/>
            <a:p>
              <a:pPr algn="ctr"/>
              <a:r>
                <a:rPr lang="en-GB" sz="1050" dirty="0" smtClean="0">
                  <a:latin typeface="Comic Sans MS" panose="030F0702030302020204" pitchFamily="66" charset="0"/>
                </a:rPr>
                <a:t>No</a:t>
              </a:r>
              <a:endParaRPr lang="en-GB" sz="1050" dirty="0">
                <a:latin typeface="Comic Sans MS" panose="030F0702030302020204" pitchFamily="66" charset="0"/>
              </a:endParaRPr>
            </a:p>
          </p:txBody>
        </p:sp>
        <p:sp>
          <p:nvSpPr>
            <p:cNvPr id="31" name="TextBox 30"/>
            <p:cNvSpPr txBox="1"/>
            <p:nvPr/>
          </p:nvSpPr>
          <p:spPr>
            <a:xfrm>
              <a:off x="9199756" y="4106111"/>
              <a:ext cx="557784" cy="184666"/>
            </a:xfrm>
            <a:prstGeom prst="rect">
              <a:avLst/>
            </a:prstGeom>
            <a:noFill/>
            <a:ln w="28575">
              <a:solidFill>
                <a:srgbClr val="00FF00"/>
              </a:solidFill>
            </a:ln>
          </p:spPr>
          <p:txBody>
            <a:bodyPr wrap="square" rtlCol="0">
              <a:spAutoFit/>
            </a:bodyPr>
            <a:lstStyle/>
            <a:p>
              <a:endParaRPr lang="en-GB" dirty="0">
                <a:latin typeface="Comic Sans MS" panose="030F0702030302020204" pitchFamily="66" charset="0"/>
              </a:endParaRPr>
            </a:p>
          </p:txBody>
        </p:sp>
        <p:sp>
          <p:nvSpPr>
            <p:cNvPr id="32" name="TextBox 31"/>
            <p:cNvSpPr txBox="1"/>
            <p:nvPr/>
          </p:nvSpPr>
          <p:spPr>
            <a:xfrm>
              <a:off x="10269604" y="4106111"/>
              <a:ext cx="557784" cy="184666"/>
            </a:xfrm>
            <a:prstGeom prst="rect">
              <a:avLst/>
            </a:prstGeom>
            <a:noFill/>
            <a:ln w="28575">
              <a:solidFill>
                <a:srgbClr val="FF0000"/>
              </a:solidFill>
            </a:ln>
          </p:spPr>
          <p:txBody>
            <a:bodyPr wrap="square" rtlCol="0">
              <a:spAutoFit/>
            </a:bodyPr>
            <a:lstStyle/>
            <a:p>
              <a:endParaRPr lang="en-GB" dirty="0">
                <a:latin typeface="Comic Sans MS" panose="030F0702030302020204" pitchFamily="66" charset="0"/>
              </a:endParaRPr>
            </a:p>
          </p:txBody>
        </p:sp>
      </p:grpSp>
    </p:spTree>
    <p:extLst>
      <p:ext uri="{BB962C8B-B14F-4D97-AF65-F5344CB8AC3E}">
        <p14:creationId xmlns:p14="http://schemas.microsoft.com/office/powerpoint/2010/main" val="1165686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4314" y="87803"/>
            <a:ext cx="4900422" cy="6682394"/>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6147" name="Text Box 5"/>
          <p:cNvSpPr txBox="1">
            <a:spLocks noChangeArrowheads="1"/>
          </p:cNvSpPr>
          <p:nvPr/>
        </p:nvSpPr>
        <p:spPr bwMode="auto">
          <a:xfrm>
            <a:off x="8493443" y="128874"/>
            <a:ext cx="1814513" cy="157895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9pPr>
          </a:lstStyle>
          <a:p>
            <a:pPr eaLnBrk="1" hangingPunct="1">
              <a:lnSpc>
                <a:spcPct val="95000"/>
              </a:lnSpc>
              <a:spcBef>
                <a:spcPct val="0"/>
              </a:spcBef>
              <a:buFontTx/>
              <a:buNone/>
            </a:pPr>
            <a:r>
              <a:rPr lang="en-US" altLang="en-US" sz="2160" dirty="0">
                <a:solidFill>
                  <a:srgbClr val="000000"/>
                </a:solidFill>
                <a:latin typeface="Comic Sans MS" panose="030F0702030302020204" pitchFamily="66" charset="0"/>
              </a:rPr>
              <a:t>The island of Utopia as described by Thomas Moore </a:t>
            </a:r>
          </a:p>
        </p:txBody>
      </p:sp>
    </p:spTree>
    <p:extLst>
      <p:ext uri="{BB962C8B-B14F-4D97-AF65-F5344CB8AC3E}">
        <p14:creationId xmlns:p14="http://schemas.microsoft.com/office/powerpoint/2010/main" val="94523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7175"/>
            <a:ext cx="9144000" cy="6077903"/>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805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773" y="180023"/>
            <a:ext cx="8431054" cy="6336507"/>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8195" name="Text Box 5"/>
          <p:cNvSpPr txBox="1">
            <a:spLocks noChangeArrowheads="1"/>
          </p:cNvSpPr>
          <p:nvPr/>
        </p:nvSpPr>
        <p:spPr bwMode="auto">
          <a:xfrm>
            <a:off x="6921818" y="6215063"/>
            <a:ext cx="3499009" cy="421013"/>
          </a:xfrm>
          <a:prstGeom prst="rect">
            <a:avLst/>
          </a:prstGeom>
          <a:solidFill>
            <a:schemeClr val="bg1"/>
          </a:solidFill>
          <a:ln w="28575">
            <a:solidFill>
              <a:srgbClr val="FF0000"/>
            </a:solidFill>
            <a:miter lim="800000"/>
            <a:headEnd/>
            <a:tailEnd/>
          </a:ln>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9pPr>
          </a:lstStyle>
          <a:p>
            <a:pPr eaLnBrk="1" hangingPunct="1">
              <a:lnSpc>
                <a:spcPct val="95000"/>
              </a:lnSpc>
              <a:spcBef>
                <a:spcPct val="0"/>
              </a:spcBef>
              <a:buFontTx/>
              <a:buNone/>
            </a:pPr>
            <a:r>
              <a:rPr lang="en-US" altLang="en-US" sz="2880">
                <a:latin typeface="Comic Sans MS" panose="030F0702030302020204" pitchFamily="66" charset="0"/>
              </a:rPr>
              <a:t>Palmanova - Italy</a:t>
            </a:r>
          </a:p>
        </p:txBody>
      </p:sp>
    </p:spTree>
    <p:extLst>
      <p:ext uri="{BB962C8B-B14F-4D97-AF65-F5344CB8AC3E}">
        <p14:creationId xmlns:p14="http://schemas.microsoft.com/office/powerpoint/2010/main" val="413478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745" y="184309"/>
            <a:ext cx="8652510" cy="6489382"/>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5"/>
          <p:cNvSpPr txBox="1">
            <a:spLocks noChangeArrowheads="1"/>
          </p:cNvSpPr>
          <p:nvPr/>
        </p:nvSpPr>
        <p:spPr bwMode="auto">
          <a:xfrm>
            <a:off x="7261860" y="5632133"/>
            <a:ext cx="3160395" cy="1105303"/>
          </a:xfrm>
          <a:prstGeom prst="rect">
            <a:avLst/>
          </a:prstGeom>
          <a:solidFill>
            <a:schemeClr val="bg1"/>
          </a:solidFill>
          <a:ln w="38100">
            <a:solidFill>
              <a:srgbClr val="FF0000"/>
            </a:solidFill>
            <a:miter lim="800000"/>
            <a:headEnd/>
            <a:tailEnd/>
          </a:ln>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charset="-128"/>
              </a:defRPr>
            </a:lvl9pPr>
          </a:lstStyle>
          <a:p>
            <a:pPr eaLnBrk="1" hangingPunct="1">
              <a:lnSpc>
                <a:spcPct val="95000"/>
              </a:lnSpc>
              <a:spcBef>
                <a:spcPct val="0"/>
              </a:spcBef>
              <a:buFontTx/>
              <a:buNone/>
            </a:pPr>
            <a:r>
              <a:rPr lang="en-US" altLang="en-US" sz="2520" b="1">
                <a:solidFill>
                  <a:srgbClr val="000000"/>
                </a:solidFill>
                <a:latin typeface="Comic Sans MS" panose="030F0702030302020204" pitchFamily="66" charset="0"/>
              </a:rPr>
              <a:t>The City of the Sun as described by T. Campanella</a:t>
            </a:r>
            <a:r>
              <a:rPr lang="en-US" altLang="en-US" sz="2520">
                <a:solidFill>
                  <a:srgbClr val="000000"/>
                </a:solidFill>
                <a:latin typeface="Comic Sans MS" panose="030F0702030302020204" pitchFamily="66" charset="0"/>
              </a:rPr>
              <a:t> </a:t>
            </a:r>
          </a:p>
        </p:txBody>
      </p:sp>
    </p:spTree>
    <p:extLst>
      <p:ext uri="{BB962C8B-B14F-4D97-AF65-F5344CB8AC3E}">
        <p14:creationId xmlns:p14="http://schemas.microsoft.com/office/powerpoint/2010/main" val="1976974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851</Words>
  <Application>Microsoft Office PowerPoint</Application>
  <PresentationFormat>Widescreen</PresentationFormat>
  <Paragraphs>101</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Comic Sans MS</vt:lpstr>
      <vt:lpstr>ＭＳ Ｐゴシック</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13</cp:revision>
  <dcterms:created xsi:type="dcterms:W3CDTF">2016-01-22T12:21:09Z</dcterms:created>
  <dcterms:modified xsi:type="dcterms:W3CDTF">2016-02-10T08:38:24Z</dcterms:modified>
</cp:coreProperties>
</file>