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2" r:id="rId2"/>
    <p:sldId id="256" r:id="rId3"/>
    <p:sldId id="295" r:id="rId4"/>
    <p:sldId id="258" r:id="rId5"/>
    <p:sldId id="294" r:id="rId6"/>
    <p:sldId id="280" r:id="rId7"/>
    <p:sldId id="267" r:id="rId8"/>
    <p:sldId id="268" r:id="rId9"/>
    <p:sldId id="298" r:id="rId10"/>
    <p:sldId id="296" r:id="rId11"/>
    <p:sldId id="297" r:id="rId12"/>
    <p:sldId id="270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37"/>
  </p:normalViewPr>
  <p:slideViewPr>
    <p:cSldViewPr snapToGrid="0" snapToObjects="1">
      <p:cViewPr>
        <p:scale>
          <a:sx n="101" d="100"/>
          <a:sy n="101" d="100"/>
        </p:scale>
        <p:origin x="10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8D73CD-FB10-0948-862A-B9F7BB82B605}" type="doc">
      <dgm:prSet loTypeId="urn:microsoft.com/office/officeart/2005/8/layout/radial5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5F929EC-A75B-EC47-98D0-908D0229C7ED}">
      <dgm:prSet phldrT="[Text]" custT="1"/>
      <dgm:spPr/>
      <dgm:t>
        <a:bodyPr/>
        <a:lstStyle/>
        <a:p>
          <a:r>
            <a:rPr lang="en-US" sz="1600" dirty="0">
              <a:latin typeface="Comic Sans MS" panose="030F0902030302020204" pitchFamily="66" charset="0"/>
            </a:rPr>
            <a:t>Effects</a:t>
          </a:r>
        </a:p>
      </dgm:t>
    </dgm:pt>
    <dgm:pt modelId="{2408A38A-3334-E34F-BE0B-2830FD4306D9}" type="parTrans" cxnId="{D5748FEA-A9E7-074C-992B-BE978EB74714}">
      <dgm:prSet/>
      <dgm:spPr/>
      <dgm:t>
        <a:bodyPr/>
        <a:lstStyle/>
        <a:p>
          <a:endParaRPr lang="en-US" sz="4000">
            <a:latin typeface="Comic Sans MS" panose="030F0902030302020204" pitchFamily="66" charset="0"/>
          </a:endParaRPr>
        </a:p>
      </dgm:t>
    </dgm:pt>
    <dgm:pt modelId="{3A02382B-C0C7-F447-BE7B-4736580A7EA5}" type="sibTrans" cxnId="{D5748FEA-A9E7-074C-992B-BE978EB74714}">
      <dgm:prSet/>
      <dgm:spPr/>
      <dgm:t>
        <a:bodyPr/>
        <a:lstStyle/>
        <a:p>
          <a:endParaRPr lang="en-US" sz="4000">
            <a:latin typeface="Comic Sans MS" panose="030F0902030302020204" pitchFamily="66" charset="0"/>
          </a:endParaRPr>
        </a:p>
      </dgm:t>
    </dgm:pt>
    <dgm:pt modelId="{0411DB1C-2467-F64A-95EB-03F8ECA7C379}">
      <dgm:prSet phldrT="[Text]" custT="1"/>
      <dgm:spPr/>
      <dgm:t>
        <a:bodyPr/>
        <a:lstStyle/>
        <a:p>
          <a:r>
            <a:rPr lang="en-US" sz="1600" dirty="0">
              <a:latin typeface="Comic Sans MS" panose="030F0902030302020204" pitchFamily="66" charset="0"/>
            </a:rPr>
            <a:t>Social</a:t>
          </a:r>
          <a:r>
            <a:rPr lang="en-US" sz="4800" dirty="0">
              <a:latin typeface="Comic Sans MS" panose="030F0902030302020204" pitchFamily="66" charset="0"/>
            </a:rPr>
            <a:t> </a:t>
          </a:r>
        </a:p>
      </dgm:t>
    </dgm:pt>
    <dgm:pt modelId="{C9E904A7-0641-0849-89BC-5006DB82169B}" type="parTrans" cxnId="{4FB7F3B3-A3B1-484C-A39D-C3BD0AE17EA8}">
      <dgm:prSet custT="1"/>
      <dgm:spPr/>
      <dgm:t>
        <a:bodyPr/>
        <a:lstStyle/>
        <a:p>
          <a:endParaRPr lang="en-US" sz="3200">
            <a:latin typeface="Comic Sans MS" panose="030F0902030302020204" pitchFamily="66" charset="0"/>
          </a:endParaRPr>
        </a:p>
      </dgm:t>
    </dgm:pt>
    <dgm:pt modelId="{C1926FAA-AA38-C746-A15A-4D108A21A834}" type="sibTrans" cxnId="{4FB7F3B3-A3B1-484C-A39D-C3BD0AE17EA8}">
      <dgm:prSet/>
      <dgm:spPr/>
      <dgm:t>
        <a:bodyPr/>
        <a:lstStyle/>
        <a:p>
          <a:endParaRPr lang="en-US" sz="4000">
            <a:latin typeface="Comic Sans MS" panose="030F0902030302020204" pitchFamily="66" charset="0"/>
          </a:endParaRPr>
        </a:p>
      </dgm:t>
    </dgm:pt>
    <dgm:pt modelId="{5E9B495A-8ADE-424A-A520-7BED4C80234B}">
      <dgm:prSet phldrT="[Text]" custT="1"/>
      <dgm:spPr/>
      <dgm:t>
        <a:bodyPr/>
        <a:lstStyle/>
        <a:p>
          <a:r>
            <a:rPr lang="en-US" sz="1600" dirty="0">
              <a:latin typeface="Comic Sans MS" panose="030F0902030302020204" pitchFamily="66" charset="0"/>
            </a:rPr>
            <a:t>Economic</a:t>
          </a:r>
        </a:p>
      </dgm:t>
    </dgm:pt>
    <dgm:pt modelId="{F6BF9176-492A-5748-BD49-2F4BC5DCF1A8}" type="parTrans" cxnId="{EC471577-6DCC-0045-8C14-27E073CA3812}">
      <dgm:prSet custT="1"/>
      <dgm:spPr/>
      <dgm:t>
        <a:bodyPr/>
        <a:lstStyle/>
        <a:p>
          <a:endParaRPr lang="en-US" sz="3200">
            <a:latin typeface="Comic Sans MS" panose="030F0902030302020204" pitchFamily="66" charset="0"/>
          </a:endParaRPr>
        </a:p>
      </dgm:t>
    </dgm:pt>
    <dgm:pt modelId="{F978D5A1-81FD-E84D-9F61-8661605E120C}" type="sibTrans" cxnId="{EC471577-6DCC-0045-8C14-27E073CA3812}">
      <dgm:prSet/>
      <dgm:spPr/>
      <dgm:t>
        <a:bodyPr/>
        <a:lstStyle/>
        <a:p>
          <a:endParaRPr lang="en-US" sz="4000">
            <a:latin typeface="Comic Sans MS" panose="030F0902030302020204" pitchFamily="66" charset="0"/>
          </a:endParaRPr>
        </a:p>
      </dgm:t>
    </dgm:pt>
    <dgm:pt modelId="{3453BB6D-451D-9942-B01F-0689A580DFBA}">
      <dgm:prSet phldrT="[Text]" custT="1"/>
      <dgm:spPr/>
      <dgm:t>
        <a:bodyPr/>
        <a:lstStyle/>
        <a:p>
          <a:r>
            <a:rPr lang="en-US" sz="1600" dirty="0">
              <a:latin typeface="Comic Sans MS" panose="030F0902030302020204" pitchFamily="66" charset="0"/>
            </a:rPr>
            <a:t>Environmental </a:t>
          </a:r>
        </a:p>
      </dgm:t>
    </dgm:pt>
    <dgm:pt modelId="{6ACC35F7-50A1-A745-80B1-4A6C35E267BB}" type="parTrans" cxnId="{E2D1B3B7-F746-9B42-9A5B-3B92E810EA84}">
      <dgm:prSet custT="1"/>
      <dgm:spPr/>
      <dgm:t>
        <a:bodyPr/>
        <a:lstStyle/>
        <a:p>
          <a:endParaRPr lang="en-US" sz="3200">
            <a:latin typeface="Comic Sans MS" panose="030F0902030302020204" pitchFamily="66" charset="0"/>
          </a:endParaRPr>
        </a:p>
      </dgm:t>
    </dgm:pt>
    <dgm:pt modelId="{C6084CF4-49AF-204A-A62F-A2E88A96BD92}" type="sibTrans" cxnId="{E2D1B3B7-F746-9B42-9A5B-3B92E810EA84}">
      <dgm:prSet/>
      <dgm:spPr/>
      <dgm:t>
        <a:bodyPr/>
        <a:lstStyle/>
        <a:p>
          <a:endParaRPr lang="en-US" sz="4000">
            <a:latin typeface="Comic Sans MS" panose="030F0902030302020204" pitchFamily="66" charset="0"/>
          </a:endParaRPr>
        </a:p>
      </dgm:t>
    </dgm:pt>
    <dgm:pt modelId="{2299ED89-A1F5-804D-8E20-568407C94A2B}">
      <dgm:prSet phldrT="[Text]" custT="1"/>
      <dgm:spPr/>
      <dgm:t>
        <a:bodyPr/>
        <a:lstStyle/>
        <a:p>
          <a:r>
            <a:rPr lang="en-US" sz="1600" dirty="0">
              <a:latin typeface="Comic Sans MS" panose="030F0902030302020204" pitchFamily="66" charset="0"/>
            </a:rPr>
            <a:t>Political </a:t>
          </a:r>
        </a:p>
      </dgm:t>
    </dgm:pt>
    <dgm:pt modelId="{DD5CD454-F3CF-5B42-9043-ECF928EDF0C6}" type="parTrans" cxnId="{3CE0C7F1-A4FF-7D44-A454-83497DE99605}">
      <dgm:prSet custT="1"/>
      <dgm:spPr/>
      <dgm:t>
        <a:bodyPr/>
        <a:lstStyle/>
        <a:p>
          <a:endParaRPr lang="en-US" sz="3200">
            <a:latin typeface="Comic Sans MS" panose="030F0902030302020204" pitchFamily="66" charset="0"/>
          </a:endParaRPr>
        </a:p>
      </dgm:t>
    </dgm:pt>
    <dgm:pt modelId="{707339BA-95AC-3645-B7D0-C7047542437C}" type="sibTrans" cxnId="{3CE0C7F1-A4FF-7D44-A454-83497DE99605}">
      <dgm:prSet/>
      <dgm:spPr/>
      <dgm:t>
        <a:bodyPr/>
        <a:lstStyle/>
        <a:p>
          <a:endParaRPr lang="en-US" sz="4000">
            <a:latin typeface="Comic Sans MS" panose="030F0902030302020204" pitchFamily="66" charset="0"/>
          </a:endParaRPr>
        </a:p>
      </dgm:t>
    </dgm:pt>
    <dgm:pt modelId="{37438F0F-C490-6444-9108-FA56BED068AA}" type="pres">
      <dgm:prSet presAssocID="{278D73CD-FB10-0948-862A-B9F7BB82B60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A323E29-B75E-1D4D-80C3-4A1D87F1A601}" type="pres">
      <dgm:prSet presAssocID="{55F929EC-A75B-EC47-98D0-908D0229C7ED}" presName="centerShape" presStyleLbl="node0" presStyleIdx="0" presStyleCnt="1"/>
      <dgm:spPr/>
    </dgm:pt>
    <dgm:pt modelId="{978C2E8B-CA2F-3F41-85A7-28C462455E93}" type="pres">
      <dgm:prSet presAssocID="{C9E904A7-0641-0849-89BC-5006DB82169B}" presName="parTrans" presStyleLbl="sibTrans2D1" presStyleIdx="0" presStyleCnt="4"/>
      <dgm:spPr/>
    </dgm:pt>
    <dgm:pt modelId="{3B219E38-17E4-0447-A0C9-E93A9B1A524B}" type="pres">
      <dgm:prSet presAssocID="{C9E904A7-0641-0849-89BC-5006DB82169B}" presName="connectorText" presStyleLbl="sibTrans2D1" presStyleIdx="0" presStyleCnt="4"/>
      <dgm:spPr/>
    </dgm:pt>
    <dgm:pt modelId="{149FE634-EFE0-9249-A6FD-938EE0D4F99A}" type="pres">
      <dgm:prSet presAssocID="{0411DB1C-2467-F64A-95EB-03F8ECA7C379}" presName="node" presStyleLbl="node1" presStyleIdx="0" presStyleCnt="4">
        <dgm:presLayoutVars>
          <dgm:bulletEnabled val="1"/>
        </dgm:presLayoutVars>
      </dgm:prSet>
      <dgm:spPr/>
    </dgm:pt>
    <dgm:pt modelId="{EA97C823-71EC-F34B-BF1E-7A7CE81ABE6B}" type="pres">
      <dgm:prSet presAssocID="{F6BF9176-492A-5748-BD49-2F4BC5DCF1A8}" presName="parTrans" presStyleLbl="sibTrans2D1" presStyleIdx="1" presStyleCnt="4"/>
      <dgm:spPr/>
    </dgm:pt>
    <dgm:pt modelId="{95722449-BCDD-1E4B-81EA-F07FD33D4C35}" type="pres">
      <dgm:prSet presAssocID="{F6BF9176-492A-5748-BD49-2F4BC5DCF1A8}" presName="connectorText" presStyleLbl="sibTrans2D1" presStyleIdx="1" presStyleCnt="4"/>
      <dgm:spPr/>
    </dgm:pt>
    <dgm:pt modelId="{0BD906ED-7681-7245-B846-95FE05C82146}" type="pres">
      <dgm:prSet presAssocID="{5E9B495A-8ADE-424A-A520-7BED4C80234B}" presName="node" presStyleLbl="node1" presStyleIdx="1" presStyleCnt="4">
        <dgm:presLayoutVars>
          <dgm:bulletEnabled val="1"/>
        </dgm:presLayoutVars>
      </dgm:prSet>
      <dgm:spPr/>
    </dgm:pt>
    <dgm:pt modelId="{5F4A0AF3-9A07-C84F-B939-03218184E002}" type="pres">
      <dgm:prSet presAssocID="{6ACC35F7-50A1-A745-80B1-4A6C35E267BB}" presName="parTrans" presStyleLbl="sibTrans2D1" presStyleIdx="2" presStyleCnt="4"/>
      <dgm:spPr/>
    </dgm:pt>
    <dgm:pt modelId="{DA44C7A5-7200-894B-9897-EA471D9772C3}" type="pres">
      <dgm:prSet presAssocID="{6ACC35F7-50A1-A745-80B1-4A6C35E267BB}" presName="connectorText" presStyleLbl="sibTrans2D1" presStyleIdx="2" presStyleCnt="4"/>
      <dgm:spPr/>
    </dgm:pt>
    <dgm:pt modelId="{62F74D5E-04DF-F64B-938A-FFF6E5BAB71D}" type="pres">
      <dgm:prSet presAssocID="{3453BB6D-451D-9942-B01F-0689A580DFBA}" presName="node" presStyleLbl="node1" presStyleIdx="2" presStyleCnt="4">
        <dgm:presLayoutVars>
          <dgm:bulletEnabled val="1"/>
        </dgm:presLayoutVars>
      </dgm:prSet>
      <dgm:spPr/>
    </dgm:pt>
    <dgm:pt modelId="{2858B5C7-C4FD-7048-B63C-DA8C69EEDF96}" type="pres">
      <dgm:prSet presAssocID="{DD5CD454-F3CF-5B42-9043-ECF928EDF0C6}" presName="parTrans" presStyleLbl="sibTrans2D1" presStyleIdx="3" presStyleCnt="4"/>
      <dgm:spPr/>
    </dgm:pt>
    <dgm:pt modelId="{D586153C-17F4-4941-8E57-3301EA4E6551}" type="pres">
      <dgm:prSet presAssocID="{DD5CD454-F3CF-5B42-9043-ECF928EDF0C6}" presName="connectorText" presStyleLbl="sibTrans2D1" presStyleIdx="3" presStyleCnt="4"/>
      <dgm:spPr/>
    </dgm:pt>
    <dgm:pt modelId="{52F10C4B-F364-2E4A-90D5-7582FA91C331}" type="pres">
      <dgm:prSet presAssocID="{2299ED89-A1F5-804D-8E20-568407C94A2B}" presName="node" presStyleLbl="node1" presStyleIdx="3" presStyleCnt="4">
        <dgm:presLayoutVars>
          <dgm:bulletEnabled val="1"/>
        </dgm:presLayoutVars>
      </dgm:prSet>
      <dgm:spPr/>
    </dgm:pt>
  </dgm:ptLst>
  <dgm:cxnLst>
    <dgm:cxn modelId="{27478A0D-2A19-B345-8BA6-1DE01BC97CAE}" type="presOf" srcId="{F6BF9176-492A-5748-BD49-2F4BC5DCF1A8}" destId="{EA97C823-71EC-F34B-BF1E-7A7CE81ABE6B}" srcOrd="0" destOrd="0" presId="urn:microsoft.com/office/officeart/2005/8/layout/radial5"/>
    <dgm:cxn modelId="{C8FFF627-558C-A44F-8CD8-1E72E6C114B2}" type="presOf" srcId="{55F929EC-A75B-EC47-98D0-908D0229C7ED}" destId="{9A323E29-B75E-1D4D-80C3-4A1D87F1A601}" srcOrd="0" destOrd="0" presId="urn:microsoft.com/office/officeart/2005/8/layout/radial5"/>
    <dgm:cxn modelId="{573FEC53-DB1A-8145-8493-43FE7AC41927}" type="presOf" srcId="{2299ED89-A1F5-804D-8E20-568407C94A2B}" destId="{52F10C4B-F364-2E4A-90D5-7582FA91C331}" srcOrd="0" destOrd="0" presId="urn:microsoft.com/office/officeart/2005/8/layout/radial5"/>
    <dgm:cxn modelId="{FE93086D-663E-3347-88B3-AEB19938DF38}" type="presOf" srcId="{C9E904A7-0641-0849-89BC-5006DB82169B}" destId="{978C2E8B-CA2F-3F41-85A7-28C462455E93}" srcOrd="0" destOrd="0" presId="urn:microsoft.com/office/officeart/2005/8/layout/radial5"/>
    <dgm:cxn modelId="{EC471577-6DCC-0045-8C14-27E073CA3812}" srcId="{55F929EC-A75B-EC47-98D0-908D0229C7ED}" destId="{5E9B495A-8ADE-424A-A520-7BED4C80234B}" srcOrd="1" destOrd="0" parTransId="{F6BF9176-492A-5748-BD49-2F4BC5DCF1A8}" sibTransId="{F978D5A1-81FD-E84D-9F61-8661605E120C}"/>
    <dgm:cxn modelId="{3F0D9478-8AAC-9C4F-A329-FA6257F0B07B}" type="presOf" srcId="{6ACC35F7-50A1-A745-80B1-4A6C35E267BB}" destId="{5F4A0AF3-9A07-C84F-B939-03218184E002}" srcOrd="0" destOrd="0" presId="urn:microsoft.com/office/officeart/2005/8/layout/radial5"/>
    <dgm:cxn modelId="{5EBC4D7F-C3B8-D143-8FD5-A792EE24B86A}" type="presOf" srcId="{DD5CD454-F3CF-5B42-9043-ECF928EDF0C6}" destId="{2858B5C7-C4FD-7048-B63C-DA8C69EEDF96}" srcOrd="0" destOrd="0" presId="urn:microsoft.com/office/officeart/2005/8/layout/radial5"/>
    <dgm:cxn modelId="{1A505087-89E8-6249-B6F6-F742779A63FD}" type="presOf" srcId="{C9E904A7-0641-0849-89BC-5006DB82169B}" destId="{3B219E38-17E4-0447-A0C9-E93A9B1A524B}" srcOrd="1" destOrd="0" presId="urn:microsoft.com/office/officeart/2005/8/layout/radial5"/>
    <dgm:cxn modelId="{E898DF9D-9D9A-454B-BDEE-8322AAE10709}" type="presOf" srcId="{5E9B495A-8ADE-424A-A520-7BED4C80234B}" destId="{0BD906ED-7681-7245-B846-95FE05C82146}" srcOrd="0" destOrd="0" presId="urn:microsoft.com/office/officeart/2005/8/layout/radial5"/>
    <dgm:cxn modelId="{3A025CA6-0ECA-7241-A337-0F8D1B6AF8F7}" type="presOf" srcId="{278D73CD-FB10-0948-862A-B9F7BB82B605}" destId="{37438F0F-C490-6444-9108-FA56BED068AA}" srcOrd="0" destOrd="0" presId="urn:microsoft.com/office/officeart/2005/8/layout/radial5"/>
    <dgm:cxn modelId="{4FB7F3B3-A3B1-484C-A39D-C3BD0AE17EA8}" srcId="{55F929EC-A75B-EC47-98D0-908D0229C7ED}" destId="{0411DB1C-2467-F64A-95EB-03F8ECA7C379}" srcOrd="0" destOrd="0" parTransId="{C9E904A7-0641-0849-89BC-5006DB82169B}" sibTransId="{C1926FAA-AA38-C746-A15A-4D108A21A834}"/>
    <dgm:cxn modelId="{E2D1B3B7-F746-9B42-9A5B-3B92E810EA84}" srcId="{55F929EC-A75B-EC47-98D0-908D0229C7ED}" destId="{3453BB6D-451D-9942-B01F-0689A580DFBA}" srcOrd="2" destOrd="0" parTransId="{6ACC35F7-50A1-A745-80B1-4A6C35E267BB}" sibTransId="{C6084CF4-49AF-204A-A62F-A2E88A96BD92}"/>
    <dgm:cxn modelId="{761254BA-C6DA-EC4E-B430-EE231BA1B823}" type="presOf" srcId="{3453BB6D-451D-9942-B01F-0689A580DFBA}" destId="{62F74D5E-04DF-F64B-938A-FFF6E5BAB71D}" srcOrd="0" destOrd="0" presId="urn:microsoft.com/office/officeart/2005/8/layout/radial5"/>
    <dgm:cxn modelId="{0E5533BC-7544-2B46-A652-C26DBE656DE1}" type="presOf" srcId="{6ACC35F7-50A1-A745-80B1-4A6C35E267BB}" destId="{DA44C7A5-7200-894B-9897-EA471D9772C3}" srcOrd="1" destOrd="0" presId="urn:microsoft.com/office/officeart/2005/8/layout/radial5"/>
    <dgm:cxn modelId="{7AC792BC-516F-EC41-AB90-CB5FA9AA35B5}" type="presOf" srcId="{0411DB1C-2467-F64A-95EB-03F8ECA7C379}" destId="{149FE634-EFE0-9249-A6FD-938EE0D4F99A}" srcOrd="0" destOrd="0" presId="urn:microsoft.com/office/officeart/2005/8/layout/radial5"/>
    <dgm:cxn modelId="{0F51C6BF-6996-2F4F-900D-EC9D8A6D495B}" type="presOf" srcId="{DD5CD454-F3CF-5B42-9043-ECF928EDF0C6}" destId="{D586153C-17F4-4941-8E57-3301EA4E6551}" srcOrd="1" destOrd="0" presId="urn:microsoft.com/office/officeart/2005/8/layout/radial5"/>
    <dgm:cxn modelId="{D5748FEA-A9E7-074C-992B-BE978EB74714}" srcId="{278D73CD-FB10-0948-862A-B9F7BB82B605}" destId="{55F929EC-A75B-EC47-98D0-908D0229C7ED}" srcOrd="0" destOrd="0" parTransId="{2408A38A-3334-E34F-BE0B-2830FD4306D9}" sibTransId="{3A02382B-C0C7-F447-BE7B-4736580A7EA5}"/>
    <dgm:cxn modelId="{BC1C8AEB-1865-DF4B-84F3-618852FC2547}" type="presOf" srcId="{F6BF9176-492A-5748-BD49-2F4BC5DCF1A8}" destId="{95722449-BCDD-1E4B-81EA-F07FD33D4C35}" srcOrd="1" destOrd="0" presId="urn:microsoft.com/office/officeart/2005/8/layout/radial5"/>
    <dgm:cxn modelId="{3CE0C7F1-A4FF-7D44-A454-83497DE99605}" srcId="{55F929EC-A75B-EC47-98D0-908D0229C7ED}" destId="{2299ED89-A1F5-804D-8E20-568407C94A2B}" srcOrd="3" destOrd="0" parTransId="{DD5CD454-F3CF-5B42-9043-ECF928EDF0C6}" sibTransId="{707339BA-95AC-3645-B7D0-C7047542437C}"/>
    <dgm:cxn modelId="{5EC7359A-AC84-D74D-8E0D-313F85555529}" type="presParOf" srcId="{37438F0F-C490-6444-9108-FA56BED068AA}" destId="{9A323E29-B75E-1D4D-80C3-4A1D87F1A601}" srcOrd="0" destOrd="0" presId="urn:microsoft.com/office/officeart/2005/8/layout/radial5"/>
    <dgm:cxn modelId="{7DD5E919-2D33-A44D-B3B1-AFF5796F14A7}" type="presParOf" srcId="{37438F0F-C490-6444-9108-FA56BED068AA}" destId="{978C2E8B-CA2F-3F41-85A7-28C462455E93}" srcOrd="1" destOrd="0" presId="urn:microsoft.com/office/officeart/2005/8/layout/radial5"/>
    <dgm:cxn modelId="{6DBC00A5-C5E8-8248-9864-109B449BA867}" type="presParOf" srcId="{978C2E8B-CA2F-3F41-85A7-28C462455E93}" destId="{3B219E38-17E4-0447-A0C9-E93A9B1A524B}" srcOrd="0" destOrd="0" presId="urn:microsoft.com/office/officeart/2005/8/layout/radial5"/>
    <dgm:cxn modelId="{43D1C6B2-BE3E-D94A-AC9C-99C68F0C097F}" type="presParOf" srcId="{37438F0F-C490-6444-9108-FA56BED068AA}" destId="{149FE634-EFE0-9249-A6FD-938EE0D4F99A}" srcOrd="2" destOrd="0" presId="urn:microsoft.com/office/officeart/2005/8/layout/radial5"/>
    <dgm:cxn modelId="{4E2E3224-8BA5-0545-8A12-DAD6FF136DD6}" type="presParOf" srcId="{37438F0F-C490-6444-9108-FA56BED068AA}" destId="{EA97C823-71EC-F34B-BF1E-7A7CE81ABE6B}" srcOrd="3" destOrd="0" presId="urn:microsoft.com/office/officeart/2005/8/layout/radial5"/>
    <dgm:cxn modelId="{4F9A9096-9688-F44B-B965-2BE5C6352C88}" type="presParOf" srcId="{EA97C823-71EC-F34B-BF1E-7A7CE81ABE6B}" destId="{95722449-BCDD-1E4B-81EA-F07FD33D4C35}" srcOrd="0" destOrd="0" presId="urn:microsoft.com/office/officeart/2005/8/layout/radial5"/>
    <dgm:cxn modelId="{C4281E9C-1447-1E4C-930D-38576A12B571}" type="presParOf" srcId="{37438F0F-C490-6444-9108-FA56BED068AA}" destId="{0BD906ED-7681-7245-B846-95FE05C82146}" srcOrd="4" destOrd="0" presId="urn:microsoft.com/office/officeart/2005/8/layout/radial5"/>
    <dgm:cxn modelId="{5BCEEA7B-ECC1-C64B-A352-4DAA0EE036AC}" type="presParOf" srcId="{37438F0F-C490-6444-9108-FA56BED068AA}" destId="{5F4A0AF3-9A07-C84F-B939-03218184E002}" srcOrd="5" destOrd="0" presId="urn:microsoft.com/office/officeart/2005/8/layout/radial5"/>
    <dgm:cxn modelId="{706B5D5D-3A10-1C44-BC86-5BCD8A405F8B}" type="presParOf" srcId="{5F4A0AF3-9A07-C84F-B939-03218184E002}" destId="{DA44C7A5-7200-894B-9897-EA471D9772C3}" srcOrd="0" destOrd="0" presId="urn:microsoft.com/office/officeart/2005/8/layout/radial5"/>
    <dgm:cxn modelId="{A4C36C13-E80C-4742-8E7A-0F9BA4518B35}" type="presParOf" srcId="{37438F0F-C490-6444-9108-FA56BED068AA}" destId="{62F74D5E-04DF-F64B-938A-FFF6E5BAB71D}" srcOrd="6" destOrd="0" presId="urn:microsoft.com/office/officeart/2005/8/layout/radial5"/>
    <dgm:cxn modelId="{746177B9-BC1B-BA4C-8A39-8FF027070A21}" type="presParOf" srcId="{37438F0F-C490-6444-9108-FA56BED068AA}" destId="{2858B5C7-C4FD-7048-B63C-DA8C69EEDF96}" srcOrd="7" destOrd="0" presId="urn:microsoft.com/office/officeart/2005/8/layout/radial5"/>
    <dgm:cxn modelId="{AFBB725F-7111-504F-882F-1BECBF7A8FCD}" type="presParOf" srcId="{2858B5C7-C4FD-7048-B63C-DA8C69EEDF96}" destId="{D586153C-17F4-4941-8E57-3301EA4E6551}" srcOrd="0" destOrd="0" presId="urn:microsoft.com/office/officeart/2005/8/layout/radial5"/>
    <dgm:cxn modelId="{F67CA8BB-8613-C44B-950A-CA486858584C}" type="presParOf" srcId="{37438F0F-C490-6444-9108-FA56BED068AA}" destId="{52F10C4B-F364-2E4A-90D5-7582FA91C331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323E29-B75E-1D4D-80C3-4A1D87F1A601}">
      <dsp:nvSpPr>
        <dsp:cNvPr id="0" name=""/>
        <dsp:cNvSpPr/>
      </dsp:nvSpPr>
      <dsp:spPr>
        <a:xfrm>
          <a:off x="2501503" y="1691581"/>
          <a:ext cx="1206785" cy="12067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omic Sans MS" panose="030F0902030302020204" pitchFamily="66" charset="0"/>
            </a:rPr>
            <a:t>Effects</a:t>
          </a:r>
        </a:p>
      </dsp:txBody>
      <dsp:txXfrm>
        <a:off x="2678233" y="1868311"/>
        <a:ext cx="853325" cy="853325"/>
      </dsp:txXfrm>
    </dsp:sp>
    <dsp:sp modelId="{978C2E8B-CA2F-3F41-85A7-28C462455E93}">
      <dsp:nvSpPr>
        <dsp:cNvPr id="0" name=""/>
        <dsp:cNvSpPr/>
      </dsp:nvSpPr>
      <dsp:spPr>
        <a:xfrm rot="16200000">
          <a:off x="2976874" y="1252124"/>
          <a:ext cx="256042" cy="4103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Comic Sans MS" panose="030F0902030302020204" pitchFamily="66" charset="0"/>
          </a:endParaRPr>
        </a:p>
      </dsp:txBody>
      <dsp:txXfrm>
        <a:off x="3015281" y="1372592"/>
        <a:ext cx="179229" cy="246185"/>
      </dsp:txXfrm>
    </dsp:sp>
    <dsp:sp modelId="{149FE634-EFE0-9249-A6FD-938EE0D4F99A}">
      <dsp:nvSpPr>
        <dsp:cNvPr id="0" name=""/>
        <dsp:cNvSpPr/>
      </dsp:nvSpPr>
      <dsp:spPr>
        <a:xfrm>
          <a:off x="2501503" y="1696"/>
          <a:ext cx="1206785" cy="12067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omic Sans MS" panose="030F0902030302020204" pitchFamily="66" charset="0"/>
            </a:rPr>
            <a:t>Social</a:t>
          </a:r>
          <a:r>
            <a:rPr lang="en-US" sz="4800" kern="1200" dirty="0">
              <a:latin typeface="Comic Sans MS" panose="030F0902030302020204" pitchFamily="66" charset="0"/>
            </a:rPr>
            <a:t> </a:t>
          </a:r>
        </a:p>
      </dsp:txBody>
      <dsp:txXfrm>
        <a:off x="2678233" y="178426"/>
        <a:ext cx="853325" cy="853325"/>
      </dsp:txXfrm>
    </dsp:sp>
    <dsp:sp modelId="{EA97C823-71EC-F34B-BF1E-7A7CE81ABE6B}">
      <dsp:nvSpPr>
        <dsp:cNvPr id="0" name=""/>
        <dsp:cNvSpPr/>
      </dsp:nvSpPr>
      <dsp:spPr>
        <a:xfrm>
          <a:off x="3814570" y="2089820"/>
          <a:ext cx="256042" cy="4103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Comic Sans MS" panose="030F0902030302020204" pitchFamily="66" charset="0"/>
          </a:endParaRPr>
        </a:p>
      </dsp:txBody>
      <dsp:txXfrm>
        <a:off x="3814570" y="2171881"/>
        <a:ext cx="179229" cy="246185"/>
      </dsp:txXfrm>
    </dsp:sp>
    <dsp:sp modelId="{0BD906ED-7681-7245-B846-95FE05C82146}">
      <dsp:nvSpPr>
        <dsp:cNvPr id="0" name=""/>
        <dsp:cNvSpPr/>
      </dsp:nvSpPr>
      <dsp:spPr>
        <a:xfrm>
          <a:off x="4191388" y="1691581"/>
          <a:ext cx="1206785" cy="1206785"/>
        </a:xfrm>
        <a:prstGeom prst="ellips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omic Sans MS" panose="030F0902030302020204" pitchFamily="66" charset="0"/>
            </a:rPr>
            <a:t>Economic</a:t>
          </a:r>
        </a:p>
      </dsp:txBody>
      <dsp:txXfrm>
        <a:off x="4368118" y="1868311"/>
        <a:ext cx="853325" cy="853325"/>
      </dsp:txXfrm>
    </dsp:sp>
    <dsp:sp modelId="{5F4A0AF3-9A07-C84F-B939-03218184E002}">
      <dsp:nvSpPr>
        <dsp:cNvPr id="0" name=""/>
        <dsp:cNvSpPr/>
      </dsp:nvSpPr>
      <dsp:spPr>
        <a:xfrm rot="5400000">
          <a:off x="2976874" y="2927517"/>
          <a:ext cx="256042" cy="4103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Comic Sans MS" panose="030F0902030302020204" pitchFamily="66" charset="0"/>
          </a:endParaRPr>
        </a:p>
      </dsp:txBody>
      <dsp:txXfrm>
        <a:off x="3015281" y="2971172"/>
        <a:ext cx="179229" cy="246185"/>
      </dsp:txXfrm>
    </dsp:sp>
    <dsp:sp modelId="{62F74D5E-04DF-F64B-938A-FFF6E5BAB71D}">
      <dsp:nvSpPr>
        <dsp:cNvPr id="0" name=""/>
        <dsp:cNvSpPr/>
      </dsp:nvSpPr>
      <dsp:spPr>
        <a:xfrm>
          <a:off x="2501503" y="3381467"/>
          <a:ext cx="1206785" cy="1206785"/>
        </a:xfrm>
        <a:prstGeom prst="ellips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omic Sans MS" panose="030F0902030302020204" pitchFamily="66" charset="0"/>
            </a:rPr>
            <a:t>Environmental </a:t>
          </a:r>
        </a:p>
      </dsp:txBody>
      <dsp:txXfrm>
        <a:off x="2678233" y="3558197"/>
        <a:ext cx="853325" cy="853325"/>
      </dsp:txXfrm>
    </dsp:sp>
    <dsp:sp modelId="{2858B5C7-C4FD-7048-B63C-DA8C69EEDF96}">
      <dsp:nvSpPr>
        <dsp:cNvPr id="0" name=""/>
        <dsp:cNvSpPr/>
      </dsp:nvSpPr>
      <dsp:spPr>
        <a:xfrm rot="10800000">
          <a:off x="2139178" y="2089820"/>
          <a:ext cx="256042" cy="4103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Comic Sans MS" panose="030F0902030302020204" pitchFamily="66" charset="0"/>
          </a:endParaRPr>
        </a:p>
      </dsp:txBody>
      <dsp:txXfrm rot="10800000">
        <a:off x="2215991" y="2171881"/>
        <a:ext cx="179229" cy="246185"/>
      </dsp:txXfrm>
    </dsp:sp>
    <dsp:sp modelId="{52F10C4B-F364-2E4A-90D5-7582FA91C331}">
      <dsp:nvSpPr>
        <dsp:cNvPr id="0" name=""/>
        <dsp:cNvSpPr/>
      </dsp:nvSpPr>
      <dsp:spPr>
        <a:xfrm>
          <a:off x="811617" y="1691581"/>
          <a:ext cx="1206785" cy="1206785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omic Sans MS" panose="030F0902030302020204" pitchFamily="66" charset="0"/>
            </a:rPr>
            <a:t>Political </a:t>
          </a:r>
        </a:p>
      </dsp:txBody>
      <dsp:txXfrm>
        <a:off x="988347" y="1868311"/>
        <a:ext cx="853325" cy="853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60577-FCD4-D54A-96F5-3E280505AD55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3F756-3B47-544A-B181-D25840DCA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445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75860-C8A2-9E4F-9C0C-873F36BD5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35B10-0A37-C347-A333-CD96AB55E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58E9A-3310-1841-99A3-8DB73811E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0CC9-CFFF-C34D-9607-8873AC69C33F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B9693-D395-9340-9A98-B0535A5C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0F1AD-A0CE-E349-A069-AA160768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3D2A-AF19-6D41-9A71-A8873058A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4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09AD4-A69A-1948-A1BD-1970E6E6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B8711B-6F55-BB4A-9243-7B0C3AD7B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B6C6A-950E-9645-AC14-336A5FCC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0CC9-CFFF-C34D-9607-8873AC69C33F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37F86-E489-E44B-A305-45299795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CEC93-46E2-6241-A44A-BC11DA25D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3D2A-AF19-6D41-9A71-A8873058A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22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9B633F-EC3B-D74F-B4C9-EBD2218EFD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91CE6-5559-0E41-A0A8-EBC6B5B9A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A3F16-C968-7747-999E-A69196DD6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0CC9-CFFF-C34D-9607-8873AC69C33F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7B12B-D100-DB47-AFB9-F7787CA35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717C3-399E-034E-BFC9-F669615D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3D2A-AF19-6D41-9A71-A8873058A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041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0BFC8-9026-384D-9A58-632EFD82F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5900E-1AAA-7542-A3AB-AC196131E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DA6D7-6DB2-7E45-9C3D-EA80C2AA4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0CC9-CFFF-C34D-9607-8873AC69C33F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DEBEE-26F5-9140-8C86-351346DE0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6C490-CEE5-394A-B5BB-72725C21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3D2A-AF19-6D41-9A71-A8873058A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332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842A1-C14A-C143-8DC0-EFAE6BE6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508F7-349E-CA42-9DD1-21F69BD85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125C6-F438-FF4F-BDD3-D1B9885B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0CC9-CFFF-C34D-9607-8873AC69C33F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69751-DF2E-8543-824A-D002E12D0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31B3A-F16E-614F-806D-C4B230AF6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3D2A-AF19-6D41-9A71-A8873058A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36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D8F0-508B-B941-B7F5-4A1DBF501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3301-3811-A245-B71B-3940DF0286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51693-DA5A-004D-BD49-9670A8375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9D7A5-58F8-1D42-8572-81918B738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0CC9-CFFF-C34D-9607-8873AC69C33F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FE70F-38D1-F44A-8FCC-BFD6CAEB3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D0D60-22AC-BD4E-9D30-6F953FB7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3D2A-AF19-6D41-9A71-A8873058A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15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129BD-2E16-5148-8954-EED054B96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B5ECE-7A7B-EF45-9BCE-C85DB29AC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469A5-1A3C-0D42-B465-87AE5817B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F008BD-8D86-E748-AA03-5CDA7EA4A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79650D-EAB5-BA4C-8802-D23EA2863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6053-E2B6-E743-A6D5-7BD950836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0CC9-CFFF-C34D-9607-8873AC69C33F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DB380F-8BA8-9A4B-8D59-667ACD960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844FFC-F4AA-DA46-B580-313815C72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3D2A-AF19-6D41-9A71-A8873058A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94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2F7F6-A925-5B4A-BA38-A9B0385C3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3CCCBD-7F18-A14F-81E5-629D877D5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0CC9-CFFF-C34D-9607-8873AC69C33F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3E64F2-16CC-5E40-A6CC-52A5E64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5F497-71E3-2343-B661-6C2342AA4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3D2A-AF19-6D41-9A71-A8873058A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883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AB872F-FC72-184B-8314-ED23508B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0CC9-CFFF-C34D-9607-8873AC69C33F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DA49AE-DF7D-6C40-ABE4-F9F0E2ED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EBE91-FED3-C44B-A0D5-6DBC11DF0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3D2A-AF19-6D41-9A71-A8873058A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317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68907-0CFE-DD4A-82F3-BACF8ACA2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21DB6-7556-F94E-A2BA-43047A707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0EC91-D7A6-984F-AA40-85F14B16C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13574-2250-E94C-A4A1-00D88716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0CC9-CFFF-C34D-9607-8873AC69C33F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2B380-58DC-C74E-A5FB-61E874748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7EF0C-A8D3-6C46-985A-27C031E5C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3D2A-AF19-6D41-9A71-A8873058A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028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FD358-04B9-674D-970B-100AF9301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E895F0-D527-1143-842A-B39A4B2D14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A0589-3089-8F44-A416-0E6C57225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7DE34-6BF9-C444-879D-D6F3E1556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0CC9-CFFF-C34D-9607-8873AC69C33F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CE72AA-D8C3-C34E-A40E-33F2580CB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830FB-A079-E84B-996A-EAEED24F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3D2A-AF19-6D41-9A71-A8873058A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30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BDFF4B-45A4-D14B-B123-DC46ACC02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8FB8C-A88B-944E-A04A-DD75B31EE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32EEE-E112-3D4B-8125-CD18EE26F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80CC9-CFFF-C34D-9607-8873AC69C33F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4BB0B-7D6B-A44F-BAEE-154175AF0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72465-75DE-4246-BC2A-ABA35BE50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B3D2A-AF19-6D41-9A71-A8873058A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02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s://www.youtube.com/watch?v=_cZLpBGWOsw" TargetMode="External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tiff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pcb.blogspot.de/2012/03/hazards-vulnerability-disasters-beyond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6D161B-FD72-1349-999A-6ADC5A060B9F}"/>
              </a:ext>
            </a:extLst>
          </p:cNvPr>
          <p:cNvSpPr/>
          <p:nvPr/>
        </p:nvSpPr>
        <p:spPr>
          <a:xfrm>
            <a:off x="216349" y="673845"/>
            <a:ext cx="11856586" cy="830997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" sz="2400" b="1" i="0" u="sng" dirty="0">
                <a:solidFill>
                  <a:srgbClr val="242424"/>
                </a:solidFill>
                <a:effectLst/>
                <a:latin typeface="Comic Sans MS" panose="030F0902030302020204" pitchFamily="66" charset="0"/>
              </a:rPr>
              <a:t>Learning Objective:</a:t>
            </a:r>
            <a:r>
              <a:rPr lang="en" sz="2400" i="0" dirty="0">
                <a:solidFill>
                  <a:srgbClr val="242424"/>
                </a:solidFill>
                <a:effectLst/>
                <a:latin typeface="Comic Sans MS" panose="030F0902030302020204" pitchFamily="66" charset="0"/>
              </a:rPr>
              <a:t> To be able to compare two case studies in regards to mass movement.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EF5BE3-00E0-0949-8D06-37AF537515D0}"/>
              </a:ext>
            </a:extLst>
          </p:cNvPr>
          <p:cNvSpPr/>
          <p:nvPr/>
        </p:nvSpPr>
        <p:spPr>
          <a:xfrm>
            <a:off x="216349" y="172521"/>
            <a:ext cx="11856587" cy="40011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2000" i="0" u="sng" dirty="0">
                <a:effectLst/>
                <a:latin typeface="Comic Sans MS" panose="030F0902030302020204" pitchFamily="66" charset="0"/>
              </a:rPr>
              <a:t>Mass Movements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C03BFF-A1EB-8B4E-87CA-4B44B1954F8D}"/>
              </a:ext>
            </a:extLst>
          </p:cNvPr>
          <p:cNvSpPr/>
          <p:nvPr/>
        </p:nvSpPr>
        <p:spPr>
          <a:xfrm>
            <a:off x="216348" y="1705409"/>
            <a:ext cx="5689151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>
                <a:latin typeface="Comic Sans MS" panose="030F0902030302020204" pitchFamily="66" charset="0"/>
              </a:rPr>
              <a:t>Nepal Landslide [2015]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A3C89F-DC6A-9C40-8B00-BF6C61E0E073}"/>
              </a:ext>
            </a:extLst>
          </p:cNvPr>
          <p:cNvSpPr/>
          <p:nvPr/>
        </p:nvSpPr>
        <p:spPr>
          <a:xfrm>
            <a:off x="6383785" y="1697529"/>
            <a:ext cx="5689150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>
                <a:latin typeface="Comic Sans MS" panose="030F0902030302020204" pitchFamily="66" charset="0"/>
              </a:rPr>
              <a:t>Leyte Island Landslide 2006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35481A-8AA6-ED42-9840-87EFA1956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47" y="2525222"/>
            <a:ext cx="4749352" cy="365893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29130C-88BA-454D-B24F-9FE76B3E8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360" y="2351881"/>
            <a:ext cx="2794000" cy="421640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389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65A1A0-C056-F640-AE3E-B27A7E4CE52A}"/>
              </a:ext>
            </a:extLst>
          </p:cNvPr>
          <p:cNvSpPr/>
          <p:nvPr/>
        </p:nvSpPr>
        <p:spPr>
          <a:xfrm>
            <a:off x="228600" y="889843"/>
            <a:ext cx="11836400" cy="3785652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" sz="2000" dirty="0">
                <a:latin typeface="Comic Sans MS" panose="030F0902030302020204" pitchFamily="66" charset="0"/>
              </a:rPr>
              <a:t>1.Describe the distribution of the world’s main earthquakes. </a:t>
            </a:r>
          </a:p>
          <a:p>
            <a:r>
              <a:rPr lang="en" sz="2000" dirty="0">
                <a:latin typeface="Comic Sans MS" panose="030F0902030302020204" pitchFamily="66" charset="0"/>
              </a:rPr>
              <a:t>2. Briefly describe the meaning of the term “Pacific Ring of Fire’. </a:t>
            </a:r>
          </a:p>
          <a:p>
            <a:r>
              <a:rPr lang="en" sz="2000" dirty="0">
                <a:latin typeface="Comic Sans MS" panose="030F0902030302020204" pitchFamily="66" charset="0"/>
              </a:rPr>
              <a:t>3. Explain how hotspots cause chains of volcanoes. </a:t>
            </a:r>
          </a:p>
          <a:p>
            <a:r>
              <a:rPr lang="en" sz="2000" dirty="0">
                <a:latin typeface="Comic Sans MS" panose="030F0902030302020204" pitchFamily="66" charset="0"/>
              </a:rPr>
              <a:t>4. Describe the distribution of landslide fatalities, 2006–2007. </a:t>
            </a:r>
          </a:p>
          <a:p>
            <a:r>
              <a:rPr lang="en" sz="2000" dirty="0">
                <a:latin typeface="Comic Sans MS" panose="030F0902030302020204" pitchFamily="66" charset="0"/>
              </a:rPr>
              <a:t>5. Explain the term “recurrence interval”. </a:t>
            </a:r>
          </a:p>
          <a:p>
            <a:r>
              <a:rPr lang="en" sz="2000" dirty="0">
                <a:latin typeface="Comic Sans MS" panose="030F0902030302020204" pitchFamily="66" charset="0"/>
              </a:rPr>
              <a:t>6. Explain the term “</a:t>
            </a:r>
            <a:r>
              <a:rPr lang="en" sz="2000" dirty="0" err="1">
                <a:latin typeface="Comic Sans MS" panose="030F0902030302020204" pitchFamily="66" charset="0"/>
              </a:rPr>
              <a:t>supervolcano</a:t>
            </a:r>
            <a:r>
              <a:rPr lang="en" sz="2000" dirty="0">
                <a:latin typeface="Comic Sans MS" panose="030F0902030302020204" pitchFamily="66" charset="0"/>
              </a:rPr>
              <a:t>”. </a:t>
            </a:r>
          </a:p>
          <a:p>
            <a:r>
              <a:rPr lang="en" sz="2000" dirty="0">
                <a:latin typeface="Comic Sans MS" panose="030F0902030302020204" pitchFamily="66" charset="0"/>
              </a:rPr>
              <a:t>7. On average, how many earthquakes per year have a magnitude of over 8.0 on the Richter scale or the Moment Magnitude Scale? </a:t>
            </a:r>
          </a:p>
          <a:p>
            <a:r>
              <a:rPr lang="en" sz="2000" dirty="0">
                <a:latin typeface="Comic Sans MS" panose="030F0902030302020204" pitchFamily="66" charset="0"/>
              </a:rPr>
              <a:t>8. State the range of annual deaths attributed to volcanoes, 2004–2014. </a:t>
            </a:r>
          </a:p>
          <a:p>
            <a:r>
              <a:rPr lang="en" sz="2000" dirty="0">
                <a:latin typeface="Comic Sans MS" panose="030F0902030302020204" pitchFamily="66" charset="0"/>
              </a:rPr>
              <a:t>9. State the range of annual deaths attributed to mass movements, 2004–2014. </a:t>
            </a:r>
          </a:p>
          <a:p>
            <a:r>
              <a:rPr lang="en" sz="2000" dirty="0">
                <a:latin typeface="Comic Sans MS" panose="030F0902030302020204" pitchFamily="66" charset="0"/>
              </a:rPr>
              <a:t>10. Identify the geophysical events that have had greatest impact in terms of loss of life, 2004–2014.</a:t>
            </a:r>
            <a:endParaRPr lang="en-GB" sz="2000" dirty="0">
              <a:latin typeface="Comic Sans MS" panose="030F09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1B3F61-3316-D946-9252-8E04FCB7AEC9}"/>
              </a:ext>
            </a:extLst>
          </p:cNvPr>
          <p:cNvSpPr/>
          <p:nvPr/>
        </p:nvSpPr>
        <p:spPr>
          <a:xfrm>
            <a:off x="228600" y="244418"/>
            <a:ext cx="11836400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>
                <a:latin typeface="Comic Sans MS" panose="030F0902030302020204" pitchFamily="66" charset="0"/>
              </a:rPr>
              <a:t>Assessment Questions </a:t>
            </a:r>
          </a:p>
        </p:txBody>
      </p:sp>
    </p:spTree>
    <p:extLst>
      <p:ext uri="{BB962C8B-B14F-4D97-AF65-F5344CB8AC3E}">
        <p14:creationId xmlns:p14="http://schemas.microsoft.com/office/powerpoint/2010/main" val="207759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32BE56-6DCC-C546-B54E-9D824CBB7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7" r="6420"/>
          <a:stretch/>
        </p:blipFill>
        <p:spPr>
          <a:xfrm>
            <a:off x="381000" y="254794"/>
            <a:ext cx="6832600" cy="627483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8C637F-B750-184C-8BD6-FD69629C35E9}"/>
              </a:ext>
            </a:extLst>
          </p:cNvPr>
          <p:cNvSpPr/>
          <p:nvPr/>
        </p:nvSpPr>
        <p:spPr>
          <a:xfrm>
            <a:off x="7493000" y="244418"/>
            <a:ext cx="4572000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>
                <a:latin typeface="Comic Sans MS" panose="030F0902030302020204" pitchFamily="66" charset="0"/>
              </a:rPr>
              <a:t>Assessment Questions </a:t>
            </a:r>
          </a:p>
        </p:txBody>
      </p:sp>
    </p:spTree>
    <p:extLst>
      <p:ext uri="{BB962C8B-B14F-4D97-AF65-F5344CB8AC3E}">
        <p14:creationId xmlns:p14="http://schemas.microsoft.com/office/powerpoint/2010/main" val="809390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4192B5-B8B9-C040-AB8D-F6A814DF8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49" y="205278"/>
            <a:ext cx="8724901" cy="614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24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FECD5-18AB-9346-8F8C-1E63503764C2}"/>
              </a:ext>
            </a:extLst>
          </p:cNvPr>
          <p:cNvSpPr/>
          <p:nvPr/>
        </p:nvSpPr>
        <p:spPr>
          <a:xfrm>
            <a:off x="228600" y="147580"/>
            <a:ext cx="11734800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>
                <a:latin typeface="Comic Sans MS" panose="030F0902030302020204" pitchFamily="66" charset="0"/>
              </a:rPr>
              <a:t>Nepal Landslide [2015]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693F26-131D-CC49-A347-E7AA16DBD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29889"/>
            <a:ext cx="5957824" cy="458994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7" name="Action Button: Movie 6">
            <a:hlinkClick r:id="rId3" highlightClick="1"/>
            <a:extLst>
              <a:ext uri="{FF2B5EF4-FFF2-40B4-BE49-F238E27FC236}">
                <a16:creationId xmlns:a16="http://schemas.microsoft.com/office/drawing/2014/main" id="{6D173800-2152-B34B-BD63-97A33686488C}"/>
              </a:ext>
            </a:extLst>
          </p:cNvPr>
          <p:cNvSpPr/>
          <p:nvPr/>
        </p:nvSpPr>
        <p:spPr>
          <a:xfrm>
            <a:off x="11468100" y="204723"/>
            <a:ext cx="387604" cy="341021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0DC14E-7127-9944-913E-2598CF83DDD0}"/>
              </a:ext>
            </a:extLst>
          </p:cNvPr>
          <p:cNvSpPr/>
          <p:nvPr/>
        </p:nvSpPr>
        <p:spPr>
          <a:xfrm>
            <a:off x="6303264" y="674251"/>
            <a:ext cx="5660136" cy="461665"/>
          </a:xfrm>
          <a:prstGeom prst="rect">
            <a:avLst/>
          </a:prstGeom>
          <a:ln w="38100"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r>
              <a:rPr lang="en" sz="2400" b="1" i="0" u="sng" dirty="0">
                <a:solidFill>
                  <a:srgbClr val="242424"/>
                </a:solidFill>
                <a:effectLst/>
                <a:latin typeface="Comic Sans MS" panose="030F0902030302020204" pitchFamily="66" charset="0"/>
              </a:rPr>
              <a:t>Demo</a:t>
            </a:r>
            <a:r>
              <a:rPr lang="en" sz="2400" b="0" i="0" dirty="0">
                <a:solidFill>
                  <a:srgbClr val="242424"/>
                </a:solidFill>
                <a:effectLst/>
                <a:latin typeface="Comic Sans MS" panose="030F0902030302020204" pitchFamily="66" charset="0"/>
              </a:rPr>
              <a:t>: Fill out your cas</a:t>
            </a:r>
            <a:r>
              <a:rPr lang="en" sz="2400" dirty="0">
                <a:solidFill>
                  <a:srgbClr val="242424"/>
                </a:solidFill>
                <a:latin typeface="Comic Sans MS" panose="030F0902030302020204" pitchFamily="66" charset="0"/>
              </a:rPr>
              <a:t>e study sheet.</a:t>
            </a:r>
            <a:endParaRPr lang="en" sz="2400" b="0" i="0" dirty="0">
              <a:solidFill>
                <a:srgbClr val="242424"/>
              </a:solidFill>
              <a:effectLst/>
              <a:latin typeface="Comic Sans MS" panose="030F09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677F6D-6850-5C43-9C3D-8D51B9014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540" y="1400192"/>
            <a:ext cx="1181860" cy="1687939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11AE07-1EDD-7B49-92A8-4DA69B42192A}"/>
              </a:ext>
            </a:extLst>
          </p:cNvPr>
          <p:cNvSpPr/>
          <p:nvPr/>
        </p:nvSpPr>
        <p:spPr>
          <a:xfrm>
            <a:off x="138176" y="5638022"/>
            <a:ext cx="5957824" cy="830997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" sz="2400" b="1" i="0" u="sng" dirty="0">
                <a:solidFill>
                  <a:srgbClr val="242424"/>
                </a:solidFill>
                <a:effectLst/>
                <a:latin typeface="Comic Sans MS" panose="030F0902030302020204" pitchFamily="66" charset="0"/>
              </a:rPr>
              <a:t>Challe</a:t>
            </a:r>
            <a:r>
              <a:rPr lang="en" sz="2400" b="1" u="sng" dirty="0">
                <a:solidFill>
                  <a:srgbClr val="242424"/>
                </a:solidFill>
                <a:latin typeface="Comic Sans MS" panose="030F0902030302020204" pitchFamily="66" charset="0"/>
              </a:rPr>
              <a:t>nge</a:t>
            </a:r>
            <a:r>
              <a:rPr lang="en" sz="2400" b="1" dirty="0">
                <a:solidFill>
                  <a:srgbClr val="242424"/>
                </a:solidFill>
                <a:latin typeface="Comic Sans MS" panose="030F0902030302020204" pitchFamily="66" charset="0"/>
              </a:rPr>
              <a:t>: </a:t>
            </a:r>
            <a:r>
              <a:rPr lang="en" sz="2400" dirty="0">
                <a:solidFill>
                  <a:srgbClr val="242424"/>
                </a:solidFill>
                <a:latin typeface="Comic Sans MS" panose="030F0902030302020204" pitchFamily="66" charset="0"/>
              </a:rPr>
              <a:t>What mitigation Strategies might there have been?</a:t>
            </a:r>
            <a:endParaRPr lang="en" sz="2400" i="0" dirty="0">
              <a:solidFill>
                <a:srgbClr val="242424"/>
              </a:solidFill>
              <a:effectLst/>
              <a:latin typeface="Comic Sans MS" panose="030F0902030302020204" pitchFamily="66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BF79B8CC-4145-884B-862B-9BA81D73C9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0790707"/>
              </p:ext>
            </p:extLst>
          </p:nvPr>
        </p:nvGraphicFramePr>
        <p:xfrm>
          <a:off x="5982208" y="2063328"/>
          <a:ext cx="6209792" cy="4589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31016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FECD5-18AB-9346-8F8C-1E63503764C2}"/>
              </a:ext>
            </a:extLst>
          </p:cNvPr>
          <p:cNvSpPr/>
          <p:nvPr/>
        </p:nvSpPr>
        <p:spPr>
          <a:xfrm>
            <a:off x="228600" y="147580"/>
            <a:ext cx="6928104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>
                <a:latin typeface="Comic Sans MS" panose="030F0902030302020204" pitchFamily="66" charset="0"/>
              </a:rPr>
              <a:t>Leyte Island Landslide 2006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0DC14E-7127-9944-913E-2598CF83DDD0}"/>
              </a:ext>
            </a:extLst>
          </p:cNvPr>
          <p:cNvSpPr/>
          <p:nvPr/>
        </p:nvSpPr>
        <p:spPr>
          <a:xfrm>
            <a:off x="228600" y="729889"/>
            <a:ext cx="6928104" cy="830997"/>
          </a:xfrm>
          <a:prstGeom prst="rect">
            <a:avLst/>
          </a:prstGeom>
          <a:ln w="38100"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r>
              <a:rPr lang="en" sz="2400" b="1" i="0" u="sng" dirty="0">
                <a:solidFill>
                  <a:srgbClr val="242424"/>
                </a:solidFill>
                <a:effectLst/>
                <a:latin typeface="Comic Sans MS" panose="030F0902030302020204" pitchFamily="66" charset="0"/>
              </a:rPr>
              <a:t>Demo</a:t>
            </a:r>
            <a:r>
              <a:rPr lang="en" sz="2400" b="0" i="0" dirty="0">
                <a:solidFill>
                  <a:srgbClr val="242424"/>
                </a:solidFill>
                <a:effectLst/>
                <a:latin typeface="Comic Sans MS" panose="030F0902030302020204" pitchFamily="66" charset="0"/>
              </a:rPr>
              <a:t>: Read the information and complete the case study sheet.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4B782B-E5A3-F543-8ABF-E8788842E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008" y="114014"/>
            <a:ext cx="4791456" cy="657939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5420E2-145E-724D-8B56-78999DA41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48" y="1751592"/>
            <a:ext cx="5804408" cy="409675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193646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9B56E-EBF5-EF4E-9116-CAEC05932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939" y="844438"/>
            <a:ext cx="4843460" cy="2367686"/>
          </a:xfrm>
          <a:ln w="28575">
            <a:solidFill>
              <a:srgbClr val="00FA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" u="sng" dirty="0">
                <a:latin typeface="Comic Sans MS" panose="030F0902030302020204" pitchFamily="66" charset="0"/>
              </a:rPr>
              <a:t>Demo</a:t>
            </a:r>
            <a:r>
              <a:rPr lang="en" dirty="0">
                <a:latin typeface="Comic Sans MS" panose="030F0902030302020204" pitchFamily="66" charset="0"/>
              </a:rPr>
              <a:t>: Suggest how maps such as this are useful to:</a:t>
            </a:r>
          </a:p>
          <a:p>
            <a:r>
              <a:rPr lang="en" dirty="0">
                <a:latin typeface="Comic Sans MS" panose="030F0902030302020204" pitchFamily="66" charset="0"/>
              </a:rPr>
              <a:t>Households</a:t>
            </a:r>
          </a:p>
          <a:p>
            <a:r>
              <a:rPr lang="en" dirty="0">
                <a:latin typeface="Comic Sans MS" panose="030F0902030302020204" pitchFamily="66" charset="0"/>
              </a:rPr>
              <a:t>Businesses and organizations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64A49-17F1-F040-94A2-0841AE659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6" y="694491"/>
            <a:ext cx="6891338" cy="61283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8B9792-F666-1C4D-B456-1DCA86E8F694}"/>
              </a:ext>
            </a:extLst>
          </p:cNvPr>
          <p:cNvSpPr/>
          <p:nvPr/>
        </p:nvSpPr>
        <p:spPr>
          <a:xfrm>
            <a:off x="228600" y="219018"/>
            <a:ext cx="11734800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>
                <a:latin typeface="Comic Sans MS" panose="030F0902030302020204" pitchFamily="66" charset="0"/>
              </a:rPr>
              <a:t>Management Techniques</a:t>
            </a:r>
          </a:p>
        </p:txBody>
      </p:sp>
    </p:spTree>
    <p:extLst>
      <p:ext uri="{BB962C8B-B14F-4D97-AF65-F5344CB8AC3E}">
        <p14:creationId xmlns:p14="http://schemas.microsoft.com/office/powerpoint/2010/main" val="3962750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609C01-8516-304D-AE35-A9E52CD13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762000"/>
            <a:ext cx="7289800" cy="587698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3BA1C0-5153-604B-B690-DA24F9155723}"/>
              </a:ext>
            </a:extLst>
          </p:cNvPr>
          <p:cNvSpPr/>
          <p:nvPr/>
        </p:nvSpPr>
        <p:spPr>
          <a:xfrm>
            <a:off x="228600" y="219018"/>
            <a:ext cx="11734800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>
                <a:latin typeface="Comic Sans MS" panose="030F0902030302020204" pitchFamily="66" charset="0"/>
              </a:rPr>
              <a:t>Management Techniques</a:t>
            </a:r>
          </a:p>
        </p:txBody>
      </p:sp>
    </p:spTree>
    <p:extLst>
      <p:ext uri="{BB962C8B-B14F-4D97-AF65-F5344CB8AC3E}">
        <p14:creationId xmlns:p14="http://schemas.microsoft.com/office/powerpoint/2010/main" val="269118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Oval 2"/>
          <p:cNvSpPr>
            <a:spLocks noChangeArrowheads="1"/>
          </p:cNvSpPr>
          <p:nvPr/>
        </p:nvSpPr>
        <p:spPr bwMode="auto">
          <a:xfrm>
            <a:off x="3406189" y="1091784"/>
            <a:ext cx="5410200" cy="532765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 anchorCtr="1"/>
          <a:lstStyle/>
          <a:p>
            <a:pPr algn="ctr"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104451" name="Oval 3"/>
          <p:cNvSpPr>
            <a:spLocks noChangeArrowheads="1"/>
          </p:cNvSpPr>
          <p:nvPr/>
        </p:nvSpPr>
        <p:spPr bwMode="auto">
          <a:xfrm>
            <a:off x="4256442" y="2001779"/>
            <a:ext cx="3587750" cy="348456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 anchorCtr="1"/>
          <a:lstStyle/>
          <a:p>
            <a:pPr algn="ctr"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4698094" y="2534135"/>
            <a:ext cx="12907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0" dirty="0">
                <a:latin typeface="Comic Sans MS" panose="030F0702030302020204" pitchFamily="66" charset="0"/>
              </a:rPr>
              <a:t>Exposure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6129528" y="2685991"/>
            <a:ext cx="14782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Sensitivity</a:t>
            </a: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5455412" y="4562416"/>
            <a:ext cx="11961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Capacity</a:t>
            </a:r>
          </a:p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to adapt</a:t>
            </a:r>
          </a:p>
        </p:txBody>
      </p:sp>
      <p:sp>
        <p:nvSpPr>
          <p:cNvPr id="104455" name="Line 7"/>
          <p:cNvSpPr>
            <a:spLocks noChangeShapeType="1"/>
          </p:cNvSpPr>
          <p:nvPr/>
        </p:nvSpPr>
        <p:spPr bwMode="auto">
          <a:xfrm flipV="1">
            <a:off x="6084888" y="315974"/>
            <a:ext cx="0" cy="2808288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04456" name="Line 8"/>
          <p:cNvSpPr>
            <a:spLocks noChangeShapeType="1"/>
          </p:cNvSpPr>
          <p:nvPr/>
        </p:nvSpPr>
        <p:spPr bwMode="auto">
          <a:xfrm rot="3492274" flipV="1">
            <a:off x="4516793" y="3428941"/>
            <a:ext cx="1587" cy="2808288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04457" name="Line 9"/>
          <p:cNvSpPr>
            <a:spLocks noChangeShapeType="1"/>
          </p:cNvSpPr>
          <p:nvPr/>
        </p:nvSpPr>
        <p:spPr bwMode="auto">
          <a:xfrm rot="-3492274" flipH="1" flipV="1">
            <a:off x="7614005" y="3427354"/>
            <a:ext cx="1588" cy="2808287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04458" name="Oval 10"/>
          <p:cNvSpPr>
            <a:spLocks noChangeArrowheads="1"/>
          </p:cNvSpPr>
          <p:nvPr/>
        </p:nvSpPr>
        <p:spPr bwMode="auto">
          <a:xfrm>
            <a:off x="5264506" y="3020954"/>
            <a:ext cx="1571625" cy="145256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 anchorCtr="1"/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 VULNERA-</a:t>
            </a: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BILITY</a:t>
            </a:r>
          </a:p>
        </p:txBody>
      </p:sp>
      <p:sp>
        <p:nvSpPr>
          <p:cNvPr id="104462" name="Text Box 14"/>
          <p:cNvSpPr txBox="1">
            <a:spLocks noChangeArrowheads="1"/>
          </p:cNvSpPr>
          <p:nvPr/>
        </p:nvSpPr>
        <p:spPr bwMode="auto">
          <a:xfrm>
            <a:off x="6508750" y="535049"/>
            <a:ext cx="24945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0">
                <a:latin typeface="Comic Sans MS" panose="030F0702030302020204" pitchFamily="66" charset="0"/>
              </a:rPr>
              <a:t>Physical dimensions</a:t>
            </a:r>
          </a:p>
        </p:txBody>
      </p:sp>
      <p:sp>
        <p:nvSpPr>
          <p:cNvPr id="104463" name="Text Box 15"/>
          <p:cNvSpPr txBox="1">
            <a:spLocks noChangeArrowheads="1"/>
          </p:cNvSpPr>
          <p:nvPr/>
        </p:nvSpPr>
        <p:spPr bwMode="auto">
          <a:xfrm>
            <a:off x="8135546" y="1352491"/>
            <a:ext cx="19271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Age of the</a:t>
            </a:r>
          </a:p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infrastructure</a:t>
            </a:r>
          </a:p>
        </p:txBody>
      </p:sp>
      <p:sp>
        <p:nvSpPr>
          <p:cNvPr id="104464" name="Text Box 16"/>
          <p:cNvSpPr txBox="1">
            <a:spLocks noChangeArrowheads="1"/>
          </p:cNvSpPr>
          <p:nvPr/>
        </p:nvSpPr>
        <p:spPr bwMode="auto">
          <a:xfrm>
            <a:off x="8936218" y="2460347"/>
            <a:ext cx="18245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0" dirty="0">
                <a:latin typeface="Comic Sans MS" panose="030F0702030302020204" pitchFamily="66" charset="0"/>
              </a:rPr>
              <a:t>Age and</a:t>
            </a:r>
          </a:p>
          <a:p>
            <a:pPr algn="ctr" eaLnBrk="1" hangingPunct="1"/>
            <a:r>
              <a:rPr lang="en-GB" sz="2000" b="0" dirty="0">
                <a:latin typeface="Comic Sans MS" panose="030F0702030302020204" pitchFamily="66" charset="0"/>
              </a:rPr>
              <a:t>income of the</a:t>
            </a:r>
          </a:p>
          <a:p>
            <a:pPr algn="ctr" eaLnBrk="1" hangingPunct="1"/>
            <a:r>
              <a:rPr lang="en-GB" sz="2000" b="0" dirty="0">
                <a:latin typeface="Comic Sans MS" panose="030F0702030302020204" pitchFamily="66" charset="0"/>
              </a:rPr>
              <a:t>population</a:t>
            </a:r>
          </a:p>
        </p:txBody>
      </p:sp>
      <p:sp>
        <p:nvSpPr>
          <p:cNvPr id="78863" name="Text Box 17"/>
          <p:cNvSpPr txBox="1">
            <a:spLocks noChangeArrowheads="1"/>
          </p:cNvSpPr>
          <p:nvPr/>
        </p:nvSpPr>
        <p:spPr bwMode="auto">
          <a:xfrm>
            <a:off x="7650518" y="2568516"/>
            <a:ext cx="9941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0">
                <a:latin typeface="Comic Sans MS" panose="030F0702030302020204" pitchFamily="66" charset="0"/>
              </a:rPr>
              <a:t>Demo-</a:t>
            </a:r>
          </a:p>
          <a:p>
            <a:pPr eaLnBrk="1" hangingPunct="1"/>
            <a:r>
              <a:rPr lang="en-GB" sz="2000" b="0">
                <a:latin typeface="Comic Sans MS" panose="030F0702030302020204" pitchFamily="66" charset="0"/>
              </a:rPr>
              <a:t>graphy</a:t>
            </a:r>
          </a:p>
        </p:txBody>
      </p:sp>
      <p:sp>
        <p:nvSpPr>
          <p:cNvPr id="78864" name="Text Box 18"/>
          <p:cNvSpPr txBox="1">
            <a:spLocks noChangeArrowheads="1"/>
          </p:cNvSpPr>
          <p:nvPr/>
        </p:nvSpPr>
        <p:spPr bwMode="auto">
          <a:xfrm>
            <a:off x="6172555" y="1614428"/>
            <a:ext cx="15231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0">
                <a:latin typeface="Comic Sans MS" panose="030F0702030302020204" pitchFamily="66" charset="0"/>
              </a:rPr>
              <a:t>Technology</a:t>
            </a:r>
          </a:p>
        </p:txBody>
      </p:sp>
      <p:sp>
        <p:nvSpPr>
          <p:cNvPr id="78865" name="Text Box 19"/>
          <p:cNvSpPr txBox="1">
            <a:spLocks noChangeArrowheads="1"/>
          </p:cNvSpPr>
          <p:nvPr/>
        </p:nvSpPr>
        <p:spPr bwMode="auto">
          <a:xfrm>
            <a:off x="7760511" y="4132203"/>
            <a:ext cx="8579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Res-</a:t>
            </a:r>
          </a:p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ponse</a:t>
            </a:r>
          </a:p>
        </p:txBody>
      </p:sp>
      <p:sp>
        <p:nvSpPr>
          <p:cNvPr id="78866" name="Text Box 21"/>
          <p:cNvSpPr txBox="1">
            <a:spLocks noChangeArrowheads="1"/>
          </p:cNvSpPr>
          <p:nvPr/>
        </p:nvSpPr>
        <p:spPr bwMode="auto">
          <a:xfrm>
            <a:off x="6511141" y="5132328"/>
            <a:ext cx="16802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Management</a:t>
            </a:r>
          </a:p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structure</a:t>
            </a:r>
          </a:p>
        </p:txBody>
      </p:sp>
      <p:sp>
        <p:nvSpPr>
          <p:cNvPr id="78867" name="Text Box 22"/>
          <p:cNvSpPr txBox="1">
            <a:spLocks noChangeArrowheads="1"/>
          </p:cNvSpPr>
          <p:nvPr/>
        </p:nvSpPr>
        <p:spPr bwMode="auto">
          <a:xfrm>
            <a:off x="4557744" y="5428711"/>
            <a:ext cx="20649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0" dirty="0">
                <a:latin typeface="Comic Sans MS" panose="030F0702030302020204" pitchFamily="66" charset="0"/>
              </a:rPr>
              <a:t>Access to</a:t>
            </a:r>
          </a:p>
          <a:p>
            <a:pPr algn="ctr" eaLnBrk="1" hangingPunct="1"/>
            <a:r>
              <a:rPr lang="en-GB" sz="2000" b="0" dirty="0">
                <a:latin typeface="Comic Sans MS" panose="030F0702030302020204" pitchFamily="66" charset="0"/>
              </a:rPr>
              <a:t>information and</a:t>
            </a:r>
          </a:p>
          <a:p>
            <a:pPr algn="ctr" eaLnBrk="1" hangingPunct="1"/>
            <a:r>
              <a:rPr lang="en-GB" sz="2000" b="0" dirty="0">
                <a:latin typeface="Comic Sans MS" panose="030F0702030302020204" pitchFamily="66" charset="0"/>
              </a:rPr>
              <a:t>technology</a:t>
            </a:r>
          </a:p>
        </p:txBody>
      </p:sp>
      <p:sp>
        <p:nvSpPr>
          <p:cNvPr id="78868" name="Text Box 23"/>
          <p:cNvSpPr txBox="1">
            <a:spLocks noChangeArrowheads="1"/>
          </p:cNvSpPr>
          <p:nvPr/>
        </p:nvSpPr>
        <p:spPr bwMode="auto">
          <a:xfrm>
            <a:off x="3448405" y="2632017"/>
            <a:ext cx="11849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0">
                <a:latin typeface="Comic Sans MS" panose="030F0702030302020204" pitchFamily="66" charset="0"/>
              </a:rPr>
              <a:t>Exposed</a:t>
            </a:r>
          </a:p>
          <a:p>
            <a:pPr eaLnBrk="1" hangingPunct="1"/>
            <a:r>
              <a:rPr lang="en-GB" sz="2000" b="0">
                <a:latin typeface="Comic Sans MS" panose="030F0702030302020204" pitchFamily="66" charset="0"/>
              </a:rPr>
              <a:t>res-</a:t>
            </a:r>
          </a:p>
          <a:p>
            <a:pPr eaLnBrk="1" hangingPunct="1"/>
            <a:r>
              <a:rPr lang="en-GB" sz="2000" b="0">
                <a:latin typeface="Comic Sans MS" panose="030F0702030302020204" pitchFamily="66" charset="0"/>
              </a:rPr>
              <a:t>ources</a:t>
            </a:r>
          </a:p>
        </p:txBody>
      </p:sp>
      <p:sp>
        <p:nvSpPr>
          <p:cNvPr id="78869" name="Text Box 24"/>
          <p:cNvSpPr txBox="1">
            <a:spLocks noChangeArrowheads="1"/>
          </p:cNvSpPr>
          <p:nvPr/>
        </p:nvSpPr>
        <p:spPr bwMode="auto">
          <a:xfrm>
            <a:off x="4454342" y="1417578"/>
            <a:ext cx="13917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Exposed</a:t>
            </a:r>
          </a:p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population</a:t>
            </a:r>
          </a:p>
        </p:txBody>
      </p:sp>
      <p:sp>
        <p:nvSpPr>
          <p:cNvPr id="104473" name="Text Box 25"/>
          <p:cNvSpPr txBox="1">
            <a:spLocks noChangeArrowheads="1"/>
          </p:cNvSpPr>
          <p:nvPr/>
        </p:nvSpPr>
        <p:spPr bwMode="auto">
          <a:xfrm>
            <a:off x="3738564" y="720787"/>
            <a:ext cx="13051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0" dirty="0">
                <a:latin typeface="Comic Sans MS" panose="030F0702030302020204" pitchFamily="66" charset="0"/>
              </a:rPr>
              <a:t>Intensity</a:t>
            </a:r>
          </a:p>
        </p:txBody>
      </p:sp>
      <p:sp>
        <p:nvSpPr>
          <p:cNvPr id="104474" name="Text Box 26"/>
          <p:cNvSpPr txBox="1">
            <a:spLocks noChangeArrowheads="1"/>
          </p:cNvSpPr>
          <p:nvPr/>
        </p:nvSpPr>
        <p:spPr bwMode="auto">
          <a:xfrm>
            <a:off x="2780068" y="1517591"/>
            <a:ext cx="1410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0" dirty="0">
                <a:latin typeface="Comic Sans MS" panose="030F0702030302020204" pitchFamily="66" charset="0"/>
              </a:rPr>
              <a:t>Frequency</a:t>
            </a:r>
          </a:p>
        </p:txBody>
      </p:sp>
      <p:sp>
        <p:nvSpPr>
          <p:cNvPr id="104475" name="Text Box 27"/>
          <p:cNvSpPr txBox="1">
            <a:spLocks noChangeArrowheads="1"/>
          </p:cNvSpPr>
          <p:nvPr/>
        </p:nvSpPr>
        <p:spPr bwMode="auto">
          <a:xfrm>
            <a:off x="2422881" y="2231966"/>
            <a:ext cx="11849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0">
                <a:latin typeface="Comic Sans MS" panose="030F0702030302020204" pitchFamily="66" charset="0"/>
              </a:rPr>
              <a:t>Location</a:t>
            </a:r>
          </a:p>
        </p:txBody>
      </p:sp>
      <p:sp>
        <p:nvSpPr>
          <p:cNvPr id="104476" name="Text Box 28"/>
          <p:cNvSpPr txBox="1">
            <a:spLocks noChangeArrowheads="1"/>
          </p:cNvSpPr>
          <p:nvPr/>
        </p:nvSpPr>
        <p:spPr bwMode="auto">
          <a:xfrm>
            <a:off x="2153476" y="3242658"/>
            <a:ext cx="11384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0" dirty="0">
                <a:latin typeface="Comic Sans MS" panose="030F0702030302020204" pitchFamily="66" charset="0"/>
              </a:rPr>
              <a:t>Number</a:t>
            </a:r>
          </a:p>
        </p:txBody>
      </p:sp>
      <p:sp>
        <p:nvSpPr>
          <p:cNvPr id="104477" name="Text Box 29"/>
          <p:cNvSpPr txBox="1">
            <a:spLocks noChangeArrowheads="1"/>
          </p:cNvSpPr>
          <p:nvPr/>
        </p:nvSpPr>
        <p:spPr bwMode="auto">
          <a:xfrm>
            <a:off x="2737463" y="5718116"/>
            <a:ext cx="15552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Wealth and</a:t>
            </a:r>
          </a:p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well being</a:t>
            </a:r>
          </a:p>
        </p:txBody>
      </p:sp>
      <p:sp>
        <p:nvSpPr>
          <p:cNvPr id="104478" name="Text Box 30"/>
          <p:cNvSpPr txBox="1">
            <a:spLocks noChangeArrowheads="1"/>
          </p:cNvSpPr>
          <p:nvPr/>
        </p:nvSpPr>
        <p:spPr bwMode="auto">
          <a:xfrm>
            <a:off x="4312133" y="6275328"/>
            <a:ext cx="12538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>
                <a:latin typeface="Comic Sans MS" panose="030F0702030302020204" pitchFamily="66" charset="0"/>
              </a:rPr>
              <a:t>Tax</a:t>
            </a:r>
          </a:p>
          <a:p>
            <a:pPr algn="ctr" eaLnBrk="1" hangingPunct="1"/>
            <a:r>
              <a:rPr lang="en-GB" sz="2000">
                <a:latin typeface="Comic Sans MS" panose="030F0702030302020204" pitchFamily="66" charset="0"/>
              </a:rPr>
              <a:t>revenues</a:t>
            </a:r>
          </a:p>
        </p:txBody>
      </p:sp>
      <p:sp>
        <p:nvSpPr>
          <p:cNvPr id="104479" name="Text Box 31"/>
          <p:cNvSpPr txBox="1">
            <a:spLocks noChangeArrowheads="1"/>
          </p:cNvSpPr>
          <p:nvPr/>
        </p:nvSpPr>
        <p:spPr bwMode="auto">
          <a:xfrm>
            <a:off x="6575531" y="6367403"/>
            <a:ext cx="14959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>
                <a:latin typeface="Comic Sans MS" panose="030F0702030302020204" pitchFamily="66" charset="0"/>
              </a:rPr>
              <a:t>Emergency</a:t>
            </a:r>
          </a:p>
          <a:p>
            <a:pPr algn="ctr" eaLnBrk="1" hangingPunct="1"/>
            <a:r>
              <a:rPr lang="en-GB" sz="2000">
                <a:latin typeface="Comic Sans MS" panose="030F0702030302020204" pitchFamily="66" charset="0"/>
              </a:rPr>
              <a:t>plans</a:t>
            </a:r>
          </a:p>
        </p:txBody>
      </p:sp>
      <p:sp>
        <p:nvSpPr>
          <p:cNvPr id="104480" name="Text Box 32"/>
          <p:cNvSpPr txBox="1">
            <a:spLocks noChangeArrowheads="1"/>
          </p:cNvSpPr>
          <p:nvPr/>
        </p:nvSpPr>
        <p:spPr bwMode="auto">
          <a:xfrm>
            <a:off x="8690071" y="4060766"/>
            <a:ext cx="13340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Level of</a:t>
            </a:r>
          </a:p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education</a:t>
            </a:r>
          </a:p>
        </p:txBody>
      </p:sp>
      <p:sp>
        <p:nvSpPr>
          <p:cNvPr id="104481" name="Text Box 33"/>
          <p:cNvSpPr txBox="1">
            <a:spLocks noChangeArrowheads="1"/>
          </p:cNvSpPr>
          <p:nvPr/>
        </p:nvSpPr>
        <p:spPr bwMode="auto">
          <a:xfrm>
            <a:off x="7922628" y="5719703"/>
            <a:ext cx="16385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Information</a:t>
            </a:r>
          </a:p>
          <a:p>
            <a:pPr algn="ctr" eaLnBrk="1" hangingPunct="1"/>
            <a:r>
              <a:rPr lang="en-GB" sz="2000" b="0">
                <a:latin typeface="Comic Sans MS" panose="030F0702030302020204" pitchFamily="66" charset="0"/>
              </a:rPr>
              <a:t>services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7264" y="117717"/>
            <a:ext cx="1184452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Comic Sans MS" panose="030F0702030302020204" pitchFamily="66" charset="0"/>
              </a:rPr>
              <a:t>Vulnerability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371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5" y="270533"/>
            <a:ext cx="11332781" cy="896116"/>
          </a:xfrm>
          <a:ln w="28575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u="sng" dirty="0">
                <a:latin typeface="Comic Sans MS" panose="030F0702030302020204" pitchFamily="66" charset="0"/>
              </a:rPr>
              <a:t>Spectrum of vulnerability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30772" y="3180790"/>
            <a:ext cx="11198773" cy="0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7833" y="3677210"/>
            <a:ext cx="1989041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Low Vulnerability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15126" y="3677210"/>
            <a:ext cx="1989041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High Vulnerability</a:t>
            </a:r>
          </a:p>
        </p:txBody>
      </p:sp>
    </p:spTree>
    <p:extLst>
      <p:ext uri="{BB962C8B-B14F-4D97-AF65-F5344CB8AC3E}">
        <p14:creationId xmlns:p14="http://schemas.microsoft.com/office/powerpoint/2010/main" val="1299392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925" y="1703495"/>
            <a:ext cx="7810867" cy="3807920"/>
          </a:xfrm>
          <a:ln w="28575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Relationship between degree of risk posed and probability of event occurring, the predicted losses and a community’s preparedness</a:t>
            </a:r>
          </a:p>
          <a:p>
            <a:r>
              <a:rPr lang="en-US" dirty="0">
                <a:latin typeface="Comic Sans MS" panose="030F0702030302020204" pitchFamily="66" charset="0"/>
              </a:rPr>
              <a:t>Why do individuals and communities underestimate events occurring</a:t>
            </a:r>
          </a:p>
          <a:p>
            <a:r>
              <a:rPr lang="en-US" dirty="0">
                <a:latin typeface="Comic Sans MS" panose="030F0702030302020204" pitchFamily="66" charset="0"/>
              </a:rPr>
              <a:t>What factors determine an individual’s perception of the risk posed by hazards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264" y="243845"/>
            <a:ext cx="11844528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Comic Sans MS" panose="030F0702030302020204" pitchFamily="66" charset="0"/>
              </a:rPr>
              <a:t>What’s a Risk?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4" y="966512"/>
            <a:ext cx="3810000" cy="528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347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977462"/>
            <a:ext cx="8737600" cy="5554850"/>
          </a:xfrm>
          <a:prstGeom prst="rect">
            <a:avLst/>
          </a:prstGeom>
        </p:spPr>
      </p:pic>
      <p:sp>
        <p:nvSpPr>
          <p:cNvPr id="3" name="Action Button: Document 2">
            <a:hlinkClick r:id="rId3" highlightClick="1"/>
          </p:cNvPr>
          <p:cNvSpPr/>
          <p:nvPr/>
        </p:nvSpPr>
        <p:spPr>
          <a:xfrm>
            <a:off x="11288108" y="283974"/>
            <a:ext cx="331077" cy="292389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4953" y="137782"/>
            <a:ext cx="11619186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Comic Sans MS" panose="030F0702030302020204" pitchFamily="66" charset="0"/>
              </a:rPr>
              <a:t>How do we measure risk?</a:t>
            </a:r>
            <a:endParaRPr lang="de-DE" sz="3200" b="1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89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347</Words>
  <Application>Microsoft Macintosh PowerPoint</Application>
  <PresentationFormat>Widescreen</PresentationFormat>
  <Paragraphs>81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Spectrum of vulnerability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Roberts</dc:creator>
  <cp:lastModifiedBy>Martin Roberts</cp:lastModifiedBy>
  <cp:revision>7</cp:revision>
  <dcterms:created xsi:type="dcterms:W3CDTF">2019-04-03T17:29:18Z</dcterms:created>
  <dcterms:modified xsi:type="dcterms:W3CDTF">2019-04-04T11:25:52Z</dcterms:modified>
</cp:coreProperties>
</file>