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61" r:id="rId3"/>
    <p:sldId id="262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8" r:id="rId13"/>
    <p:sldId id="279" r:id="rId14"/>
    <p:sldId id="280" r:id="rId15"/>
    <p:sldId id="281" r:id="rId16"/>
    <p:sldId id="282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53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13ADB-AAF3-47AD-B54B-D3F0A24855D9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F982C-E2FF-408D-B515-5D580D0AB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744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F500536-2D80-434A-9769-687497138F55}" type="slidenum">
              <a:rPr lang="en-GB" smtClean="0">
                <a:latin typeface="Calibri" pitchFamily="34" charset="0"/>
              </a:rPr>
              <a:pPr eaLnBrk="1" hangingPunct="1"/>
              <a:t>1</a:t>
            </a:fld>
            <a:endParaRPr lang="en-GB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15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99E796C-1C68-4CF1-8B14-8F56DA43BE3E}" type="slidenum">
              <a:rPr lang="en-GB" smtClean="0">
                <a:latin typeface="Calibri" pitchFamily="34" charset="0"/>
              </a:rPr>
              <a:pPr eaLnBrk="1" hangingPunct="1"/>
              <a:t>2</a:t>
            </a:fld>
            <a:endParaRPr lang="en-GB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475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8C561CE-1520-44ED-848C-4613F79B4D1A}" type="slidenum">
              <a:rPr lang="en-GB" smtClean="0">
                <a:latin typeface="Calibri" pitchFamily="34" charset="0"/>
              </a:rPr>
              <a:pPr eaLnBrk="1" hangingPunct="1"/>
              <a:t>3</a:t>
            </a:fld>
            <a:endParaRPr lang="en-GB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632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E80CA69-7813-4F6A-8DAD-16E83E073819}" type="slidenum">
              <a:rPr lang="en-GB" smtClean="0">
                <a:latin typeface="Calibri" pitchFamily="34" charset="0"/>
              </a:rPr>
              <a:pPr eaLnBrk="1" hangingPunct="1"/>
              <a:t>10</a:t>
            </a:fld>
            <a:endParaRPr lang="en-GB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41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9ECE-D02B-4E04-8B20-A4E6BCA50100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8AE9-01D8-444A-9BD8-65975067F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275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9ECE-D02B-4E04-8B20-A4E6BCA50100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8AE9-01D8-444A-9BD8-65975067F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9ECE-D02B-4E04-8B20-A4E6BCA50100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8AE9-01D8-444A-9BD8-65975067F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765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9ECE-D02B-4E04-8B20-A4E6BCA50100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8AE9-01D8-444A-9BD8-65975067F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72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9ECE-D02B-4E04-8B20-A4E6BCA50100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8AE9-01D8-444A-9BD8-65975067F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30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9ECE-D02B-4E04-8B20-A4E6BCA50100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8AE9-01D8-444A-9BD8-65975067F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9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9ECE-D02B-4E04-8B20-A4E6BCA50100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8AE9-01D8-444A-9BD8-65975067F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954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9ECE-D02B-4E04-8B20-A4E6BCA50100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8AE9-01D8-444A-9BD8-65975067F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591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9ECE-D02B-4E04-8B20-A4E6BCA50100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8AE9-01D8-444A-9BD8-65975067F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98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9ECE-D02B-4E04-8B20-A4E6BCA50100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8AE9-01D8-444A-9BD8-65975067F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916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9ECE-D02B-4E04-8B20-A4E6BCA50100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8AE9-01D8-444A-9BD8-65975067F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08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59ECE-D02B-4E04-8B20-A4E6BCA50100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68AE9-01D8-444A-9BD8-65975067F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24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tjfgtxefPpQ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/business-15888749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wmS11HnNbk0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ifitweremyhome.com/compare/listing" TargetMode="Externa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lobalization.kof.ethz.ch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773" y="152400"/>
            <a:ext cx="8991600" cy="6553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1002" y="533400"/>
            <a:ext cx="5637998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9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http://gecon.yale.edu/sites/default/files/USA_3dmap.jpg?12735958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45465"/>
            <a:ext cx="10515600" cy="5257799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2504" y="95934"/>
            <a:ext cx="11664696" cy="64633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u="sng" dirty="0">
                <a:latin typeface="Comic Sans MS" panose="030F0702030302020204" pitchFamily="66" charset="0"/>
              </a:rPr>
              <a:t>Gecon globe</a:t>
            </a:r>
          </a:p>
        </p:txBody>
      </p:sp>
      <p:sp>
        <p:nvSpPr>
          <p:cNvPr id="2" name="Action Button: Movie 1">
            <a:hlinkClick r:id="rId4" highlightClick="1"/>
          </p:cNvPr>
          <p:cNvSpPr/>
          <p:nvPr/>
        </p:nvSpPr>
        <p:spPr>
          <a:xfrm>
            <a:off x="411480" y="228599"/>
            <a:ext cx="685800" cy="3810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73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econ.yale.edu/sites/default/files/China_3dmap.jpg?12809484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"/>
            <a:ext cx="88392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02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902901"/>
            <a:ext cx="9121934" cy="58547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82600" y="192901"/>
            <a:ext cx="11468100" cy="6096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/>
          <a:lstStyle/>
          <a:p>
            <a:pPr algn="ctr">
              <a:defRPr/>
            </a:pPr>
            <a:r>
              <a:rPr lang="en-GB" sz="2800" u="sng" dirty="0">
                <a:latin typeface="Comic Sans MS" panose="030F0702030302020204" pitchFamily="66" charset="0"/>
                <a:ea typeface="+mj-ea"/>
                <a:cs typeface="+mj-cs"/>
              </a:rPr>
              <a:t>Air travel hubs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0" y="658100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www.magicalurbanism.com</a:t>
            </a:r>
            <a:r>
              <a:rPr lang="en-US" sz="1200" dirty="0"/>
              <a:t>/archives/3256</a:t>
            </a:r>
          </a:p>
        </p:txBody>
      </p:sp>
    </p:spTree>
    <p:extLst>
      <p:ext uri="{BB962C8B-B14F-4D97-AF65-F5344CB8AC3E}">
        <p14:creationId xmlns:p14="http://schemas.microsoft.com/office/powerpoint/2010/main" val="3219987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571500"/>
            <a:ext cx="5943600" cy="57023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61969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http://www.bbc.co.uk/news/business-15888749</a:t>
            </a:r>
            <a:r>
              <a:rPr lang="en-US" dirty="0"/>
              <a:t> - interactive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0" y="62116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http://www.youtube.com/watch?v=wmS11HnNbk0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93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5"/>
          <p:cNvSpPr>
            <a:spLocks noChangeArrowheads="1"/>
          </p:cNvSpPr>
          <p:nvPr/>
        </p:nvSpPr>
        <p:spPr bwMode="auto">
          <a:xfrm>
            <a:off x="5034758" y="1329159"/>
            <a:ext cx="6804025" cy="41751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omic Sans MS" panose="030F0702030302020204" pitchFamily="66" charset="0"/>
            </a:endParaRPr>
          </a:p>
        </p:txBody>
      </p:sp>
      <p:sp>
        <p:nvSpPr>
          <p:cNvPr id="18435" name="Oval 4"/>
          <p:cNvSpPr>
            <a:spLocks noChangeArrowheads="1"/>
          </p:cNvSpPr>
          <p:nvPr/>
        </p:nvSpPr>
        <p:spPr bwMode="auto">
          <a:xfrm>
            <a:off x="208757" y="1262063"/>
            <a:ext cx="6732588" cy="4032250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omic Sans MS" panose="030F0702030302020204" pitchFamily="66" charset="0"/>
            </a:endParaRP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3143251" y="333376"/>
            <a:ext cx="61198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b="1" u="sng">
                <a:latin typeface="Century Gothic" charset="0"/>
              </a:rPr>
              <a:t>Why do some regions remain relatively switched off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1992313" y="836613"/>
            <a:ext cx="3313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latin typeface="Comic Sans MS" panose="030F0702030302020204" pitchFamily="66" charset="0"/>
              </a:rPr>
              <a:t>Physical</a:t>
            </a:r>
          </a:p>
        </p:txBody>
      </p:sp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4295776" y="836613"/>
            <a:ext cx="3313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>
                <a:latin typeface="Comic Sans MS" panose="030F0702030302020204" pitchFamily="66" charset="0"/>
              </a:rPr>
              <a:t>Challenges</a:t>
            </a:r>
          </a:p>
        </p:txBody>
      </p:sp>
      <p:sp>
        <p:nvSpPr>
          <p:cNvPr id="18439" name="Text Box 10"/>
          <p:cNvSpPr txBox="1">
            <a:spLocks noChangeArrowheads="1"/>
          </p:cNvSpPr>
          <p:nvPr/>
        </p:nvSpPr>
        <p:spPr bwMode="auto">
          <a:xfrm>
            <a:off x="7175501" y="836613"/>
            <a:ext cx="3313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>
                <a:latin typeface="Comic Sans MS" panose="030F0702030302020204" pitchFamily="66" charset="0"/>
              </a:rPr>
              <a:t>Human</a:t>
            </a:r>
          </a:p>
        </p:txBody>
      </p:sp>
      <p:sp>
        <p:nvSpPr>
          <p:cNvPr id="18440" name="Text Box 11"/>
          <p:cNvSpPr txBox="1">
            <a:spLocks noChangeArrowheads="1"/>
          </p:cNvSpPr>
          <p:nvPr/>
        </p:nvSpPr>
        <p:spPr bwMode="auto">
          <a:xfrm>
            <a:off x="1524000" y="1700214"/>
            <a:ext cx="280828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latin typeface="Comic Sans MS" panose="030F0702030302020204" pitchFamily="66" charset="0"/>
              </a:rPr>
              <a:t>Vulnerable to climate change and natural hazards</a:t>
            </a:r>
          </a:p>
        </p:txBody>
      </p:sp>
      <p:sp>
        <p:nvSpPr>
          <p:cNvPr id="18441" name="Text Box 12"/>
          <p:cNvSpPr txBox="1">
            <a:spLocks noChangeArrowheads="1"/>
          </p:cNvSpPr>
          <p:nvPr/>
        </p:nvSpPr>
        <p:spPr bwMode="auto">
          <a:xfrm>
            <a:off x="3359150" y="2636838"/>
            <a:ext cx="2808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latin typeface="Comic Sans MS" panose="030F0702030302020204" pitchFamily="66" charset="0"/>
              </a:rPr>
              <a:t>Poor resources for agriculture</a:t>
            </a:r>
          </a:p>
        </p:txBody>
      </p:sp>
      <p:sp>
        <p:nvSpPr>
          <p:cNvPr id="18442" name="Text Box 13"/>
          <p:cNvSpPr txBox="1">
            <a:spLocks noChangeArrowheads="1"/>
          </p:cNvSpPr>
          <p:nvPr/>
        </p:nvSpPr>
        <p:spPr bwMode="auto">
          <a:xfrm>
            <a:off x="1524000" y="3429001"/>
            <a:ext cx="28082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latin typeface="Comic Sans MS" panose="030F0702030302020204" pitchFamily="66" charset="0"/>
              </a:rPr>
              <a:t>Lack of coastline deters investment from TNCs seeking an import/export base</a:t>
            </a:r>
          </a:p>
        </p:txBody>
      </p:sp>
      <p:sp>
        <p:nvSpPr>
          <p:cNvPr id="18443" name="Text Box 14"/>
          <p:cNvSpPr txBox="1">
            <a:spLocks noChangeArrowheads="1"/>
          </p:cNvSpPr>
          <p:nvPr/>
        </p:nvSpPr>
        <p:spPr bwMode="auto">
          <a:xfrm>
            <a:off x="4656139" y="3357563"/>
            <a:ext cx="2808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latin typeface="Comic Sans MS" panose="030F0702030302020204" pitchFamily="66" charset="0"/>
              </a:rPr>
              <a:t>Resources controlled by foreign TNC</a:t>
            </a:r>
          </a:p>
        </p:txBody>
      </p:sp>
      <p:sp>
        <p:nvSpPr>
          <p:cNvPr id="18444" name="Text Box 15"/>
          <p:cNvSpPr txBox="1">
            <a:spLocks noChangeArrowheads="1"/>
          </p:cNvSpPr>
          <p:nvPr/>
        </p:nvSpPr>
        <p:spPr bwMode="auto">
          <a:xfrm>
            <a:off x="4583114" y="4221163"/>
            <a:ext cx="2808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latin typeface="Comic Sans MS" panose="030F0702030302020204" pitchFamily="66" charset="0"/>
              </a:rPr>
              <a:t>Resources controlled by a small elite</a:t>
            </a:r>
          </a:p>
        </p:txBody>
      </p:sp>
      <p:sp>
        <p:nvSpPr>
          <p:cNvPr id="18445" name="Text Box 16"/>
          <p:cNvSpPr txBox="1">
            <a:spLocks noChangeArrowheads="1"/>
          </p:cNvSpPr>
          <p:nvPr/>
        </p:nvSpPr>
        <p:spPr bwMode="auto">
          <a:xfrm>
            <a:off x="7859714" y="3933825"/>
            <a:ext cx="2808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latin typeface="Comic Sans MS" panose="030F0702030302020204" pitchFamily="66" charset="0"/>
              </a:rPr>
              <a:t>Infighting and civil war over resources</a:t>
            </a:r>
          </a:p>
        </p:txBody>
      </p:sp>
      <p:sp>
        <p:nvSpPr>
          <p:cNvPr id="18446" name="Text Box 17"/>
          <p:cNvSpPr txBox="1">
            <a:spLocks noChangeArrowheads="1"/>
          </p:cNvSpPr>
          <p:nvPr/>
        </p:nvSpPr>
        <p:spPr bwMode="auto">
          <a:xfrm>
            <a:off x="7680325" y="4724400"/>
            <a:ext cx="280828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latin typeface="Comic Sans MS" panose="030F0702030302020204" pitchFamily="66" charset="0"/>
              </a:rPr>
              <a:t>Lack of skills and literacy deters investors</a:t>
            </a:r>
          </a:p>
        </p:txBody>
      </p:sp>
      <p:sp>
        <p:nvSpPr>
          <p:cNvPr id="18447" name="Text Box 18"/>
          <p:cNvSpPr txBox="1">
            <a:spLocks noChangeArrowheads="1"/>
          </p:cNvSpPr>
          <p:nvPr/>
        </p:nvSpPr>
        <p:spPr bwMode="auto">
          <a:xfrm>
            <a:off x="5880100" y="1628776"/>
            <a:ext cx="28082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latin typeface="Comic Sans MS" panose="030F0702030302020204" pitchFamily="66" charset="0"/>
              </a:rPr>
              <a:t>Low prices for food exports due to over production and trade rules</a:t>
            </a:r>
          </a:p>
        </p:txBody>
      </p:sp>
      <p:sp>
        <p:nvSpPr>
          <p:cNvPr id="18448" name="Text Box 19"/>
          <p:cNvSpPr txBox="1">
            <a:spLocks noChangeArrowheads="1"/>
          </p:cNvSpPr>
          <p:nvPr/>
        </p:nvSpPr>
        <p:spPr bwMode="auto">
          <a:xfrm>
            <a:off x="7319964" y="2997201"/>
            <a:ext cx="2808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latin typeface="Comic Sans MS" panose="030F0702030302020204" pitchFamily="66" charset="0"/>
              </a:rPr>
              <a:t>Politically isolated</a:t>
            </a:r>
          </a:p>
        </p:txBody>
      </p:sp>
      <p:sp>
        <p:nvSpPr>
          <p:cNvPr id="18449" name="Text Box 20"/>
          <p:cNvSpPr txBox="1">
            <a:spLocks noChangeArrowheads="1"/>
          </p:cNvSpPr>
          <p:nvPr/>
        </p:nvSpPr>
        <p:spPr bwMode="auto">
          <a:xfrm>
            <a:off x="8183564" y="2276475"/>
            <a:ext cx="2808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>
                <a:latin typeface="Comic Sans MS" panose="030F0702030302020204" pitchFamily="66" charset="0"/>
              </a:rPr>
              <a:t>Ethnic clashes between tribes</a:t>
            </a:r>
          </a:p>
        </p:txBody>
      </p:sp>
    </p:spTree>
    <p:extLst>
      <p:ext uri="{BB962C8B-B14F-4D97-AF65-F5344CB8AC3E}">
        <p14:creationId xmlns:p14="http://schemas.microsoft.com/office/powerpoint/2010/main" val="48476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04800"/>
            <a:ext cx="6248400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Mongolia – a peripheral country</a:t>
            </a:r>
          </a:p>
        </p:txBody>
      </p:sp>
      <p:pic>
        <p:nvPicPr>
          <p:cNvPr id="3" name="Picture 2" descr="Screen Shot 2012-09-20 at 2.24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400"/>
            <a:ext cx="4648200" cy="3263900"/>
          </a:xfrm>
          <a:prstGeom prst="rect">
            <a:avLst/>
          </a:prstGeom>
        </p:spPr>
      </p:pic>
      <p:pic>
        <p:nvPicPr>
          <p:cNvPr id="4" name="Picture 3" descr="Screen Shot 2012-09-20 at 2.26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914400"/>
            <a:ext cx="4648200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142" y="-4292"/>
            <a:ext cx="2349500" cy="1181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1200" y="5715001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http://www.ifitweremyhome.com/compare/listing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95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9-20 at 2.31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5530291" cy="3429000"/>
          </a:xfrm>
          <a:prstGeom prst="rect">
            <a:avLst/>
          </a:prstGeom>
        </p:spPr>
      </p:pic>
      <p:pic>
        <p:nvPicPr>
          <p:cNvPr id="5" name="Picture 4" descr="Screen Shot 2012-09-20 at 2.32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41784"/>
            <a:ext cx="4585186" cy="341621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28801" y="6248401"/>
            <a:ext cx="3198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http://globalization.kof.ethz.ch/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80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03200"/>
            <a:ext cx="11607800" cy="647700"/>
          </a:xfrm>
          <a:ln w="28575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u="sng" dirty="0" smtClean="0">
                <a:latin typeface="Comic Sans MS" panose="030F0702030302020204" pitchFamily="66" charset="0"/>
              </a:rPr>
              <a:t>Exam question</a:t>
            </a:r>
            <a:endParaRPr lang="en-US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269290"/>
            <a:ext cx="11607800" cy="885951"/>
          </a:xfrm>
          <a:ln w="28575">
            <a:solidFill>
              <a:srgbClr val="00FF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Describe and explain the location of global core and peripheral areas</a:t>
            </a:r>
            <a:r>
              <a:rPr lang="en-US" dirty="0" smtClean="0">
                <a:latin typeface="Comic Sans MS" panose="030F0702030302020204" pitchFamily="66" charset="0"/>
              </a:rPr>
              <a:t>.                                                                        (10 marks)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30200" y="988595"/>
            <a:ext cx="11655044" cy="1143000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4000" u="sng" dirty="0">
                <a:latin typeface="Comic Sans MS" panose="030F0702030302020204" pitchFamily="66" charset="0"/>
              </a:rPr>
              <a:t>Learning Objectives</a:t>
            </a:r>
            <a:r>
              <a:rPr lang="en-GB" sz="4000" dirty="0">
                <a:latin typeface="Comic Sans MS" panose="030F0702030302020204" pitchFamily="66" charset="0"/>
              </a:rPr>
              <a:t>: To evaluate the AT Kearney index or KOF index , as a measure of global interaction. </a:t>
            </a:r>
          </a:p>
        </p:txBody>
      </p:sp>
    </p:spTree>
    <p:extLst>
      <p:ext uri="{BB962C8B-B14F-4D97-AF65-F5344CB8AC3E}">
        <p14:creationId xmlns:p14="http://schemas.microsoft.com/office/powerpoint/2010/main" val="201872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690" name="Group 130"/>
          <p:cNvGraphicFramePr>
            <a:graphicFrameLocks noGrp="1"/>
          </p:cNvGraphicFramePr>
          <p:nvPr>
            <p:extLst/>
          </p:nvPr>
        </p:nvGraphicFramePr>
        <p:xfrm>
          <a:off x="1600200" y="257754"/>
          <a:ext cx="8915400" cy="6447846"/>
        </p:xfrm>
        <a:graphic>
          <a:graphicData uri="http://schemas.openxmlformats.org/drawingml/2006/table">
            <a:tbl>
              <a:tblPr/>
              <a:tblGrid>
                <a:gridCol w="8915400"/>
              </a:tblGrid>
              <a:tr h="2133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Civil society  =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Any organization or movement that works in the area between the household, the private sector and the state to negotiate matters of public concern. Civil societies include non-governmental organizations (NGOs), community groups, trade unions, academic institutions and faith-based organizations.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Core and periphery =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The concept of a developed core surrounded by an undeveloped periphery, applied at various scales.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Cultural imperialism =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The practice of promoting the culture/language of one nation in another. It is usually the case that the former is a large, economically or militarily powerful nation and the latter is a smaller, less affluent one.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Food miles =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A measure of the distance food travels from its source to the consumer. This can be given either in units of actual distance or of energy consumed during transport.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Globalization =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Arial" charset="0"/>
                        </a:rPr>
                        <a:t>“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The growing interdependence of countries worldwide through the increasing volume and variety of cross-border transactions in goods and services and of international capital flows, and through the more rapid and widespread diffusion of technology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Arial" charset="0"/>
                        </a:rPr>
                        <a:t>”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 (IMF).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Globalization indices  =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The AT Kearney Foreign Policy index measures twelve variables, which are subdivided into four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Arial" charset="0"/>
                        </a:rPr>
                        <a:t>“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baskets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Arial" charset="0"/>
                        </a:rPr>
                        <a:t>”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: economic integration, personal contact, technological connectivity and political engagement. Nations are ranked according to a calculated globalization index.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The KOF index measures three main dimensions of globalization: economic, political and social, and nations are ranked accordingly. It is designed by the Swiss Federal Institute of Technology on a yearly basis.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Glocalization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 =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A term that was invented to emphasize that the globalization of a product is more likely to succeed when the product or service is adapted specifically to each locality or culture in which it is marketed. The increasing presence of McDonald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Arial" charset="0"/>
                        </a:rPr>
                        <a:t>’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s restaurants worldwide is an example of globalization, while changes made to the menus of the restaurant chain, in an attempt to appeal to local tastes, are an example of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glocalization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.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A term that was invented to emphasize that the globalization of a product is more likely to succeed when the product or service is adapted specifically to each locality or culture in which it is marketed. The increasing presence of McDonald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Arial" charset="0"/>
                        </a:rPr>
                        <a:t>’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s restaurants worldwide is an example of globalization, while changes made to the menus of the restaurant chain, in an attempt to appeal to local tastes, are an example of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glocalization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.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GNI Gross national income (now used in preference to GNP) =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The total value of goods and services produced within a country together with the balance of income and payments from or to other countries.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Outsourcing =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The concept of taking internal company functions and paying an outside firm to handle them. Outsourcing is done to save money, improve quality or free company resources for other activities.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Time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Arial" charset="0"/>
                        </a:rPr>
                        <a:t>–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space convergence =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The reduction in the time taken to travel between two places due to improvements in transportation or communication technology.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Transnational corporation (TNC) =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A firm that owns or controls productive operations in more than one country through foreign direct investment.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84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9768" y="121920"/>
            <a:ext cx="11503152" cy="971349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200" u="sng" dirty="0">
                <a:latin typeface="Comic Sans MS" panose="030F0702030302020204" pitchFamily="66" charset="0"/>
              </a:rPr>
              <a:t>Global interactions part 1: Measuring global interactions</a:t>
            </a:r>
          </a:p>
        </p:txBody>
      </p:sp>
      <p:sp>
        <p:nvSpPr>
          <p:cNvPr id="8195" name="Content Placeholder 4"/>
          <p:cNvSpPr>
            <a:spLocks noGrp="1"/>
          </p:cNvSpPr>
          <p:nvPr>
            <p:ph idx="1"/>
          </p:nvPr>
        </p:nvSpPr>
        <p:spPr>
          <a:xfrm>
            <a:off x="429768" y="2648713"/>
            <a:ext cx="11503152" cy="2486585"/>
          </a:xfrm>
          <a:ln w="28575">
            <a:solidFill>
              <a:srgbClr val="00FF00"/>
            </a:solidFill>
          </a:ln>
        </p:spPr>
        <p:txBody>
          <a:bodyPr/>
          <a:lstStyle/>
          <a:p>
            <a:pPr eaLnBrk="1" hangingPunct="1"/>
            <a:r>
              <a:rPr lang="en-GB" dirty="0" smtClean="0">
                <a:latin typeface="Comic Sans MS" panose="030F0702030302020204" pitchFamily="66" charset="0"/>
              </a:rPr>
              <a:t>Definitions and history</a:t>
            </a:r>
          </a:p>
          <a:p>
            <a:pPr eaLnBrk="1" hangingPunct="1"/>
            <a:r>
              <a:rPr lang="en-GB" dirty="0" smtClean="0">
                <a:latin typeface="Comic Sans MS" panose="030F0702030302020204" pitchFamily="66" charset="0"/>
              </a:rPr>
              <a:t>Measuring and describing globalization</a:t>
            </a:r>
          </a:p>
          <a:p>
            <a:pPr eaLnBrk="1" hangingPunct="1"/>
            <a:r>
              <a:rPr lang="en-GB" dirty="0" smtClean="0">
                <a:latin typeface="Comic Sans MS" panose="030F0702030302020204" pitchFamily="66" charset="0"/>
              </a:rPr>
              <a:t>Evaluating indices</a:t>
            </a:r>
          </a:p>
          <a:p>
            <a:pPr eaLnBrk="1" hangingPunct="1"/>
            <a:r>
              <a:rPr lang="en-GB" dirty="0" smtClean="0">
                <a:latin typeface="Comic Sans MS" panose="030F0702030302020204" pitchFamily="66" charset="0"/>
              </a:rPr>
              <a:t>Data presentation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29768" y="1299491"/>
            <a:ext cx="11503152" cy="1143000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4000" u="sng" dirty="0">
                <a:latin typeface="Comic Sans MS" panose="030F0702030302020204" pitchFamily="66" charset="0"/>
              </a:rPr>
              <a:t>Learning Objectives</a:t>
            </a:r>
            <a:r>
              <a:rPr lang="en-GB" sz="4000" dirty="0">
                <a:latin typeface="Comic Sans MS" panose="030F0702030302020204" pitchFamily="66" charset="0"/>
              </a:rPr>
              <a:t>: To evaluate the AT Kearney index or KOF index , as a measure of global interaction. </a:t>
            </a:r>
          </a:p>
        </p:txBody>
      </p:sp>
    </p:spTree>
    <p:extLst>
      <p:ext uri="{BB962C8B-B14F-4D97-AF65-F5344CB8AC3E}">
        <p14:creationId xmlns:p14="http://schemas.microsoft.com/office/powerpoint/2010/main" val="323393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336" y="1413728"/>
            <a:ext cx="9863328" cy="553168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44312" y="152400"/>
            <a:ext cx="11533160" cy="114300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/>
          <a:p>
            <a:pPr algn="ctr">
              <a:defRPr/>
            </a:pPr>
            <a:r>
              <a:rPr lang="en-GB" sz="3200" dirty="0">
                <a:latin typeface="Comic Sans MS" panose="030F0702030302020204" pitchFamily="66" charset="0"/>
                <a:ea typeface="+mj-ea"/>
                <a:cs typeface="+mj-cs"/>
              </a:rPr>
              <a:t>Cores (network hubs/nodes),  peripheries and those areas in-between!</a:t>
            </a:r>
          </a:p>
        </p:txBody>
      </p:sp>
    </p:spTree>
    <p:extLst>
      <p:ext uri="{BB962C8B-B14F-4D97-AF65-F5344CB8AC3E}">
        <p14:creationId xmlns:p14="http://schemas.microsoft.com/office/powerpoint/2010/main" val="256812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cc.owu.edu/~rdfusch/core_tes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152400"/>
            <a:ext cx="8759825" cy="670560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40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92" y="838200"/>
            <a:ext cx="11539728" cy="563782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93192" y="152400"/>
            <a:ext cx="11539728" cy="47565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/>
          <a:p>
            <a:pPr algn="ctr">
              <a:defRPr/>
            </a:pPr>
            <a:r>
              <a:rPr lang="en-GB" sz="2000" dirty="0">
                <a:latin typeface="Comic Sans MS" panose="030F0702030302020204" pitchFamily="66" charset="0"/>
                <a:ea typeface="+mj-ea"/>
                <a:cs typeface="+mj-cs"/>
              </a:rPr>
              <a:t>Cores (network hubs/nodes),  peripheries and those areas in-between!</a:t>
            </a:r>
          </a:p>
        </p:txBody>
      </p:sp>
      <p:sp>
        <p:nvSpPr>
          <p:cNvPr id="4" name="Rectangle 3"/>
          <p:cNvSpPr/>
          <p:nvPr/>
        </p:nvSpPr>
        <p:spPr>
          <a:xfrm>
            <a:off x="8702872" y="5715000"/>
            <a:ext cx="1946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dirty="0">
                <a:latin typeface="Comic Sans MS" panose="030F0702030302020204" pitchFamily="66" charset="0"/>
              </a:rPr>
              <a:t>Friedman (1966)</a:t>
            </a:r>
          </a:p>
        </p:txBody>
      </p:sp>
    </p:spTree>
    <p:extLst>
      <p:ext uri="{BB962C8B-B14F-4D97-AF65-F5344CB8AC3E}">
        <p14:creationId xmlns:p14="http://schemas.microsoft.com/office/powerpoint/2010/main" val="307344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704" y="1129581"/>
            <a:ext cx="8546592" cy="499975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38328" y="120501"/>
            <a:ext cx="11667744" cy="5927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 algn="ctr">
              <a:defRPr/>
            </a:pPr>
            <a:r>
              <a:rPr lang="en-GB" sz="2800" u="sng" dirty="0">
                <a:latin typeface="Comic Sans MS" panose="030F0702030302020204" pitchFamily="66" charset="0"/>
                <a:ea typeface="+mj-ea"/>
                <a:cs typeface="+mj-cs"/>
              </a:rPr>
              <a:t>Clark-Fisher model</a:t>
            </a:r>
          </a:p>
        </p:txBody>
      </p:sp>
      <p:sp>
        <p:nvSpPr>
          <p:cNvPr id="4" name="Rectangle 3"/>
          <p:cNvSpPr/>
          <p:nvPr/>
        </p:nvSpPr>
        <p:spPr>
          <a:xfrm>
            <a:off x="7275576" y="61445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www.geographyinthenews.rgs.org</a:t>
            </a:r>
            <a:r>
              <a:rPr lang="en-US" dirty="0"/>
              <a:t>/</a:t>
            </a:r>
            <a:r>
              <a:rPr lang="en-US" dirty="0" err="1"/>
              <a:t>imageviewer.aspx?imgid</a:t>
            </a:r>
            <a:r>
              <a:rPr lang="en-US" dirty="0"/>
              <a:t>=396</a:t>
            </a:r>
          </a:p>
        </p:txBody>
      </p:sp>
    </p:spTree>
    <p:extLst>
      <p:ext uri="{BB962C8B-B14F-4D97-AF65-F5344CB8AC3E}">
        <p14:creationId xmlns:p14="http://schemas.microsoft.com/office/powerpoint/2010/main" val="408160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16436"/>
            <a:ext cx="9144000" cy="687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aWC World City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39" y="1371600"/>
            <a:ext cx="975922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22169" y="185360"/>
            <a:ext cx="11391879" cy="99060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/>
          <a:p>
            <a:pPr algn="ctr">
              <a:defRPr/>
            </a:pPr>
            <a:r>
              <a:rPr lang="en-GB" sz="3200" dirty="0">
                <a:latin typeface="Comic Sans MS" panose="030F0702030302020204" pitchFamily="66" charset="0"/>
                <a:ea typeface="+mj-ea"/>
                <a:cs typeface="+mj-cs"/>
              </a:rPr>
              <a:t>Cores (network hubs/nodes),  peripheries and those areas in-between!</a:t>
            </a:r>
          </a:p>
        </p:txBody>
      </p:sp>
    </p:spTree>
    <p:extLst>
      <p:ext uri="{BB962C8B-B14F-4D97-AF65-F5344CB8AC3E}">
        <p14:creationId xmlns:p14="http://schemas.microsoft.com/office/powerpoint/2010/main" val="317800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769</Words>
  <Application>Microsoft Office PowerPoint</Application>
  <PresentationFormat>Widescreen</PresentationFormat>
  <Paragraphs>54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SimSun</vt:lpstr>
      <vt:lpstr>Arial</vt:lpstr>
      <vt:lpstr>Calibri</vt:lpstr>
      <vt:lpstr>Calibri Light</vt:lpstr>
      <vt:lpstr>Century Gothic</vt:lpstr>
      <vt:lpstr>Comic Sans MS</vt:lpstr>
      <vt:lpstr>ＭＳ Ｐゴシック</vt:lpstr>
      <vt:lpstr>Office Theme</vt:lpstr>
      <vt:lpstr>PowerPoint Presentation</vt:lpstr>
      <vt:lpstr>PowerPoint Presentation</vt:lpstr>
      <vt:lpstr>Global interactions part 1: Measuring global interactions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 question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roberts</dc:creator>
  <cp:lastModifiedBy>martin roberts</cp:lastModifiedBy>
  <cp:revision>3</cp:revision>
  <dcterms:created xsi:type="dcterms:W3CDTF">2015-09-29T11:37:41Z</dcterms:created>
  <dcterms:modified xsi:type="dcterms:W3CDTF">2015-12-15T13:46:15Z</dcterms:modified>
</cp:coreProperties>
</file>