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72" r:id="rId2"/>
    <p:sldId id="262" r:id="rId3"/>
    <p:sldId id="271"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892"/>
  </p:normalViewPr>
  <p:slideViewPr>
    <p:cSldViewPr snapToGrid="0" snapToObjects="1" showGuides="1">
      <p:cViewPr varScale="1">
        <p:scale>
          <a:sx n="106" d="100"/>
          <a:sy n="106" d="100"/>
        </p:scale>
        <p:origin x="792"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ABDEC-DB73-DD4F-9EDC-12F37786BA39}" type="datetimeFigureOut">
              <a:rPr lang="en-GB" smtClean="0"/>
              <a:t>04/04/2019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B0A2D-9215-7F47-A1E3-EA622A1E952C}" type="slidenum">
              <a:rPr lang="en-GB" smtClean="0"/>
              <a:t>‹#›</a:t>
            </a:fld>
            <a:endParaRPr lang="en-GB"/>
          </a:p>
        </p:txBody>
      </p:sp>
    </p:spTree>
    <p:extLst>
      <p:ext uri="{BB962C8B-B14F-4D97-AF65-F5344CB8AC3E}">
        <p14:creationId xmlns:p14="http://schemas.microsoft.com/office/powerpoint/2010/main" val="2095371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f68d01cd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f68d01cd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i="0" u="none" strike="noStrike" cap="none" dirty="0">
                <a:solidFill>
                  <a:srgbClr val="000000"/>
                </a:solidFill>
                <a:latin typeface="Arial"/>
                <a:ea typeface="Arial"/>
                <a:cs typeface="Arial"/>
                <a:sym typeface="Arial"/>
              </a:rPr>
              <a:t>Location: </a:t>
            </a:r>
            <a:r>
              <a:rPr lang="en-US" sz="1100" b="0" i="0" u="none" strike="noStrike" cap="none" dirty="0">
                <a:solidFill>
                  <a:srgbClr val="000000"/>
                </a:solidFill>
                <a:latin typeface="Arial"/>
                <a:ea typeface="Arial"/>
                <a:cs typeface="Arial"/>
                <a:sym typeface="Arial"/>
              </a:rPr>
              <a:t>Lower Ganges Valley, India, and Bangladesh, the Ganges basin is India’s most agriculturally productive area and part of one of the most populated countries in the world, Bangladesh.</a:t>
            </a:r>
            <a:endParaRPr lang="en-US" sz="1100" dirty="0">
              <a:latin typeface="Arial"/>
              <a:ea typeface="Arial"/>
              <a:cs typeface="Arial"/>
            </a:endParaRPr>
          </a:p>
          <a:p>
            <a:r>
              <a:rPr lang="en-US" sz="1100" b="0" i="0" u="none" strike="noStrike" cap="none" dirty="0">
                <a:solidFill>
                  <a:srgbClr val="000000"/>
                </a:solidFill>
                <a:latin typeface="Arial"/>
                <a:ea typeface="Arial"/>
                <a:cs typeface="Arial"/>
                <a:sym typeface="Arial"/>
              </a:rPr>
              <a:t> </a:t>
            </a:r>
            <a:endParaRPr lang="en-US" sz="1100" dirty="0">
              <a:latin typeface="Arial"/>
              <a:ea typeface="Arial"/>
              <a:cs typeface="Arial"/>
            </a:endParaRPr>
          </a:p>
          <a:p>
            <a:r>
              <a:rPr lang="en-US" sz="1100" b="1" i="0" u="none" strike="noStrike" cap="none" dirty="0">
                <a:solidFill>
                  <a:srgbClr val="000000"/>
                </a:solidFill>
                <a:latin typeface="Arial"/>
                <a:ea typeface="Arial"/>
                <a:cs typeface="Arial"/>
                <a:sym typeface="Arial"/>
              </a:rPr>
              <a:t>Key terms: </a:t>
            </a:r>
            <a:r>
              <a:rPr lang="en-US" sz="1100" b="0" i="0" u="none" strike="noStrike" cap="none" dirty="0" err="1">
                <a:solidFill>
                  <a:srgbClr val="000000"/>
                </a:solidFill>
                <a:latin typeface="Arial"/>
                <a:ea typeface="Arial"/>
                <a:cs typeface="Arial"/>
                <a:sym typeface="Arial"/>
              </a:rPr>
              <a:t>Padi</a:t>
            </a:r>
            <a:r>
              <a:rPr lang="en-US" sz="1100" b="0" i="0" u="none" strike="noStrike" cap="none" dirty="0">
                <a:solidFill>
                  <a:srgbClr val="000000"/>
                </a:solidFill>
                <a:latin typeface="Arial"/>
                <a:ea typeface="Arial"/>
                <a:cs typeface="Arial"/>
                <a:sym typeface="Arial"/>
              </a:rPr>
              <a:t>-field, monsoon rains, (pre-modern) intensive farming, terrace</a:t>
            </a:r>
            <a:endParaRPr lang="en-US" sz="1100" dirty="0">
              <a:latin typeface="Arial"/>
              <a:ea typeface="Arial"/>
              <a:cs typeface="Arial"/>
            </a:endParaRPr>
          </a:p>
          <a:p>
            <a:r>
              <a:rPr lang="en-US" sz="1100" b="0" i="0" u="none" strike="noStrike" cap="none" dirty="0">
                <a:solidFill>
                  <a:srgbClr val="000000"/>
                </a:solidFill>
                <a:latin typeface="Arial"/>
                <a:ea typeface="Arial"/>
                <a:cs typeface="Arial"/>
                <a:sym typeface="Arial"/>
              </a:rPr>
              <a:t> </a:t>
            </a:r>
            <a:endParaRPr lang="en-US" sz="1100" dirty="0">
              <a:latin typeface="Arial"/>
              <a:ea typeface="Arial"/>
              <a:cs typeface="Arial"/>
            </a:endParaRPr>
          </a:p>
          <a:p>
            <a:r>
              <a:rPr lang="en-US" sz="1100" b="1" i="0" u="none" strike="noStrike" cap="none" dirty="0">
                <a:solidFill>
                  <a:srgbClr val="000000"/>
                </a:solidFill>
                <a:latin typeface="Arial"/>
                <a:ea typeface="Arial"/>
                <a:cs typeface="Arial"/>
                <a:sym typeface="Arial"/>
              </a:rPr>
              <a:t>Extra Info: </a:t>
            </a:r>
            <a:r>
              <a:rPr lang="en-US" sz="1100" b="0" i="0" u="none" strike="noStrike" cap="none" dirty="0">
                <a:solidFill>
                  <a:srgbClr val="000000"/>
                </a:solidFill>
                <a:latin typeface="Arial"/>
                <a:ea typeface="Arial"/>
                <a:cs typeface="Arial"/>
                <a:sym typeface="Arial"/>
              </a:rPr>
              <a:t>Situation allows for two crops to be grown a year due to an average temperature of 21 degrees all year round and monsoon rainfall of about 2000mm allows for cost-efficient agriculture. Not to mention alluvial soils provide nutrients and a dry period allows for simple harvesting.</a:t>
            </a:r>
          </a:p>
          <a:p>
            <a:pPr>
              <a:buNone/>
            </a:pPr>
            <a:endParaRPr lang="en-US" sz="1100" dirty="0">
              <a:latin typeface="Arial"/>
              <a:ea typeface="Arial"/>
              <a:cs typeface="Arial"/>
            </a:endParaRPr>
          </a:p>
          <a:p>
            <a:r>
              <a:rPr lang="en-US" sz="1100" dirty="0">
                <a:solidFill>
                  <a:srgbClr val="000000"/>
                </a:solidFill>
                <a:latin typeface="Arial"/>
                <a:ea typeface="Arial"/>
                <a:cs typeface="Arial"/>
              </a:rPr>
              <a:t>The farming system: </a:t>
            </a:r>
            <a:r>
              <a:rPr lang="en-US" sz="1100" dirty="0" err="1">
                <a:solidFill>
                  <a:srgbClr val="000000"/>
                </a:solidFill>
                <a:latin typeface="Arial"/>
                <a:ea typeface="Arial"/>
                <a:cs typeface="Arial"/>
              </a:rPr>
              <a:t>Padi</a:t>
            </a:r>
            <a:r>
              <a:rPr lang="en-US" sz="1100" dirty="0">
                <a:solidFill>
                  <a:srgbClr val="000000"/>
                </a:solidFill>
                <a:latin typeface="Arial"/>
                <a:ea typeface="Arial"/>
                <a:cs typeface="Arial"/>
              </a:rPr>
              <a:t>-fields are flooded with water from the irrigation system (gravity canals) using water from the monsoon rains. The water is then filled with livestock of another kind like fish. Water buffalo are also used in the process since their manure is used as domestic fuel. Once it is time to harvest the water is drained and it is harvested in a process called pre-modern intensive farming it takes an average of 2000 hours to farm 1 hectare.</a:t>
            </a:r>
            <a:r>
              <a:rPr lang="en-US" sz="1100" b="1" dirty="0">
                <a:latin typeface="Arial"/>
                <a:ea typeface="Arial"/>
                <a:cs typeface="Arial"/>
              </a:rPr>
              <a:t> </a:t>
            </a:r>
            <a:endParaRPr lang="en-US" sz="1100" dirty="0">
              <a:latin typeface="Arial"/>
              <a:ea typeface="Arial"/>
              <a:cs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21188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3907D-9AC3-8A40-8655-5B6CB6403C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77BE195-DE30-E648-94E3-ADCB8DBD1E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ACA9560-230C-E24B-A07F-2432A47671F5}"/>
              </a:ext>
            </a:extLst>
          </p:cNvPr>
          <p:cNvSpPr>
            <a:spLocks noGrp="1"/>
          </p:cNvSpPr>
          <p:nvPr>
            <p:ph type="dt" sz="half" idx="10"/>
          </p:nvPr>
        </p:nvSpPr>
        <p:spPr/>
        <p:txBody>
          <a:bodyPr/>
          <a:lstStyle/>
          <a:p>
            <a:fld id="{36183244-056D-D349-AAAB-D269D42667B1}" type="datetimeFigureOut">
              <a:rPr lang="en-GB" smtClean="0"/>
              <a:t>04/04/2019</a:t>
            </a:fld>
            <a:endParaRPr lang="en-GB"/>
          </a:p>
        </p:txBody>
      </p:sp>
      <p:sp>
        <p:nvSpPr>
          <p:cNvPr id="5" name="Footer Placeholder 4">
            <a:extLst>
              <a:ext uri="{FF2B5EF4-FFF2-40B4-BE49-F238E27FC236}">
                <a16:creationId xmlns:a16="http://schemas.microsoft.com/office/drawing/2014/main" id="{DB57C1FE-B83A-164D-BC23-D99829DFA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48FD6F-8981-874B-AFC3-B9EF9E2AF890}"/>
              </a:ext>
            </a:extLst>
          </p:cNvPr>
          <p:cNvSpPr>
            <a:spLocks noGrp="1"/>
          </p:cNvSpPr>
          <p:nvPr>
            <p:ph type="sldNum" sz="quarter" idx="12"/>
          </p:nvPr>
        </p:nvSpPr>
        <p:spPr/>
        <p:txBody>
          <a:bodyPr/>
          <a:lstStyle/>
          <a:p>
            <a:fld id="{9B84706B-5DFB-4D49-B96A-315257922D54}" type="slidenum">
              <a:rPr lang="en-GB" smtClean="0"/>
              <a:t>‹#›</a:t>
            </a:fld>
            <a:endParaRPr lang="en-GB"/>
          </a:p>
        </p:txBody>
      </p:sp>
    </p:spTree>
    <p:extLst>
      <p:ext uri="{BB962C8B-B14F-4D97-AF65-F5344CB8AC3E}">
        <p14:creationId xmlns:p14="http://schemas.microsoft.com/office/powerpoint/2010/main" val="2781413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414A-D7B6-9846-8E01-F4D1F90AB6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639CC-1825-704F-A1D0-95982C17E7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CF042-D20D-CB41-B4A5-EBC181A976BC}"/>
              </a:ext>
            </a:extLst>
          </p:cNvPr>
          <p:cNvSpPr>
            <a:spLocks noGrp="1"/>
          </p:cNvSpPr>
          <p:nvPr>
            <p:ph type="dt" sz="half" idx="10"/>
          </p:nvPr>
        </p:nvSpPr>
        <p:spPr/>
        <p:txBody>
          <a:bodyPr/>
          <a:lstStyle/>
          <a:p>
            <a:fld id="{36183244-056D-D349-AAAB-D269D42667B1}" type="datetimeFigureOut">
              <a:rPr lang="en-GB" smtClean="0"/>
              <a:t>04/04/2019</a:t>
            </a:fld>
            <a:endParaRPr lang="en-GB"/>
          </a:p>
        </p:txBody>
      </p:sp>
      <p:sp>
        <p:nvSpPr>
          <p:cNvPr id="5" name="Footer Placeholder 4">
            <a:extLst>
              <a:ext uri="{FF2B5EF4-FFF2-40B4-BE49-F238E27FC236}">
                <a16:creationId xmlns:a16="http://schemas.microsoft.com/office/drawing/2014/main" id="{A6C02954-9798-DB4B-B35F-F9E94DB0CA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39F438-7A2B-A845-BDC0-FB6069423EC6}"/>
              </a:ext>
            </a:extLst>
          </p:cNvPr>
          <p:cNvSpPr>
            <a:spLocks noGrp="1"/>
          </p:cNvSpPr>
          <p:nvPr>
            <p:ph type="sldNum" sz="quarter" idx="12"/>
          </p:nvPr>
        </p:nvSpPr>
        <p:spPr/>
        <p:txBody>
          <a:bodyPr/>
          <a:lstStyle/>
          <a:p>
            <a:fld id="{9B84706B-5DFB-4D49-B96A-315257922D54}" type="slidenum">
              <a:rPr lang="en-GB" smtClean="0"/>
              <a:t>‹#›</a:t>
            </a:fld>
            <a:endParaRPr lang="en-GB"/>
          </a:p>
        </p:txBody>
      </p:sp>
    </p:spTree>
    <p:extLst>
      <p:ext uri="{BB962C8B-B14F-4D97-AF65-F5344CB8AC3E}">
        <p14:creationId xmlns:p14="http://schemas.microsoft.com/office/powerpoint/2010/main" val="2528458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76DAA6-0739-B643-924F-27642404BB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AC3A6B-9430-6949-A6B5-81B8ABE1DDE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5A8013-8313-6F4D-8E78-B227AE015EDB}"/>
              </a:ext>
            </a:extLst>
          </p:cNvPr>
          <p:cNvSpPr>
            <a:spLocks noGrp="1"/>
          </p:cNvSpPr>
          <p:nvPr>
            <p:ph type="dt" sz="half" idx="10"/>
          </p:nvPr>
        </p:nvSpPr>
        <p:spPr/>
        <p:txBody>
          <a:bodyPr/>
          <a:lstStyle/>
          <a:p>
            <a:fld id="{36183244-056D-D349-AAAB-D269D42667B1}" type="datetimeFigureOut">
              <a:rPr lang="en-GB" smtClean="0"/>
              <a:t>04/04/2019</a:t>
            </a:fld>
            <a:endParaRPr lang="en-GB"/>
          </a:p>
        </p:txBody>
      </p:sp>
      <p:sp>
        <p:nvSpPr>
          <p:cNvPr id="5" name="Footer Placeholder 4">
            <a:extLst>
              <a:ext uri="{FF2B5EF4-FFF2-40B4-BE49-F238E27FC236}">
                <a16:creationId xmlns:a16="http://schemas.microsoft.com/office/drawing/2014/main" id="{EB2390B6-4030-8145-9346-D67368BC2C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2FD277-CEE8-CC4B-A281-C2175358FA57}"/>
              </a:ext>
            </a:extLst>
          </p:cNvPr>
          <p:cNvSpPr>
            <a:spLocks noGrp="1"/>
          </p:cNvSpPr>
          <p:nvPr>
            <p:ph type="sldNum" sz="quarter" idx="12"/>
          </p:nvPr>
        </p:nvSpPr>
        <p:spPr/>
        <p:txBody>
          <a:bodyPr/>
          <a:lstStyle/>
          <a:p>
            <a:fld id="{9B84706B-5DFB-4D49-B96A-315257922D54}" type="slidenum">
              <a:rPr lang="en-GB" smtClean="0"/>
              <a:t>‹#›</a:t>
            </a:fld>
            <a:endParaRPr lang="en-GB"/>
          </a:p>
        </p:txBody>
      </p:sp>
    </p:spTree>
    <p:extLst>
      <p:ext uri="{BB962C8B-B14F-4D97-AF65-F5344CB8AC3E}">
        <p14:creationId xmlns:p14="http://schemas.microsoft.com/office/powerpoint/2010/main" val="3047829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2362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4562-BF8E-6E46-BFF4-FD40ED8C40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BEA5FE-899C-E94E-B18E-4A2F68E0A8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DAFB9C-856A-6644-8D5D-F0E0AA3DA7A0}"/>
              </a:ext>
            </a:extLst>
          </p:cNvPr>
          <p:cNvSpPr>
            <a:spLocks noGrp="1"/>
          </p:cNvSpPr>
          <p:nvPr>
            <p:ph type="dt" sz="half" idx="10"/>
          </p:nvPr>
        </p:nvSpPr>
        <p:spPr/>
        <p:txBody>
          <a:bodyPr/>
          <a:lstStyle/>
          <a:p>
            <a:fld id="{36183244-056D-D349-AAAB-D269D42667B1}" type="datetimeFigureOut">
              <a:rPr lang="en-GB" smtClean="0"/>
              <a:t>04/04/2019</a:t>
            </a:fld>
            <a:endParaRPr lang="en-GB"/>
          </a:p>
        </p:txBody>
      </p:sp>
      <p:sp>
        <p:nvSpPr>
          <p:cNvPr id="5" name="Footer Placeholder 4">
            <a:extLst>
              <a:ext uri="{FF2B5EF4-FFF2-40B4-BE49-F238E27FC236}">
                <a16:creationId xmlns:a16="http://schemas.microsoft.com/office/drawing/2014/main" id="{5EF631F5-FC28-C949-96A4-68335588E5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D943A9-0E03-0348-8580-15313A359926}"/>
              </a:ext>
            </a:extLst>
          </p:cNvPr>
          <p:cNvSpPr>
            <a:spLocks noGrp="1"/>
          </p:cNvSpPr>
          <p:nvPr>
            <p:ph type="sldNum" sz="quarter" idx="12"/>
          </p:nvPr>
        </p:nvSpPr>
        <p:spPr/>
        <p:txBody>
          <a:bodyPr/>
          <a:lstStyle/>
          <a:p>
            <a:fld id="{9B84706B-5DFB-4D49-B96A-315257922D54}" type="slidenum">
              <a:rPr lang="en-GB" smtClean="0"/>
              <a:t>‹#›</a:t>
            </a:fld>
            <a:endParaRPr lang="en-GB"/>
          </a:p>
        </p:txBody>
      </p:sp>
    </p:spTree>
    <p:extLst>
      <p:ext uri="{BB962C8B-B14F-4D97-AF65-F5344CB8AC3E}">
        <p14:creationId xmlns:p14="http://schemas.microsoft.com/office/powerpoint/2010/main" val="202278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3A29D-9AE4-5445-98B2-3435F87AA7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EDDA28C-BF5C-9246-AFD5-09DCD5FB8B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C2D5F5-A8B6-0A4E-A896-01B42110B5AB}"/>
              </a:ext>
            </a:extLst>
          </p:cNvPr>
          <p:cNvSpPr>
            <a:spLocks noGrp="1"/>
          </p:cNvSpPr>
          <p:nvPr>
            <p:ph type="dt" sz="half" idx="10"/>
          </p:nvPr>
        </p:nvSpPr>
        <p:spPr/>
        <p:txBody>
          <a:bodyPr/>
          <a:lstStyle/>
          <a:p>
            <a:fld id="{36183244-056D-D349-AAAB-D269D42667B1}" type="datetimeFigureOut">
              <a:rPr lang="en-GB" smtClean="0"/>
              <a:t>04/04/2019</a:t>
            </a:fld>
            <a:endParaRPr lang="en-GB"/>
          </a:p>
        </p:txBody>
      </p:sp>
      <p:sp>
        <p:nvSpPr>
          <p:cNvPr id="5" name="Footer Placeholder 4">
            <a:extLst>
              <a:ext uri="{FF2B5EF4-FFF2-40B4-BE49-F238E27FC236}">
                <a16:creationId xmlns:a16="http://schemas.microsoft.com/office/drawing/2014/main" id="{933C83E0-93AD-D34B-9CDE-E45549C2C5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6B7281-9D47-2546-BC03-EAC8911F909D}"/>
              </a:ext>
            </a:extLst>
          </p:cNvPr>
          <p:cNvSpPr>
            <a:spLocks noGrp="1"/>
          </p:cNvSpPr>
          <p:nvPr>
            <p:ph type="sldNum" sz="quarter" idx="12"/>
          </p:nvPr>
        </p:nvSpPr>
        <p:spPr/>
        <p:txBody>
          <a:bodyPr/>
          <a:lstStyle/>
          <a:p>
            <a:fld id="{9B84706B-5DFB-4D49-B96A-315257922D54}" type="slidenum">
              <a:rPr lang="en-GB" smtClean="0"/>
              <a:t>‹#›</a:t>
            </a:fld>
            <a:endParaRPr lang="en-GB"/>
          </a:p>
        </p:txBody>
      </p:sp>
    </p:spTree>
    <p:extLst>
      <p:ext uri="{BB962C8B-B14F-4D97-AF65-F5344CB8AC3E}">
        <p14:creationId xmlns:p14="http://schemas.microsoft.com/office/powerpoint/2010/main" val="16263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7D17-DE37-8940-9B3B-75C8CC04BC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B2C875-CD27-9E40-BA1F-A16AFC48D43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7D6CB2-35FC-294A-AF3D-71C6E7F8D3C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4FCC23-815D-2E46-967C-2B9E4DB613C4}"/>
              </a:ext>
            </a:extLst>
          </p:cNvPr>
          <p:cNvSpPr>
            <a:spLocks noGrp="1"/>
          </p:cNvSpPr>
          <p:nvPr>
            <p:ph type="dt" sz="half" idx="10"/>
          </p:nvPr>
        </p:nvSpPr>
        <p:spPr/>
        <p:txBody>
          <a:bodyPr/>
          <a:lstStyle/>
          <a:p>
            <a:fld id="{36183244-056D-D349-AAAB-D269D42667B1}" type="datetimeFigureOut">
              <a:rPr lang="en-GB" smtClean="0"/>
              <a:t>04/04/2019</a:t>
            </a:fld>
            <a:endParaRPr lang="en-GB"/>
          </a:p>
        </p:txBody>
      </p:sp>
      <p:sp>
        <p:nvSpPr>
          <p:cNvPr id="6" name="Footer Placeholder 5">
            <a:extLst>
              <a:ext uri="{FF2B5EF4-FFF2-40B4-BE49-F238E27FC236}">
                <a16:creationId xmlns:a16="http://schemas.microsoft.com/office/drawing/2014/main" id="{B233706D-3BFE-C148-B1AF-426FD3BC69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D07FD1-8839-8B41-8296-FEDA09BAF779}"/>
              </a:ext>
            </a:extLst>
          </p:cNvPr>
          <p:cNvSpPr>
            <a:spLocks noGrp="1"/>
          </p:cNvSpPr>
          <p:nvPr>
            <p:ph type="sldNum" sz="quarter" idx="12"/>
          </p:nvPr>
        </p:nvSpPr>
        <p:spPr/>
        <p:txBody>
          <a:bodyPr/>
          <a:lstStyle/>
          <a:p>
            <a:fld id="{9B84706B-5DFB-4D49-B96A-315257922D54}" type="slidenum">
              <a:rPr lang="en-GB" smtClean="0"/>
              <a:t>‹#›</a:t>
            </a:fld>
            <a:endParaRPr lang="en-GB"/>
          </a:p>
        </p:txBody>
      </p:sp>
    </p:spTree>
    <p:extLst>
      <p:ext uri="{BB962C8B-B14F-4D97-AF65-F5344CB8AC3E}">
        <p14:creationId xmlns:p14="http://schemas.microsoft.com/office/powerpoint/2010/main" val="389018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73B8-3291-6A4C-9A48-A71B03502C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F6A0EC-071F-164A-87E9-1B3E913A1D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680FF4-9894-FC40-8B70-EACF47C22E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8B50609-D954-DF43-A572-243E101480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06A46E-58C3-BF44-AE1C-D39D405FC5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49B526D-DB09-AC44-BAD7-43069EE2A635}"/>
              </a:ext>
            </a:extLst>
          </p:cNvPr>
          <p:cNvSpPr>
            <a:spLocks noGrp="1"/>
          </p:cNvSpPr>
          <p:nvPr>
            <p:ph type="dt" sz="half" idx="10"/>
          </p:nvPr>
        </p:nvSpPr>
        <p:spPr/>
        <p:txBody>
          <a:bodyPr/>
          <a:lstStyle/>
          <a:p>
            <a:fld id="{36183244-056D-D349-AAAB-D269D42667B1}" type="datetimeFigureOut">
              <a:rPr lang="en-GB" smtClean="0"/>
              <a:t>04/04/2019</a:t>
            </a:fld>
            <a:endParaRPr lang="en-GB"/>
          </a:p>
        </p:txBody>
      </p:sp>
      <p:sp>
        <p:nvSpPr>
          <p:cNvPr id="8" name="Footer Placeholder 7">
            <a:extLst>
              <a:ext uri="{FF2B5EF4-FFF2-40B4-BE49-F238E27FC236}">
                <a16:creationId xmlns:a16="http://schemas.microsoft.com/office/drawing/2014/main" id="{90EE9BF9-92A0-ED4D-9C1A-67FC4D5D2F4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C7566B9-3780-9445-8031-CC750893EA74}"/>
              </a:ext>
            </a:extLst>
          </p:cNvPr>
          <p:cNvSpPr>
            <a:spLocks noGrp="1"/>
          </p:cNvSpPr>
          <p:nvPr>
            <p:ph type="sldNum" sz="quarter" idx="12"/>
          </p:nvPr>
        </p:nvSpPr>
        <p:spPr/>
        <p:txBody>
          <a:bodyPr/>
          <a:lstStyle/>
          <a:p>
            <a:fld id="{9B84706B-5DFB-4D49-B96A-315257922D54}" type="slidenum">
              <a:rPr lang="en-GB" smtClean="0"/>
              <a:t>‹#›</a:t>
            </a:fld>
            <a:endParaRPr lang="en-GB"/>
          </a:p>
        </p:txBody>
      </p:sp>
    </p:spTree>
    <p:extLst>
      <p:ext uri="{BB962C8B-B14F-4D97-AF65-F5344CB8AC3E}">
        <p14:creationId xmlns:p14="http://schemas.microsoft.com/office/powerpoint/2010/main" val="100509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80B1-741F-3840-910A-AD241985A7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ACBC12-88E2-3648-A296-4E61645AD848}"/>
              </a:ext>
            </a:extLst>
          </p:cNvPr>
          <p:cNvSpPr>
            <a:spLocks noGrp="1"/>
          </p:cNvSpPr>
          <p:nvPr>
            <p:ph type="dt" sz="half" idx="10"/>
          </p:nvPr>
        </p:nvSpPr>
        <p:spPr/>
        <p:txBody>
          <a:bodyPr/>
          <a:lstStyle/>
          <a:p>
            <a:fld id="{36183244-056D-D349-AAAB-D269D42667B1}" type="datetimeFigureOut">
              <a:rPr lang="en-GB" smtClean="0"/>
              <a:t>04/04/2019</a:t>
            </a:fld>
            <a:endParaRPr lang="en-GB"/>
          </a:p>
        </p:txBody>
      </p:sp>
      <p:sp>
        <p:nvSpPr>
          <p:cNvPr id="4" name="Footer Placeholder 3">
            <a:extLst>
              <a:ext uri="{FF2B5EF4-FFF2-40B4-BE49-F238E27FC236}">
                <a16:creationId xmlns:a16="http://schemas.microsoft.com/office/drawing/2014/main" id="{984A77EB-DFAD-6E44-A492-D5B3AFF4187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934826-CF62-AD47-AE08-3AD8DE735F33}"/>
              </a:ext>
            </a:extLst>
          </p:cNvPr>
          <p:cNvSpPr>
            <a:spLocks noGrp="1"/>
          </p:cNvSpPr>
          <p:nvPr>
            <p:ph type="sldNum" sz="quarter" idx="12"/>
          </p:nvPr>
        </p:nvSpPr>
        <p:spPr/>
        <p:txBody>
          <a:bodyPr/>
          <a:lstStyle/>
          <a:p>
            <a:fld id="{9B84706B-5DFB-4D49-B96A-315257922D54}" type="slidenum">
              <a:rPr lang="en-GB" smtClean="0"/>
              <a:t>‹#›</a:t>
            </a:fld>
            <a:endParaRPr lang="en-GB"/>
          </a:p>
        </p:txBody>
      </p:sp>
    </p:spTree>
    <p:extLst>
      <p:ext uri="{BB962C8B-B14F-4D97-AF65-F5344CB8AC3E}">
        <p14:creationId xmlns:p14="http://schemas.microsoft.com/office/powerpoint/2010/main" val="306103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738BE0-6184-094C-BA06-3E262E700445}"/>
              </a:ext>
            </a:extLst>
          </p:cNvPr>
          <p:cNvSpPr>
            <a:spLocks noGrp="1"/>
          </p:cNvSpPr>
          <p:nvPr>
            <p:ph type="dt" sz="half" idx="10"/>
          </p:nvPr>
        </p:nvSpPr>
        <p:spPr/>
        <p:txBody>
          <a:bodyPr/>
          <a:lstStyle/>
          <a:p>
            <a:fld id="{36183244-056D-D349-AAAB-D269D42667B1}" type="datetimeFigureOut">
              <a:rPr lang="en-GB" smtClean="0"/>
              <a:t>04/04/2019</a:t>
            </a:fld>
            <a:endParaRPr lang="en-GB"/>
          </a:p>
        </p:txBody>
      </p:sp>
      <p:sp>
        <p:nvSpPr>
          <p:cNvPr id="3" name="Footer Placeholder 2">
            <a:extLst>
              <a:ext uri="{FF2B5EF4-FFF2-40B4-BE49-F238E27FC236}">
                <a16:creationId xmlns:a16="http://schemas.microsoft.com/office/drawing/2014/main" id="{9CACF838-06AC-0B44-9112-E1F2686CDC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1DBAC3-A270-A249-B6C1-D963E4D7571F}"/>
              </a:ext>
            </a:extLst>
          </p:cNvPr>
          <p:cNvSpPr>
            <a:spLocks noGrp="1"/>
          </p:cNvSpPr>
          <p:nvPr>
            <p:ph type="sldNum" sz="quarter" idx="12"/>
          </p:nvPr>
        </p:nvSpPr>
        <p:spPr/>
        <p:txBody>
          <a:bodyPr/>
          <a:lstStyle/>
          <a:p>
            <a:fld id="{9B84706B-5DFB-4D49-B96A-315257922D54}" type="slidenum">
              <a:rPr lang="en-GB" smtClean="0"/>
              <a:t>‹#›</a:t>
            </a:fld>
            <a:endParaRPr lang="en-GB"/>
          </a:p>
        </p:txBody>
      </p:sp>
    </p:spTree>
    <p:extLst>
      <p:ext uri="{BB962C8B-B14F-4D97-AF65-F5344CB8AC3E}">
        <p14:creationId xmlns:p14="http://schemas.microsoft.com/office/powerpoint/2010/main" val="3549615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E943-1A4D-394F-920B-3016306899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25CAFC-524D-114F-B1DC-9E430042FA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9ED90F-723F-A040-BA14-744C54168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1C2D3E-4717-5842-9B4E-38F25B7F0C11}"/>
              </a:ext>
            </a:extLst>
          </p:cNvPr>
          <p:cNvSpPr>
            <a:spLocks noGrp="1"/>
          </p:cNvSpPr>
          <p:nvPr>
            <p:ph type="dt" sz="half" idx="10"/>
          </p:nvPr>
        </p:nvSpPr>
        <p:spPr/>
        <p:txBody>
          <a:bodyPr/>
          <a:lstStyle/>
          <a:p>
            <a:fld id="{36183244-056D-D349-AAAB-D269D42667B1}" type="datetimeFigureOut">
              <a:rPr lang="en-GB" smtClean="0"/>
              <a:t>04/04/2019</a:t>
            </a:fld>
            <a:endParaRPr lang="en-GB"/>
          </a:p>
        </p:txBody>
      </p:sp>
      <p:sp>
        <p:nvSpPr>
          <p:cNvPr id="6" name="Footer Placeholder 5">
            <a:extLst>
              <a:ext uri="{FF2B5EF4-FFF2-40B4-BE49-F238E27FC236}">
                <a16:creationId xmlns:a16="http://schemas.microsoft.com/office/drawing/2014/main" id="{ED3F38F9-FE75-BA44-8F00-B5A2AF13FF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1B7E5E-BF56-7E47-ADF7-3972694FC890}"/>
              </a:ext>
            </a:extLst>
          </p:cNvPr>
          <p:cNvSpPr>
            <a:spLocks noGrp="1"/>
          </p:cNvSpPr>
          <p:nvPr>
            <p:ph type="sldNum" sz="quarter" idx="12"/>
          </p:nvPr>
        </p:nvSpPr>
        <p:spPr/>
        <p:txBody>
          <a:bodyPr/>
          <a:lstStyle/>
          <a:p>
            <a:fld id="{9B84706B-5DFB-4D49-B96A-315257922D54}" type="slidenum">
              <a:rPr lang="en-GB" smtClean="0"/>
              <a:t>‹#›</a:t>
            </a:fld>
            <a:endParaRPr lang="en-GB"/>
          </a:p>
        </p:txBody>
      </p:sp>
    </p:spTree>
    <p:extLst>
      <p:ext uri="{BB962C8B-B14F-4D97-AF65-F5344CB8AC3E}">
        <p14:creationId xmlns:p14="http://schemas.microsoft.com/office/powerpoint/2010/main" val="171701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C5A2-80FD-9140-A07C-D3B36FC5BB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325DAD-D3ED-744F-ABA2-4B275551E6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821267-D4C6-CC47-BEA3-6C6AC11D6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1AA920-CCA0-8042-AA91-40D65E26DAE8}"/>
              </a:ext>
            </a:extLst>
          </p:cNvPr>
          <p:cNvSpPr>
            <a:spLocks noGrp="1"/>
          </p:cNvSpPr>
          <p:nvPr>
            <p:ph type="dt" sz="half" idx="10"/>
          </p:nvPr>
        </p:nvSpPr>
        <p:spPr/>
        <p:txBody>
          <a:bodyPr/>
          <a:lstStyle/>
          <a:p>
            <a:fld id="{36183244-056D-D349-AAAB-D269D42667B1}" type="datetimeFigureOut">
              <a:rPr lang="en-GB" smtClean="0"/>
              <a:t>04/04/2019</a:t>
            </a:fld>
            <a:endParaRPr lang="en-GB"/>
          </a:p>
        </p:txBody>
      </p:sp>
      <p:sp>
        <p:nvSpPr>
          <p:cNvPr id="6" name="Footer Placeholder 5">
            <a:extLst>
              <a:ext uri="{FF2B5EF4-FFF2-40B4-BE49-F238E27FC236}">
                <a16:creationId xmlns:a16="http://schemas.microsoft.com/office/drawing/2014/main" id="{0C5CBDBD-69FD-A945-A1A6-4945011D89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68C506-DB88-D549-BF10-A2CB6EE40C50}"/>
              </a:ext>
            </a:extLst>
          </p:cNvPr>
          <p:cNvSpPr>
            <a:spLocks noGrp="1"/>
          </p:cNvSpPr>
          <p:nvPr>
            <p:ph type="sldNum" sz="quarter" idx="12"/>
          </p:nvPr>
        </p:nvSpPr>
        <p:spPr/>
        <p:txBody>
          <a:bodyPr/>
          <a:lstStyle/>
          <a:p>
            <a:fld id="{9B84706B-5DFB-4D49-B96A-315257922D54}" type="slidenum">
              <a:rPr lang="en-GB" smtClean="0"/>
              <a:t>‹#›</a:t>
            </a:fld>
            <a:endParaRPr lang="en-GB"/>
          </a:p>
        </p:txBody>
      </p:sp>
    </p:spTree>
    <p:extLst>
      <p:ext uri="{BB962C8B-B14F-4D97-AF65-F5344CB8AC3E}">
        <p14:creationId xmlns:p14="http://schemas.microsoft.com/office/powerpoint/2010/main" val="398759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87DB0-07BC-0445-9902-45AA5AB8DC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251595-376F-AA40-9CD1-7C03C239B6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0C1E9B-326A-9C4E-AE1E-C46FDC9360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83244-056D-D349-AAAB-D269D42667B1}" type="datetimeFigureOut">
              <a:rPr lang="en-GB" smtClean="0"/>
              <a:t>04/04/2019</a:t>
            </a:fld>
            <a:endParaRPr lang="en-GB"/>
          </a:p>
        </p:txBody>
      </p:sp>
      <p:sp>
        <p:nvSpPr>
          <p:cNvPr id="5" name="Footer Placeholder 4">
            <a:extLst>
              <a:ext uri="{FF2B5EF4-FFF2-40B4-BE49-F238E27FC236}">
                <a16:creationId xmlns:a16="http://schemas.microsoft.com/office/drawing/2014/main" id="{FE6767E9-54D6-2843-8D50-A56EF85F30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D30E99-484E-CF47-9DC3-5F70CFF0C1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4706B-5DFB-4D49-B96A-315257922D54}" type="slidenum">
              <a:rPr lang="en-GB" smtClean="0"/>
              <a:t>‹#›</a:t>
            </a:fld>
            <a:endParaRPr lang="en-GB"/>
          </a:p>
        </p:txBody>
      </p:sp>
    </p:spTree>
    <p:extLst>
      <p:ext uri="{BB962C8B-B14F-4D97-AF65-F5344CB8AC3E}">
        <p14:creationId xmlns:p14="http://schemas.microsoft.com/office/powerpoint/2010/main" val="758158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802505-DA67-E44D-9902-67D24EBFF19D}"/>
              </a:ext>
            </a:extLst>
          </p:cNvPr>
          <p:cNvSpPr txBox="1">
            <a:spLocks/>
          </p:cNvSpPr>
          <p:nvPr/>
        </p:nvSpPr>
        <p:spPr>
          <a:xfrm>
            <a:off x="262360" y="89109"/>
            <a:ext cx="11790744" cy="459571"/>
          </a:xfrm>
          <a:prstGeom prst="rect">
            <a:avLst/>
          </a:prstGeom>
          <a:solidFill>
            <a:schemeClr val="bg1"/>
          </a:solidFill>
          <a:ln w="28575">
            <a:solidFill>
              <a:srgbClr val="FF0000"/>
            </a:solidFill>
            <a:miter lim="800000"/>
            <a:headEnd/>
            <a:tailEnd/>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67" u="sng" dirty="0">
                <a:latin typeface="Comic Sans MS" panose="030F0902030302020204" pitchFamily="66" charset="0"/>
              </a:rPr>
              <a:t>Where would you place your Industry?</a:t>
            </a:r>
          </a:p>
        </p:txBody>
      </p:sp>
      <p:pic>
        <p:nvPicPr>
          <p:cNvPr id="5" name="Picture 4">
            <a:extLst>
              <a:ext uri="{FF2B5EF4-FFF2-40B4-BE49-F238E27FC236}">
                <a16:creationId xmlns:a16="http://schemas.microsoft.com/office/drawing/2014/main" id="{92B7A3DD-F840-CE41-9FE4-93F9769B0374}"/>
              </a:ext>
            </a:extLst>
          </p:cNvPr>
          <p:cNvPicPr>
            <a:picLocks noChangeAspect="1"/>
          </p:cNvPicPr>
          <p:nvPr/>
        </p:nvPicPr>
        <p:blipFill>
          <a:blip r:embed="rId2"/>
          <a:stretch>
            <a:fillRect/>
          </a:stretch>
        </p:blipFill>
        <p:spPr>
          <a:xfrm>
            <a:off x="339722" y="734219"/>
            <a:ext cx="3460750" cy="5821262"/>
          </a:xfrm>
          <a:prstGeom prst="rect">
            <a:avLst/>
          </a:prstGeom>
        </p:spPr>
      </p:pic>
      <p:sp>
        <p:nvSpPr>
          <p:cNvPr id="6" name="Subtitle 2">
            <a:extLst>
              <a:ext uri="{FF2B5EF4-FFF2-40B4-BE49-F238E27FC236}">
                <a16:creationId xmlns:a16="http://schemas.microsoft.com/office/drawing/2014/main" id="{87B22F11-8C31-1B4A-873A-FB9EA4C482F4}"/>
              </a:ext>
            </a:extLst>
          </p:cNvPr>
          <p:cNvSpPr txBox="1">
            <a:spLocks/>
          </p:cNvSpPr>
          <p:nvPr/>
        </p:nvSpPr>
        <p:spPr>
          <a:xfrm>
            <a:off x="3886200" y="610807"/>
            <a:ext cx="8166904" cy="1975232"/>
          </a:xfrm>
          <a:prstGeom prst="rect">
            <a:avLst/>
          </a:prstGeom>
          <a:ln w="28575">
            <a:solidFill>
              <a:srgbClr val="00FF00"/>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2667" b="1" u="sng" dirty="0">
                <a:solidFill>
                  <a:schemeClr val="tx1"/>
                </a:solidFill>
                <a:latin typeface="Comic Sans MS" pitchFamily="66" charset="0"/>
              </a:rPr>
              <a:t>Starter</a:t>
            </a:r>
            <a:r>
              <a:rPr lang="en-GB" sz="2667" b="1" dirty="0">
                <a:solidFill>
                  <a:schemeClr val="tx1"/>
                </a:solidFill>
                <a:latin typeface="Comic Sans MS" pitchFamily="66" charset="0"/>
              </a:rPr>
              <a:t>: </a:t>
            </a:r>
            <a:r>
              <a:rPr lang="en-GB" sz="2667" dirty="0">
                <a:solidFill>
                  <a:schemeClr val="tx1"/>
                </a:solidFill>
                <a:latin typeface="Comic Sans MS" pitchFamily="66" charset="0"/>
              </a:rPr>
              <a:t>You have been promoted to CEO and you have been given the chance to relocate your business. Where would you relocate? Ensure to justify your answer. </a:t>
            </a:r>
          </a:p>
        </p:txBody>
      </p:sp>
      <p:sp>
        <p:nvSpPr>
          <p:cNvPr id="7" name="Subtitle 2">
            <a:extLst>
              <a:ext uri="{FF2B5EF4-FFF2-40B4-BE49-F238E27FC236}">
                <a16:creationId xmlns:a16="http://schemas.microsoft.com/office/drawing/2014/main" id="{0695E841-CE3F-F342-910E-97B16B772FBC}"/>
              </a:ext>
            </a:extLst>
          </p:cNvPr>
          <p:cNvSpPr txBox="1">
            <a:spLocks/>
          </p:cNvSpPr>
          <p:nvPr/>
        </p:nvSpPr>
        <p:spPr>
          <a:xfrm>
            <a:off x="3886200" y="2784513"/>
            <a:ext cx="8166904" cy="3770968"/>
          </a:xfrm>
          <a:prstGeom prst="rect">
            <a:avLst/>
          </a:prstGeom>
          <a:ln w="28575">
            <a:solidFill>
              <a:srgbClr val="00FF00"/>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2667" b="1" u="sng" dirty="0">
                <a:solidFill>
                  <a:schemeClr val="tx1"/>
                </a:solidFill>
                <a:latin typeface="Comic Sans MS" pitchFamily="66" charset="0"/>
              </a:rPr>
              <a:t>Location:</a:t>
            </a:r>
          </a:p>
          <a:p>
            <a:pPr algn="l"/>
            <a:endParaRPr lang="en-GB" sz="2667" b="1" u="sng" dirty="0">
              <a:solidFill>
                <a:schemeClr val="tx1"/>
              </a:solidFill>
              <a:latin typeface="Comic Sans MS" pitchFamily="66" charset="0"/>
            </a:endParaRPr>
          </a:p>
          <a:p>
            <a:pPr algn="l"/>
            <a:r>
              <a:rPr lang="en-GB" sz="2667" b="1" u="sng" dirty="0">
                <a:solidFill>
                  <a:schemeClr val="tx1"/>
                </a:solidFill>
                <a:latin typeface="Comic Sans MS" pitchFamily="66" charset="0"/>
              </a:rPr>
              <a:t>Justification: </a:t>
            </a:r>
          </a:p>
        </p:txBody>
      </p:sp>
    </p:spTree>
    <p:extLst>
      <p:ext uri="{BB962C8B-B14F-4D97-AF65-F5344CB8AC3E}">
        <p14:creationId xmlns:p14="http://schemas.microsoft.com/office/powerpoint/2010/main" val="1250292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 name="Title 1">
            <a:extLst>
              <a:ext uri="{FF2B5EF4-FFF2-40B4-BE49-F238E27FC236}">
                <a16:creationId xmlns:a16="http://schemas.microsoft.com/office/drawing/2014/main" id="{0EC2071F-B54F-894B-94EE-EB63BAC1D55B}"/>
              </a:ext>
            </a:extLst>
          </p:cNvPr>
          <p:cNvSpPr txBox="1">
            <a:spLocks/>
          </p:cNvSpPr>
          <p:nvPr/>
        </p:nvSpPr>
        <p:spPr>
          <a:xfrm>
            <a:off x="262360" y="89109"/>
            <a:ext cx="11790744" cy="459571"/>
          </a:xfrm>
          <a:prstGeom prst="rect">
            <a:avLst/>
          </a:prstGeom>
          <a:solidFill>
            <a:schemeClr val="bg1"/>
          </a:solidFill>
          <a:ln w="28575">
            <a:solidFill>
              <a:srgbClr val="FF0000"/>
            </a:solidFill>
            <a:miter lim="800000"/>
            <a:headEnd/>
            <a:tailEnd/>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67" b="1" u="sng" dirty="0">
                <a:latin typeface="Comic Sans MS" panose="030F0902030302020204" pitchFamily="66" charset="0"/>
              </a:rPr>
              <a:t>Case Study:</a:t>
            </a:r>
            <a:r>
              <a:rPr lang="en" sz="2800" dirty="0">
                <a:latin typeface="Comic Sans MS" panose="030F0902030302020204" pitchFamily="66" charset="0"/>
              </a:rPr>
              <a:t> Intensive rice production in the lower Ganges Valley</a:t>
            </a:r>
            <a:r>
              <a:rPr lang="en-GB" sz="2667" b="1" u="sng" dirty="0">
                <a:latin typeface="Comic Sans MS" panose="030F0902030302020204" pitchFamily="66" charset="0"/>
              </a:rPr>
              <a:t> </a:t>
            </a:r>
          </a:p>
        </p:txBody>
      </p:sp>
      <p:sp>
        <p:nvSpPr>
          <p:cNvPr id="9" name="Subtitle 2">
            <a:extLst>
              <a:ext uri="{FF2B5EF4-FFF2-40B4-BE49-F238E27FC236}">
                <a16:creationId xmlns:a16="http://schemas.microsoft.com/office/drawing/2014/main" id="{F9095F9F-7814-A94D-9A53-AF9EA7FEB99B}"/>
              </a:ext>
            </a:extLst>
          </p:cNvPr>
          <p:cNvSpPr txBox="1">
            <a:spLocks/>
          </p:cNvSpPr>
          <p:nvPr/>
        </p:nvSpPr>
        <p:spPr>
          <a:xfrm>
            <a:off x="262360" y="610809"/>
            <a:ext cx="11790744" cy="524800"/>
          </a:xfrm>
          <a:prstGeom prst="rect">
            <a:avLst/>
          </a:prstGeom>
          <a:ln w="28575">
            <a:solidFill>
              <a:srgbClr val="00FF00"/>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2667" b="1" u="sng" dirty="0">
                <a:solidFill>
                  <a:schemeClr val="tx1"/>
                </a:solidFill>
                <a:latin typeface="Comic Sans MS" pitchFamily="66" charset="0"/>
              </a:rPr>
              <a:t>Demo</a:t>
            </a:r>
            <a:r>
              <a:rPr lang="en-GB" sz="2667" b="1" dirty="0">
                <a:solidFill>
                  <a:schemeClr val="tx1"/>
                </a:solidFill>
                <a:latin typeface="Comic Sans MS" pitchFamily="66" charset="0"/>
              </a:rPr>
              <a:t>: </a:t>
            </a:r>
            <a:r>
              <a:rPr lang="en-GB" sz="2667" dirty="0">
                <a:solidFill>
                  <a:schemeClr val="tx1"/>
                </a:solidFill>
                <a:latin typeface="Comic Sans MS" pitchFamily="66" charset="0"/>
              </a:rPr>
              <a:t>Turn to page 197 and complete your case study sheet. </a:t>
            </a:r>
          </a:p>
        </p:txBody>
      </p:sp>
      <p:pic>
        <p:nvPicPr>
          <p:cNvPr id="10" name="Picture 9">
            <a:extLst>
              <a:ext uri="{FF2B5EF4-FFF2-40B4-BE49-F238E27FC236}">
                <a16:creationId xmlns:a16="http://schemas.microsoft.com/office/drawing/2014/main" id="{6D595104-F099-8C4C-92EC-EAD23968605F}"/>
              </a:ext>
            </a:extLst>
          </p:cNvPr>
          <p:cNvPicPr>
            <a:picLocks noChangeAspect="1"/>
          </p:cNvPicPr>
          <p:nvPr/>
        </p:nvPicPr>
        <p:blipFill>
          <a:blip r:embed="rId3"/>
          <a:stretch>
            <a:fillRect/>
          </a:stretch>
        </p:blipFill>
        <p:spPr>
          <a:xfrm>
            <a:off x="703120" y="1552788"/>
            <a:ext cx="2686256" cy="3472648"/>
          </a:xfrm>
          <a:prstGeom prst="rect">
            <a:avLst/>
          </a:prstGeom>
          <a:ln w="28575">
            <a:solidFill>
              <a:srgbClr val="7030A0"/>
            </a:solidFill>
          </a:ln>
        </p:spPr>
      </p:pic>
      <p:pic>
        <p:nvPicPr>
          <p:cNvPr id="8" name="Picture 7">
            <a:extLst>
              <a:ext uri="{FF2B5EF4-FFF2-40B4-BE49-F238E27FC236}">
                <a16:creationId xmlns:a16="http://schemas.microsoft.com/office/drawing/2014/main" id="{9F1C6B44-DDE6-4241-B0B6-965B4830C5FA}"/>
              </a:ext>
            </a:extLst>
          </p:cNvPr>
          <p:cNvPicPr>
            <a:picLocks noChangeAspect="1"/>
          </p:cNvPicPr>
          <p:nvPr/>
        </p:nvPicPr>
        <p:blipFill>
          <a:blip r:embed="rId4"/>
          <a:stretch>
            <a:fillRect/>
          </a:stretch>
        </p:blipFill>
        <p:spPr>
          <a:xfrm>
            <a:off x="4627627" y="1614855"/>
            <a:ext cx="7034784" cy="4850248"/>
          </a:xfrm>
          <a:prstGeom prst="rect">
            <a:avLst/>
          </a:prstGeom>
          <a:ln w="28575">
            <a:solidFill>
              <a:srgbClr val="7030A0"/>
            </a:solidFill>
          </a:ln>
        </p:spPr>
      </p:pic>
    </p:spTree>
    <p:extLst>
      <p:ext uri="{BB962C8B-B14F-4D97-AF65-F5344CB8AC3E}">
        <p14:creationId xmlns:p14="http://schemas.microsoft.com/office/powerpoint/2010/main" val="2741518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C6B4C6-D27B-1F4D-9970-FE537EB4CEBF}"/>
              </a:ext>
            </a:extLst>
          </p:cNvPr>
          <p:cNvSpPr txBox="1">
            <a:spLocks/>
          </p:cNvSpPr>
          <p:nvPr/>
        </p:nvSpPr>
        <p:spPr>
          <a:xfrm>
            <a:off x="262360" y="89109"/>
            <a:ext cx="11790744" cy="459571"/>
          </a:xfrm>
          <a:prstGeom prst="rect">
            <a:avLst/>
          </a:prstGeom>
          <a:solidFill>
            <a:schemeClr val="bg1"/>
          </a:solidFill>
          <a:ln w="28575">
            <a:solidFill>
              <a:srgbClr val="FF0000"/>
            </a:solidFill>
            <a:miter lim="800000"/>
            <a:headEnd/>
            <a:tailEnd/>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67" b="1" u="sng" dirty="0">
                <a:latin typeface="Comic Sans MS" panose="030F0902030302020204" pitchFamily="66" charset="0"/>
              </a:rPr>
              <a:t>Example Case Study Sheet</a:t>
            </a:r>
          </a:p>
        </p:txBody>
      </p:sp>
      <p:pic>
        <p:nvPicPr>
          <p:cNvPr id="5" name="Picture 4">
            <a:extLst>
              <a:ext uri="{FF2B5EF4-FFF2-40B4-BE49-F238E27FC236}">
                <a16:creationId xmlns:a16="http://schemas.microsoft.com/office/drawing/2014/main" id="{CAD7DDAC-D078-0944-845C-E8F23982ACF0}"/>
              </a:ext>
            </a:extLst>
          </p:cNvPr>
          <p:cNvPicPr>
            <a:picLocks noChangeAspect="1"/>
          </p:cNvPicPr>
          <p:nvPr/>
        </p:nvPicPr>
        <p:blipFill rotWithShape="1">
          <a:blip r:embed="rId2"/>
          <a:srcRect t="3951"/>
          <a:stretch/>
        </p:blipFill>
        <p:spPr>
          <a:xfrm>
            <a:off x="1846082" y="700473"/>
            <a:ext cx="8623300" cy="6111280"/>
          </a:xfrm>
          <a:prstGeom prst="rect">
            <a:avLst/>
          </a:prstGeom>
        </p:spPr>
      </p:pic>
    </p:spTree>
    <p:extLst>
      <p:ext uri="{BB962C8B-B14F-4D97-AF65-F5344CB8AC3E}">
        <p14:creationId xmlns:p14="http://schemas.microsoft.com/office/powerpoint/2010/main" val="1427181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105</Words>
  <Application>Microsoft Macintosh PowerPoint</Application>
  <PresentationFormat>Widescreen</PresentationFormat>
  <Paragraphs>15</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Comic Sans MS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4</cp:revision>
  <dcterms:created xsi:type="dcterms:W3CDTF">2019-01-05T07:57:36Z</dcterms:created>
  <dcterms:modified xsi:type="dcterms:W3CDTF">2019-04-04T16:08:59Z</dcterms:modified>
</cp:coreProperties>
</file>