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70" r:id="rId4"/>
    <p:sldId id="271" r:id="rId5"/>
    <p:sldId id="263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39075-48D5-404F-A961-B9EF520B31B2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E458B-1740-4D1D-8986-A839D3E96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59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BE99593-C781-4BB4-8902-3409A5D7B855}" type="slidenum">
              <a:rPr lang="en-GB"/>
              <a:pPr eaLnBrk="1" hangingPunct="1"/>
              <a:t>2</a:t>
            </a:fld>
            <a:endParaRPr lang="en-GB"/>
          </a:p>
        </p:txBody>
      </p:sp>
      <p:sp>
        <p:nvSpPr>
          <p:cNvPr id="71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A6A58A7-212C-4217-8FCE-D145A5EBA360}" type="slidenum">
              <a:rPr lang="en-GB" sz="1200">
                <a:latin typeface="Calibri" pitchFamily="34" charset="0"/>
              </a:rPr>
              <a:pPr algn="r" eaLnBrk="1" hangingPunct="1"/>
              <a:t>2</a:t>
            </a:fld>
            <a:endParaRPr lang="en-GB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08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458B-1740-4D1D-8986-A839D3E96D6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58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7504" y="233746"/>
            <a:ext cx="2016224" cy="1656184"/>
            <a:chOff x="0" y="0"/>
            <a:chExt cx="5585791" cy="5530358"/>
          </a:xfrm>
        </p:grpSpPr>
        <p:pic>
          <p:nvPicPr>
            <p:cNvPr id="8" name="Picture 7" descr="http://cache2.allpostersimages.com/p/LRG/10/1012/83XW000Z/posters/albers-josef-study-for-homage-to-the-square-c-1970.jpg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as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643" y="99392"/>
              <a:ext cx="4154557" cy="51285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http://www.toby-churchill.com/files/images/world_outline_map1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11357"/>
              <a:ext cx="5585791" cy="2842591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10" name="Text Box 23"/>
            <p:cNvSpPr txBox="1"/>
            <p:nvPr/>
          </p:nvSpPr>
          <p:spPr>
            <a:xfrm>
              <a:off x="1510748" y="4591878"/>
              <a:ext cx="2921635" cy="9384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800" b="1">
                  <a:ln w="10541" cap="flat" cmpd="sng" algn="ctr">
                    <a:solidFill>
                      <a:srgbClr val="4579B8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BED3F9"/>
                      </a:gs>
                      <a:gs pos="9000">
                        <a:srgbClr val="9EC1FF"/>
                      </a:gs>
                      <a:gs pos="50000">
                        <a:srgbClr val="003692"/>
                      </a:gs>
                      <a:gs pos="79000">
                        <a:srgbClr val="9EC1FF"/>
                      </a:gs>
                      <a:gs pos="100000">
                        <a:srgbClr val="BED3F9"/>
                      </a:gs>
                    </a:gsLst>
                    <a:lin ang="5400000" scaled="0"/>
                  </a:gradFill>
                  <a:effectLst/>
                  <a:latin typeface="Arial Rounded MT Bold"/>
                  <a:ea typeface="Calibri"/>
                  <a:cs typeface="Arial"/>
                </a:rPr>
                <a:t>Department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" name="Text Box 24"/>
            <p:cNvSpPr txBox="1"/>
            <p:nvPr/>
          </p:nvSpPr>
          <p:spPr>
            <a:xfrm>
              <a:off x="1510748" y="0"/>
              <a:ext cx="2921635" cy="9378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000" b="1">
                  <a:ln w="10541" cap="flat" cmpd="sng" algn="ctr">
                    <a:solidFill>
                      <a:srgbClr val="4579B8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BED3F9"/>
                      </a:gs>
                      <a:gs pos="9000">
                        <a:srgbClr val="9EC1FF"/>
                      </a:gs>
                      <a:gs pos="50000">
                        <a:srgbClr val="003692"/>
                      </a:gs>
                      <a:gs pos="79000">
                        <a:srgbClr val="9EC1FF"/>
                      </a:gs>
                      <a:gs pos="100000">
                        <a:srgbClr val="BED3F9"/>
                      </a:gs>
                    </a:gsLst>
                    <a:lin ang="5400000" scaled="0"/>
                  </a:gradFill>
                  <a:effectLst/>
                  <a:latin typeface="Arial Rounded MT Bold"/>
                  <a:ea typeface="Calibri"/>
                  <a:cs typeface="Arial"/>
                </a:rPr>
                <a:t>Geography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5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9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25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40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0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6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04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65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79512" y="276267"/>
            <a:ext cx="2016224" cy="1656184"/>
            <a:chOff x="0" y="0"/>
            <a:chExt cx="5585791" cy="5530358"/>
          </a:xfrm>
        </p:grpSpPr>
        <p:pic>
          <p:nvPicPr>
            <p:cNvPr id="9" name="Picture 8" descr="http://cache2.allpostersimages.com/p/LRG/10/1012/83XW000Z/posters/albers-josef-study-for-homage-to-the-square-c-1970.jpg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as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643" y="99392"/>
              <a:ext cx="4154557" cy="51285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 descr="http://www.toby-churchill.com/files/images/world_outline_map1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11357"/>
              <a:ext cx="5585791" cy="2842591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11" name="Text Box 23"/>
            <p:cNvSpPr txBox="1"/>
            <p:nvPr/>
          </p:nvSpPr>
          <p:spPr>
            <a:xfrm>
              <a:off x="1510748" y="4591878"/>
              <a:ext cx="2921635" cy="9384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800" b="1">
                  <a:ln w="10541" cap="flat" cmpd="sng" algn="ctr">
                    <a:solidFill>
                      <a:srgbClr val="4579B8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BED3F9"/>
                      </a:gs>
                      <a:gs pos="9000">
                        <a:srgbClr val="9EC1FF"/>
                      </a:gs>
                      <a:gs pos="50000">
                        <a:srgbClr val="003692"/>
                      </a:gs>
                      <a:gs pos="79000">
                        <a:srgbClr val="9EC1FF"/>
                      </a:gs>
                      <a:gs pos="100000">
                        <a:srgbClr val="BED3F9"/>
                      </a:gs>
                    </a:gsLst>
                    <a:lin ang="5400000" scaled="0"/>
                  </a:gradFill>
                  <a:effectLst/>
                  <a:latin typeface="Arial Rounded MT Bold"/>
                  <a:ea typeface="Calibri"/>
                  <a:cs typeface="Arial"/>
                </a:rPr>
                <a:t>Department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2" name="Text Box 24"/>
            <p:cNvSpPr txBox="1"/>
            <p:nvPr/>
          </p:nvSpPr>
          <p:spPr>
            <a:xfrm>
              <a:off x="1510748" y="0"/>
              <a:ext cx="2921635" cy="9378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000" b="1">
                  <a:ln w="10541" cap="flat" cmpd="sng" algn="ctr">
                    <a:solidFill>
                      <a:srgbClr val="4579B8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BED3F9"/>
                      </a:gs>
                      <a:gs pos="9000">
                        <a:srgbClr val="9EC1FF"/>
                      </a:gs>
                      <a:gs pos="50000">
                        <a:srgbClr val="003692"/>
                      </a:gs>
                      <a:gs pos="79000">
                        <a:srgbClr val="9EC1FF"/>
                      </a:gs>
                      <a:gs pos="100000">
                        <a:srgbClr val="BED3F9"/>
                      </a:gs>
                    </a:gsLst>
                    <a:lin ang="5400000" scaled="0"/>
                  </a:gradFill>
                  <a:effectLst/>
                  <a:latin typeface="Arial Rounded MT Bold"/>
                  <a:ea typeface="Calibri"/>
                  <a:cs typeface="Arial"/>
                </a:rPr>
                <a:t>Geography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11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AE43-AA97-4DFF-9AD9-1010CF4EC380}" type="datetimeFigureOut">
              <a:rPr lang="en-GB" smtClean="0"/>
              <a:t>16/04/2017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8F250-8D0F-4542-A6D1-4C1EC945F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04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sz="3200" b="1" dirty="0">
                <a:latin typeface="Comic Sans MS" pitchFamily="66" charset="0"/>
              </a:rPr>
              <a:t>Learning outcomes: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b="1" dirty="0">
              <a:solidFill>
                <a:srgbClr val="0070C0"/>
              </a:solidFill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b="1" dirty="0">
                <a:latin typeface="Comic Sans MS" pitchFamily="66" charset="0"/>
              </a:rPr>
              <a:t>*Level 3: </a:t>
            </a:r>
            <a:r>
              <a:rPr lang="en-GB" dirty="0">
                <a:latin typeface="Comic Sans MS" pitchFamily="66" charset="0"/>
              </a:rPr>
              <a:t>I can </a:t>
            </a:r>
            <a:r>
              <a:rPr lang="en-GB" u="sng" dirty="0">
                <a:latin typeface="Comic Sans MS" pitchFamily="66" charset="0"/>
              </a:rPr>
              <a:t>identify</a:t>
            </a:r>
            <a:r>
              <a:rPr lang="en-GB" dirty="0">
                <a:latin typeface="Comic Sans MS" pitchFamily="66" charset="0"/>
              </a:rPr>
              <a:t> key features and processes in the water cycle.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b="1" dirty="0">
                <a:latin typeface="Comic Sans MS" pitchFamily="66" charset="0"/>
              </a:rPr>
              <a:t>*Level 4: </a:t>
            </a:r>
            <a:r>
              <a:rPr lang="en-GB" dirty="0">
                <a:latin typeface="Comic Sans MS" pitchFamily="66" charset="0"/>
              </a:rPr>
              <a:t>I can </a:t>
            </a:r>
            <a:r>
              <a:rPr lang="en-GB" u="sng" dirty="0">
                <a:latin typeface="Comic Sans MS" pitchFamily="66" charset="0"/>
              </a:rPr>
              <a:t>describe</a:t>
            </a:r>
            <a:r>
              <a:rPr lang="en-GB" dirty="0">
                <a:latin typeface="Comic Sans MS" pitchFamily="66" charset="0"/>
              </a:rPr>
              <a:t> the key features of a processes of the water cycle with accuracy and detail.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b="1" dirty="0">
                <a:latin typeface="Comic Sans MS" pitchFamily="66" charset="0"/>
              </a:rPr>
              <a:t>*Level 5: </a:t>
            </a:r>
            <a:r>
              <a:rPr lang="en-GB" dirty="0">
                <a:latin typeface="Comic Sans MS" pitchFamily="66" charset="0"/>
              </a:rPr>
              <a:t>I can </a:t>
            </a:r>
            <a:r>
              <a:rPr lang="en-GB" u="sng" dirty="0">
                <a:latin typeface="Comic Sans MS" pitchFamily="66" charset="0"/>
              </a:rPr>
              <a:t>explain</a:t>
            </a:r>
            <a:r>
              <a:rPr lang="en-GB" dirty="0">
                <a:latin typeface="Comic Sans MS" pitchFamily="66" charset="0"/>
              </a:rPr>
              <a:t> in detail how human activities impact upon the water cycle.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b="1" dirty="0">
                <a:latin typeface="Comic Sans MS" pitchFamily="66" charset="0"/>
              </a:rPr>
              <a:t>*Level 6: </a:t>
            </a:r>
            <a:r>
              <a:rPr lang="en-GB" dirty="0">
                <a:latin typeface="Comic Sans MS" pitchFamily="66" charset="0"/>
              </a:rPr>
              <a:t>I can </a:t>
            </a:r>
            <a:r>
              <a:rPr lang="en-GB" u="sng" dirty="0">
                <a:latin typeface="Comic Sans MS" pitchFamily="66" charset="0"/>
              </a:rPr>
              <a:t>identify</a:t>
            </a:r>
            <a:r>
              <a:rPr lang="en-GB" dirty="0">
                <a:latin typeface="Comic Sans MS" pitchFamily="66" charset="0"/>
              </a:rPr>
              <a:t> and </a:t>
            </a:r>
            <a:r>
              <a:rPr lang="en-GB" u="sng" dirty="0">
                <a:latin typeface="Comic Sans MS" pitchFamily="66" charset="0"/>
              </a:rPr>
              <a:t>explain</a:t>
            </a:r>
            <a:r>
              <a:rPr lang="en-GB" dirty="0">
                <a:latin typeface="Comic Sans MS" pitchFamily="66" charset="0"/>
              </a:rPr>
              <a:t> ways of managing human interaction with the water cycle.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b="1" dirty="0">
                <a:latin typeface="Comic Sans MS" pitchFamily="66" charset="0"/>
              </a:rPr>
              <a:t>*Level 7: </a:t>
            </a:r>
            <a:r>
              <a:rPr lang="en-GB" dirty="0">
                <a:latin typeface="Comic Sans MS" pitchFamily="66" charset="0"/>
              </a:rPr>
              <a:t>I can </a:t>
            </a:r>
            <a:r>
              <a:rPr lang="en-GB" u="sng" dirty="0">
                <a:latin typeface="Comic Sans MS" pitchFamily="66" charset="0"/>
              </a:rPr>
              <a:t>evaluate</a:t>
            </a:r>
            <a:r>
              <a:rPr lang="en-GB" dirty="0">
                <a:latin typeface="Comic Sans MS" pitchFamily="66" charset="0"/>
              </a:rPr>
              <a:t> the environmental consequences of human interaction with water cycle.</a:t>
            </a:r>
          </a:p>
          <a:p>
            <a:pPr marL="0" indent="0">
              <a:buNone/>
            </a:pPr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9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.ezinemark.com/imagemanager2/files/30002496/2010/09/2010-09-17-09-02-12-3-amazon-is-considered-to-be-among-the-longest-riv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282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28600" y="990600"/>
            <a:ext cx="2232025" cy="193899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itchFamily="66" charset="0"/>
              </a:rPr>
              <a:t>Hydrological cycle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Movement of water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River profile </a:t>
            </a:r>
          </a:p>
          <a:p>
            <a:pPr eaLnBrk="1" hangingPunct="1">
              <a:spcBef>
                <a:spcPct val="50000"/>
              </a:spcBef>
            </a:pPr>
            <a:endParaRPr lang="en-GB" sz="2000" u="sng" dirty="0">
              <a:latin typeface="Comic Sans MS" pitchFamily="66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251520" y="152400"/>
            <a:ext cx="8496944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u="sng" dirty="0">
                <a:latin typeface="Comic Sans MS" pitchFamily="66" charset="0"/>
              </a:rPr>
              <a:t>Scale</a:t>
            </a:r>
            <a:r>
              <a:rPr lang="en-GB" sz="2400" b="1" dirty="0">
                <a:latin typeface="Comic Sans MS" pitchFamily="66" charset="0"/>
              </a:rPr>
              <a:t>: World water                      Region river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29000" y="1022400"/>
            <a:ext cx="2286000" cy="178510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latin typeface="Comic Sans MS" pitchFamily="66" charset="0"/>
              </a:rPr>
              <a:t>River features</a:t>
            </a:r>
          </a:p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Drainage basin</a:t>
            </a:r>
          </a:p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Waterfalls</a:t>
            </a:r>
          </a:p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Oxbow lakes 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628705" y="1057960"/>
            <a:ext cx="2263775" cy="193899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Comic Sans MS" pitchFamily="66" charset="0"/>
              </a:rPr>
              <a:t>River life</a:t>
            </a:r>
          </a:p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>
                <a:latin typeface="Comic Sans MS" pitchFamily="66" charset="0"/>
              </a:rPr>
              <a:t>Influence on life</a:t>
            </a:r>
          </a:p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>
                <a:latin typeface="Comic Sans MS" pitchFamily="66" charset="0"/>
              </a:rPr>
              <a:t>Human impacts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3995936" y="404664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1759" y="6125234"/>
            <a:ext cx="8748713" cy="461665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sz="2400" u="sng" dirty="0">
                <a:latin typeface="Comic Sans MS" pitchFamily="66" charset="0"/>
              </a:rPr>
              <a:t>Demo</a:t>
            </a:r>
            <a:r>
              <a:rPr lang="en-GB" sz="2400" dirty="0">
                <a:latin typeface="Comic Sans MS" pitchFamily="66" charset="0"/>
              </a:rPr>
              <a:t>: Make a simple sketch of the water cycle.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108325"/>
            <a:ext cx="4419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46856" y="188640"/>
            <a:ext cx="8229600" cy="431378"/>
          </a:xfrm>
          <a:prstGeom prst="rect">
            <a:avLst/>
          </a:prstGeom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u="sng" dirty="0">
                <a:latin typeface="Comic Sans MS" pitchFamily="66" charset="0"/>
              </a:rPr>
              <a:t>The Water Cycle</a:t>
            </a:r>
            <a:endParaRPr lang="en-US" sz="2400" u="sng" dirty="0">
              <a:latin typeface="Comic Sans MS" pitchFamily="66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2" name="ShockwaveFlash1" r:id="rId2" imgW="8424720" imgH="5256360"/>
        </mc:Choice>
        <mc:Fallback>
          <p:control name="ShockwaveFlash1" r:id="rId2" imgW="8424720" imgH="525636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323850" y="693738"/>
                  <a:ext cx="8424863" cy="5256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623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59832" y="3573016"/>
            <a:ext cx="18351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339752" y="1556792"/>
            <a:ext cx="18351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444208" y="3258697"/>
            <a:ext cx="183515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894982" y="6165304"/>
            <a:ext cx="2053282" cy="5043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948264" y="5373689"/>
            <a:ext cx="1979166" cy="54643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24170" y="6165304"/>
            <a:ext cx="2375622" cy="49326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257327" y="5454213"/>
            <a:ext cx="2053282" cy="5043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http://tbarrett.edublogs.org/files/2008/01/untitled_1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" t="8230" r="4555" b="5511"/>
          <a:stretch/>
        </p:blipFill>
        <p:spPr bwMode="auto">
          <a:xfrm>
            <a:off x="1907704" y="764704"/>
            <a:ext cx="5609680" cy="396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4725144"/>
            <a:ext cx="8928992" cy="193899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itchFamily="66" charset="0"/>
              </a:rPr>
              <a:t>How good was your water – cycle diagram? Self assess your cycle:</a:t>
            </a:r>
          </a:p>
          <a:p>
            <a:pPr marL="457200" indent="-457200">
              <a:buAutoNum type="arabicParenR"/>
            </a:pPr>
            <a:r>
              <a:rPr lang="en-GB" sz="2000" dirty="0">
                <a:latin typeface="Comic Sans MS" pitchFamily="66" charset="0"/>
              </a:rPr>
              <a:t>Have you managed to include all the key terms?</a:t>
            </a:r>
          </a:p>
          <a:p>
            <a:pPr marL="457200" indent="-457200">
              <a:buAutoNum type="arabicParenR"/>
            </a:pPr>
            <a:r>
              <a:rPr lang="en-GB" sz="2000" dirty="0">
                <a:latin typeface="Comic Sans MS" pitchFamily="66" charset="0"/>
              </a:rPr>
              <a:t>Have you included all the key </a:t>
            </a:r>
            <a:r>
              <a:rPr lang="en-GB" sz="2000" b="1" dirty="0">
                <a:latin typeface="Comic Sans MS" pitchFamily="66" charset="0"/>
              </a:rPr>
              <a:t>features</a:t>
            </a:r>
            <a:r>
              <a:rPr lang="en-GB" sz="2000" dirty="0">
                <a:latin typeface="Comic Sans MS" pitchFamily="66" charset="0"/>
              </a:rPr>
              <a:t> river, ocean, air, clouds, ground?</a:t>
            </a:r>
          </a:p>
          <a:p>
            <a:pPr marL="457200" indent="-457200">
              <a:buAutoNum type="arabicParenR"/>
            </a:pPr>
            <a:r>
              <a:rPr lang="en-GB" sz="2000" dirty="0">
                <a:latin typeface="Comic Sans MS" pitchFamily="66" charset="0"/>
              </a:rPr>
              <a:t>Can you explain what 3 key terms mean?</a:t>
            </a:r>
            <a:r>
              <a:rPr lang="en-GB" sz="2000" i="1" dirty="0">
                <a:solidFill>
                  <a:srgbClr val="C00000"/>
                </a:solidFill>
                <a:latin typeface="Comic Sans MS" pitchFamily="66" charset="0"/>
              </a:rPr>
              <a:t> E.g. I think precipitation means….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46856" y="188640"/>
            <a:ext cx="8229600" cy="431378"/>
          </a:xfrm>
          <a:prstGeom prst="rect">
            <a:avLst/>
          </a:prstGeom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u="sng" dirty="0">
                <a:latin typeface="Comic Sans MS" pitchFamily="66" charset="0"/>
              </a:rPr>
              <a:t>The Water Cycle</a:t>
            </a:r>
            <a:endParaRPr lang="en-US" sz="2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7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12968" cy="432048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GB" sz="2400" u="sng" dirty="0">
                <a:latin typeface="Comic Sans MS" panose="030F0702030302020204" pitchFamily="66" charset="0"/>
              </a:rPr>
              <a:t>Define time: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3615051"/>
            <a:ext cx="8712968" cy="3054309"/>
          </a:xfrm>
          <a:ln w="28575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endParaRPr lang="en-GB" sz="2000" dirty="0">
              <a:latin typeface="Comic Sans MS" panose="030F0702030302020204" pitchFamily="66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GB" sz="2000" u="sng" dirty="0">
                <a:latin typeface="Comic Sans MS" panose="030F0702030302020204" pitchFamily="66" charset="0"/>
              </a:rPr>
              <a:t>Condensation </a:t>
            </a:r>
            <a:r>
              <a:rPr lang="en-GB" sz="2000" dirty="0">
                <a:latin typeface="Comic Sans MS" panose="030F0702030302020204" pitchFamily="66" charset="0"/>
              </a:rPr>
              <a:t>– Change from gas to liquid.</a:t>
            </a:r>
          </a:p>
          <a:p>
            <a:pPr marL="0" indent="0">
              <a:lnSpc>
                <a:spcPct val="80000"/>
              </a:lnSpc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GB" sz="2000" u="sng" dirty="0">
                <a:latin typeface="Comic Sans MS" panose="030F0702030302020204" pitchFamily="66" charset="0"/>
              </a:rPr>
              <a:t>Evaporation</a:t>
            </a:r>
            <a:r>
              <a:rPr lang="en-GB" sz="2000" dirty="0">
                <a:latin typeface="Comic Sans MS" panose="030F0702030302020204" pitchFamily="66" charset="0"/>
              </a:rPr>
              <a:t> –  Change from liquid to gas.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GB" sz="2000" u="sng" dirty="0">
                <a:latin typeface="Comic Sans MS" panose="030F0702030302020204" pitchFamily="66" charset="0"/>
              </a:rPr>
              <a:t>Transpiration</a:t>
            </a:r>
            <a:r>
              <a:rPr lang="en-GB" sz="2000" dirty="0">
                <a:latin typeface="Comic Sans MS" panose="030F0702030302020204" pitchFamily="66" charset="0"/>
              </a:rPr>
              <a:t> – The flow of water form trees to 			     trees the air.</a:t>
            </a:r>
          </a:p>
          <a:p>
            <a:pPr marL="533400" indent="-533400">
              <a:lnSpc>
                <a:spcPct val="80000"/>
              </a:lnSpc>
            </a:pPr>
            <a:endParaRPr lang="en-GB" sz="2000" dirty="0">
              <a:latin typeface="Comic Sans MS" panose="030F0702030302020204" pitchFamily="66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GB" sz="2000" u="sng" dirty="0">
                <a:latin typeface="Comic Sans MS" panose="030F0702030302020204" pitchFamily="66" charset="0"/>
              </a:rPr>
              <a:t>Precipitation</a:t>
            </a:r>
            <a:r>
              <a:rPr lang="en-GB" sz="2000" dirty="0">
                <a:latin typeface="Comic Sans MS" panose="030F0702030302020204" pitchFamily="66" charset="0"/>
              </a:rPr>
              <a:t> – Water falling from the sky.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1520" y="764704"/>
            <a:ext cx="8712968" cy="2797771"/>
          </a:xfrm>
          <a:prstGeom prst="rect">
            <a:avLst/>
          </a:prstGeom>
          <a:ln w="38100">
            <a:solidFill>
              <a:srgbClr val="66FF66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latin typeface="Comic Sans MS" panose="030F0702030302020204" pitchFamily="66" charset="0"/>
              </a:rPr>
              <a:t>Condensation – </a:t>
            </a:r>
          </a:p>
          <a:p>
            <a:pPr>
              <a:lnSpc>
                <a:spcPct val="90000"/>
              </a:lnSpc>
            </a:pPr>
            <a:endParaRPr lang="en-GB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Comic Sans MS" panose="030F0702030302020204" pitchFamily="66" charset="0"/>
              </a:rPr>
              <a:t>Evaporation –</a:t>
            </a:r>
          </a:p>
          <a:p>
            <a:pPr>
              <a:lnSpc>
                <a:spcPct val="90000"/>
              </a:lnSpc>
            </a:pPr>
            <a:endParaRPr lang="en-GB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Comic Sans MS" panose="030F0702030302020204" pitchFamily="66" charset="0"/>
              </a:rPr>
              <a:t>Transpiration – </a:t>
            </a:r>
          </a:p>
          <a:p>
            <a:pPr>
              <a:lnSpc>
                <a:spcPct val="90000"/>
              </a:lnSpc>
            </a:pPr>
            <a:endParaRPr lang="en-GB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Comic Sans MS" panose="030F0702030302020204" pitchFamily="66" charset="0"/>
              </a:rPr>
              <a:t>Precipitation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796136" y="1124744"/>
            <a:ext cx="288009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u="sng" dirty="0">
                <a:latin typeface="Comic Sans MS" pitchFamily="66" charset="0"/>
              </a:rPr>
              <a:t>Exam Tip</a:t>
            </a:r>
            <a:r>
              <a:rPr lang="en-GB" dirty="0">
                <a:latin typeface="Comic Sans MS" pitchFamily="66" charset="0"/>
              </a:rPr>
              <a:t>: It is really important to learn these definitions for the exam. They will also be needed for your IA.</a:t>
            </a:r>
            <a:endParaRPr lang="en-GB" sz="20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71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7950" y="147638"/>
            <a:ext cx="896461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2538535"/>
            <a:ext cx="8280920" cy="3637919"/>
          </a:xfrm>
          <a:prstGeom prst="rect">
            <a:avLst/>
          </a:prstGeom>
          <a:ln w="57150">
            <a:solidFill>
              <a:srgbClr val="66FF66"/>
            </a:solidFill>
          </a:ln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 Water falling from the sky.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The flow of water form trees to trees the air.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Change from gas to liquid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Change from liquid to gas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949" y="625194"/>
            <a:ext cx="8964613" cy="646331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Learning Objective</a:t>
            </a:r>
            <a:r>
              <a:rPr lang="en-GB" dirty="0">
                <a:latin typeface="Comic Sans MS" panose="030F0702030302020204" pitchFamily="66" charset="0"/>
              </a:rPr>
              <a:t>:  To identify and explain what the what cycle is, and evaluate  how it is affected by people.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7504" y="1412776"/>
            <a:ext cx="896461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u="sng" dirty="0">
                <a:latin typeface="Comic Sans MS" pitchFamily="66" charset="0"/>
              </a:rPr>
              <a:t>Plenary</a:t>
            </a:r>
            <a:r>
              <a:rPr lang="en-GB" sz="2000" dirty="0">
                <a:latin typeface="Comic Sans MS" pitchFamily="66" charset="0"/>
              </a:rPr>
              <a:t>: Look at the definitions below. Write down the matching key word. </a:t>
            </a:r>
          </a:p>
        </p:txBody>
      </p:sp>
    </p:spTree>
    <p:extLst>
      <p:ext uri="{BB962C8B-B14F-4D97-AF65-F5344CB8AC3E}">
        <p14:creationId xmlns:p14="http://schemas.microsoft.com/office/powerpoint/2010/main" val="86004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327</Words>
  <Application>Microsoft Office PowerPoint</Application>
  <PresentationFormat>On-screen Show (4:3)</PresentationFormat>
  <Paragraphs>60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Comic Sans MS</vt:lpstr>
      <vt:lpstr>Times New Roman</vt:lpstr>
      <vt:lpstr>Wingdings</vt:lpstr>
      <vt:lpstr>Office Theme</vt:lpstr>
      <vt:lpstr>Learning outcomes:</vt:lpstr>
      <vt:lpstr>PowerPoint Presentation</vt:lpstr>
      <vt:lpstr>PowerPoint Presentation</vt:lpstr>
      <vt:lpstr>PowerPoint Presentation</vt:lpstr>
      <vt:lpstr>Define time: </vt:lpstr>
      <vt:lpstr>PowerPoint Presentation</vt:lpstr>
    </vt:vector>
  </TitlesOfParts>
  <Company>Lea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Woodville</dc:creator>
  <cp:lastModifiedBy>martin roberts</cp:lastModifiedBy>
  <cp:revision>17</cp:revision>
  <dcterms:created xsi:type="dcterms:W3CDTF">2011-06-21T13:24:59Z</dcterms:created>
  <dcterms:modified xsi:type="dcterms:W3CDTF">2017-04-16T09:54:32Z</dcterms:modified>
</cp:coreProperties>
</file>