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9" r:id="rId4"/>
    <p:sldId id="260" r:id="rId5"/>
    <p:sldId id="261" r:id="rId6"/>
    <p:sldId id="262" r:id="rId7"/>
    <p:sldId id="263" r:id="rId8"/>
    <p:sldId id="258" r:id="rId9"/>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970F4AC-909C-40E5-A016-9AC28980A5CE}">
          <p14:sldIdLst>
            <p14:sldId id="256"/>
            <p14:sldId id="257"/>
            <p14:sldId id="259"/>
            <p14:sldId id="260"/>
          </p14:sldIdLst>
        </p14:section>
        <p14:section name="Reading" id="{3AFC1108-2428-4B50-AE17-869ED92D961C}">
          <p14:sldIdLst>
            <p14:sldId id="261"/>
            <p14:sldId id="262"/>
            <p14:sldId id="263"/>
            <p14:sldId id="2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79" d="100"/>
          <a:sy n="79" d="100"/>
        </p:scale>
        <p:origin x="1498"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65" cy="4964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6866" y="0"/>
            <a:ext cx="2890665" cy="496412"/>
          </a:xfrm>
          <a:prstGeom prst="rect">
            <a:avLst/>
          </a:prstGeom>
        </p:spPr>
        <p:txBody>
          <a:bodyPr vert="horz" lIns="91440" tIns="45720" rIns="91440" bIns="45720" rtlCol="0"/>
          <a:lstStyle>
            <a:lvl1pPr algn="r">
              <a:defRPr sz="1200"/>
            </a:lvl1pPr>
          </a:lstStyle>
          <a:p>
            <a:fld id="{FDA59A27-A3E8-4FC6-9F76-C636305AAB29}" type="datetimeFigureOut">
              <a:rPr lang="en-GB" smtClean="0"/>
              <a:t>30/09/2016</a:t>
            </a:fld>
            <a:endParaRPr lang="en-GB"/>
          </a:p>
        </p:txBody>
      </p:sp>
      <p:sp>
        <p:nvSpPr>
          <p:cNvPr id="4" name="Footer Placeholder 3"/>
          <p:cNvSpPr>
            <a:spLocks noGrp="1"/>
          </p:cNvSpPr>
          <p:nvPr>
            <p:ph type="ftr" sz="quarter" idx="2"/>
          </p:nvPr>
        </p:nvSpPr>
        <p:spPr>
          <a:xfrm>
            <a:off x="0" y="9430218"/>
            <a:ext cx="2890665" cy="4964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6866" y="9430218"/>
            <a:ext cx="2890665" cy="496412"/>
          </a:xfrm>
          <a:prstGeom prst="rect">
            <a:avLst/>
          </a:prstGeom>
        </p:spPr>
        <p:txBody>
          <a:bodyPr vert="horz" lIns="91440" tIns="45720" rIns="91440" bIns="45720" rtlCol="0" anchor="b"/>
          <a:lstStyle>
            <a:lvl1pPr algn="r">
              <a:defRPr sz="1200"/>
            </a:lvl1pPr>
          </a:lstStyle>
          <a:p>
            <a:fld id="{A6A3698A-B130-4663-AEE1-C58C09DABCE9}" type="slidenum">
              <a:rPr lang="en-GB" smtClean="0"/>
              <a:t>‹#›</a:t>
            </a:fld>
            <a:endParaRPr lang="en-GB"/>
          </a:p>
        </p:txBody>
      </p:sp>
    </p:spTree>
    <p:extLst>
      <p:ext uri="{BB962C8B-B14F-4D97-AF65-F5344CB8AC3E}">
        <p14:creationId xmlns:p14="http://schemas.microsoft.com/office/powerpoint/2010/main" val="4238712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1"/>
            <a:ext cx="2889938" cy="496411"/>
          </a:xfrm>
          <a:prstGeom prst="rect">
            <a:avLst/>
          </a:prstGeom>
        </p:spPr>
        <p:txBody>
          <a:bodyPr vert="horz" lIns="91440" tIns="45720" rIns="91440" bIns="45720" rtlCol="0"/>
          <a:lstStyle>
            <a:lvl1pPr algn="r">
              <a:defRPr sz="1200"/>
            </a:lvl1pPr>
          </a:lstStyle>
          <a:p>
            <a:fld id="{6A373006-FB51-4DF9-918E-B741C87F6104}" type="datetimeFigureOut">
              <a:rPr lang="en-GB" smtClean="0"/>
              <a:t>30/09/2016</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2"/>
            <a:ext cx="2889938"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30092"/>
            <a:ext cx="2889938" cy="496411"/>
          </a:xfrm>
          <a:prstGeom prst="rect">
            <a:avLst/>
          </a:prstGeom>
        </p:spPr>
        <p:txBody>
          <a:bodyPr vert="horz" lIns="91440" tIns="45720" rIns="91440" bIns="45720" rtlCol="0" anchor="b"/>
          <a:lstStyle>
            <a:lvl1pPr algn="r">
              <a:defRPr sz="1200"/>
            </a:lvl1pPr>
          </a:lstStyle>
          <a:p>
            <a:fld id="{D57EA88C-AF00-4A4A-BCFB-0022415E746A}" type="slidenum">
              <a:rPr lang="en-GB" smtClean="0"/>
              <a:t>‹#›</a:t>
            </a:fld>
            <a:endParaRPr lang="en-GB"/>
          </a:p>
        </p:txBody>
      </p:sp>
    </p:spTree>
    <p:extLst>
      <p:ext uri="{BB962C8B-B14F-4D97-AF65-F5344CB8AC3E}">
        <p14:creationId xmlns:p14="http://schemas.microsoft.com/office/powerpoint/2010/main" val="396737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57EA88C-AF00-4A4A-BCFB-0022415E746A}" type="slidenum">
              <a:rPr lang="en-GB" smtClean="0"/>
              <a:t>8</a:t>
            </a:fld>
            <a:endParaRPr lang="en-GB"/>
          </a:p>
        </p:txBody>
      </p:sp>
    </p:spTree>
    <p:extLst>
      <p:ext uri="{BB962C8B-B14F-4D97-AF65-F5344CB8AC3E}">
        <p14:creationId xmlns:p14="http://schemas.microsoft.com/office/powerpoint/2010/main" val="2973463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EB9C9DD-ED89-43FF-92E3-EDB1D4EAA836}" type="datetimeFigureOut">
              <a:rPr lang="en-GB" smtClean="0"/>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2749A9-7C4E-4F9D-B2FD-A78995CB349C}" type="slidenum">
              <a:rPr lang="en-GB" smtClean="0"/>
              <a:t>‹#›</a:t>
            </a:fld>
            <a:endParaRPr lang="en-GB"/>
          </a:p>
        </p:txBody>
      </p:sp>
    </p:spTree>
    <p:extLst>
      <p:ext uri="{BB962C8B-B14F-4D97-AF65-F5344CB8AC3E}">
        <p14:creationId xmlns:p14="http://schemas.microsoft.com/office/powerpoint/2010/main" val="46466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EB9C9DD-ED89-43FF-92E3-EDB1D4EAA836}" type="datetimeFigureOut">
              <a:rPr lang="en-GB" smtClean="0"/>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2749A9-7C4E-4F9D-B2FD-A78995CB349C}" type="slidenum">
              <a:rPr lang="en-GB" smtClean="0"/>
              <a:t>‹#›</a:t>
            </a:fld>
            <a:endParaRPr lang="en-GB"/>
          </a:p>
        </p:txBody>
      </p:sp>
    </p:spTree>
    <p:extLst>
      <p:ext uri="{BB962C8B-B14F-4D97-AF65-F5344CB8AC3E}">
        <p14:creationId xmlns:p14="http://schemas.microsoft.com/office/powerpoint/2010/main" val="161692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EB9C9DD-ED89-43FF-92E3-EDB1D4EAA836}" type="datetimeFigureOut">
              <a:rPr lang="en-GB" smtClean="0"/>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2749A9-7C4E-4F9D-B2FD-A78995CB349C}" type="slidenum">
              <a:rPr lang="en-GB" smtClean="0"/>
              <a:t>‹#›</a:t>
            </a:fld>
            <a:endParaRPr lang="en-GB"/>
          </a:p>
        </p:txBody>
      </p:sp>
    </p:spTree>
    <p:extLst>
      <p:ext uri="{BB962C8B-B14F-4D97-AF65-F5344CB8AC3E}">
        <p14:creationId xmlns:p14="http://schemas.microsoft.com/office/powerpoint/2010/main" val="430933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EB9C9DD-ED89-43FF-92E3-EDB1D4EAA836}" type="datetimeFigureOut">
              <a:rPr lang="en-GB" smtClean="0"/>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2749A9-7C4E-4F9D-B2FD-A78995CB349C}" type="slidenum">
              <a:rPr lang="en-GB" smtClean="0"/>
              <a:t>‹#›</a:t>
            </a:fld>
            <a:endParaRPr lang="en-GB"/>
          </a:p>
        </p:txBody>
      </p:sp>
    </p:spTree>
    <p:extLst>
      <p:ext uri="{BB962C8B-B14F-4D97-AF65-F5344CB8AC3E}">
        <p14:creationId xmlns:p14="http://schemas.microsoft.com/office/powerpoint/2010/main" val="999810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B9C9DD-ED89-43FF-92E3-EDB1D4EAA836}" type="datetimeFigureOut">
              <a:rPr lang="en-GB" smtClean="0"/>
              <a:t>30/09/2016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2749A9-7C4E-4F9D-B2FD-A78995CB349C}" type="slidenum">
              <a:rPr lang="en-GB" smtClean="0"/>
              <a:t>‹#›</a:t>
            </a:fld>
            <a:endParaRPr lang="en-GB"/>
          </a:p>
        </p:txBody>
      </p:sp>
    </p:spTree>
    <p:extLst>
      <p:ext uri="{BB962C8B-B14F-4D97-AF65-F5344CB8AC3E}">
        <p14:creationId xmlns:p14="http://schemas.microsoft.com/office/powerpoint/2010/main" val="96114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EB9C9DD-ED89-43FF-92E3-EDB1D4EAA836}" type="datetimeFigureOut">
              <a:rPr lang="en-GB" smtClean="0"/>
              <a:t>30/09/2016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2749A9-7C4E-4F9D-B2FD-A78995CB349C}" type="slidenum">
              <a:rPr lang="en-GB" smtClean="0"/>
              <a:t>‹#›</a:t>
            </a:fld>
            <a:endParaRPr lang="en-GB"/>
          </a:p>
        </p:txBody>
      </p:sp>
    </p:spTree>
    <p:extLst>
      <p:ext uri="{BB962C8B-B14F-4D97-AF65-F5344CB8AC3E}">
        <p14:creationId xmlns:p14="http://schemas.microsoft.com/office/powerpoint/2010/main" val="231033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EB9C9DD-ED89-43FF-92E3-EDB1D4EAA836}" type="datetimeFigureOut">
              <a:rPr lang="en-GB" smtClean="0"/>
              <a:t>30/09/2016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2749A9-7C4E-4F9D-B2FD-A78995CB349C}" type="slidenum">
              <a:rPr lang="en-GB" smtClean="0"/>
              <a:t>‹#›</a:t>
            </a:fld>
            <a:endParaRPr lang="en-GB"/>
          </a:p>
        </p:txBody>
      </p:sp>
    </p:spTree>
    <p:extLst>
      <p:ext uri="{BB962C8B-B14F-4D97-AF65-F5344CB8AC3E}">
        <p14:creationId xmlns:p14="http://schemas.microsoft.com/office/powerpoint/2010/main" val="1636967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EB9C9DD-ED89-43FF-92E3-EDB1D4EAA836}" type="datetimeFigureOut">
              <a:rPr lang="en-GB" smtClean="0"/>
              <a:t>30/09/2016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2749A9-7C4E-4F9D-B2FD-A78995CB349C}" type="slidenum">
              <a:rPr lang="en-GB" smtClean="0"/>
              <a:t>‹#›</a:t>
            </a:fld>
            <a:endParaRPr lang="en-GB"/>
          </a:p>
        </p:txBody>
      </p:sp>
    </p:spTree>
    <p:extLst>
      <p:ext uri="{BB962C8B-B14F-4D97-AF65-F5344CB8AC3E}">
        <p14:creationId xmlns:p14="http://schemas.microsoft.com/office/powerpoint/2010/main" val="2528475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B9C9DD-ED89-43FF-92E3-EDB1D4EAA836}" type="datetimeFigureOut">
              <a:rPr lang="en-GB" smtClean="0"/>
              <a:t>30/09/2016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2749A9-7C4E-4F9D-B2FD-A78995CB349C}" type="slidenum">
              <a:rPr lang="en-GB" smtClean="0"/>
              <a:t>‹#›</a:t>
            </a:fld>
            <a:endParaRPr lang="en-GB"/>
          </a:p>
        </p:txBody>
      </p:sp>
    </p:spTree>
    <p:extLst>
      <p:ext uri="{BB962C8B-B14F-4D97-AF65-F5344CB8AC3E}">
        <p14:creationId xmlns:p14="http://schemas.microsoft.com/office/powerpoint/2010/main" val="2551372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B9C9DD-ED89-43FF-92E3-EDB1D4EAA836}" type="datetimeFigureOut">
              <a:rPr lang="en-GB" smtClean="0"/>
              <a:t>30/09/2016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2749A9-7C4E-4F9D-B2FD-A78995CB349C}" type="slidenum">
              <a:rPr lang="en-GB" smtClean="0"/>
              <a:t>‹#›</a:t>
            </a:fld>
            <a:endParaRPr lang="en-GB"/>
          </a:p>
        </p:txBody>
      </p:sp>
    </p:spTree>
    <p:extLst>
      <p:ext uri="{BB962C8B-B14F-4D97-AF65-F5344CB8AC3E}">
        <p14:creationId xmlns:p14="http://schemas.microsoft.com/office/powerpoint/2010/main" val="2667010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B9C9DD-ED89-43FF-92E3-EDB1D4EAA836}" type="datetimeFigureOut">
              <a:rPr lang="en-GB" smtClean="0"/>
              <a:t>30/09/2016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2749A9-7C4E-4F9D-B2FD-A78995CB349C}" type="slidenum">
              <a:rPr lang="en-GB" smtClean="0"/>
              <a:t>‹#›</a:t>
            </a:fld>
            <a:endParaRPr lang="en-GB"/>
          </a:p>
        </p:txBody>
      </p:sp>
    </p:spTree>
    <p:extLst>
      <p:ext uri="{BB962C8B-B14F-4D97-AF65-F5344CB8AC3E}">
        <p14:creationId xmlns:p14="http://schemas.microsoft.com/office/powerpoint/2010/main" val="2717931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9C9DD-ED89-43FF-92E3-EDB1D4EAA836}" type="datetimeFigureOut">
              <a:rPr lang="en-GB" smtClean="0"/>
              <a:t>30/09/2016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49A9-7C4E-4F9D-B2FD-A78995CB349C}" type="slidenum">
              <a:rPr lang="en-GB" smtClean="0"/>
              <a:t>‹#›</a:t>
            </a:fld>
            <a:endParaRPr lang="en-GB"/>
          </a:p>
        </p:txBody>
      </p:sp>
    </p:spTree>
    <p:extLst>
      <p:ext uri="{BB962C8B-B14F-4D97-AF65-F5344CB8AC3E}">
        <p14:creationId xmlns:p14="http://schemas.microsoft.com/office/powerpoint/2010/main" val="1401613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bc.co.uk/learningzone/clips/why-is-the-uks-population-ageing/537.html"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news.bbc.co.uk/1/hi/uk/4045261.stm"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news.bbc.co.uk/1/hi/health/1569518.s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170" y="188640"/>
            <a:ext cx="8840318" cy="648072"/>
          </a:xfrm>
          <a:ln w="28575">
            <a:solidFill>
              <a:srgbClr val="FF0000"/>
            </a:solidFill>
          </a:ln>
        </p:spPr>
        <p:txBody>
          <a:bodyPr>
            <a:normAutofit/>
          </a:bodyPr>
          <a:lstStyle/>
          <a:p>
            <a:r>
              <a:rPr lang="en-GB" sz="2400" u="sng" dirty="0">
                <a:latin typeface="Comic Sans MS" pitchFamily="66" charset="0"/>
              </a:rPr>
              <a:t>An ageing population</a:t>
            </a:r>
          </a:p>
        </p:txBody>
      </p:sp>
      <p:sp>
        <p:nvSpPr>
          <p:cNvPr id="3" name="Subtitle 2"/>
          <p:cNvSpPr>
            <a:spLocks noGrp="1"/>
          </p:cNvSpPr>
          <p:nvPr>
            <p:ph type="subTitle" idx="1"/>
          </p:nvPr>
        </p:nvSpPr>
        <p:spPr>
          <a:xfrm>
            <a:off x="107504" y="924456"/>
            <a:ext cx="8856984" cy="1136392"/>
          </a:xfrm>
          <a:ln w="28575">
            <a:solidFill>
              <a:srgbClr val="FFC000"/>
            </a:solidFill>
          </a:ln>
        </p:spPr>
        <p:txBody>
          <a:bodyPr>
            <a:normAutofit lnSpcReduction="10000"/>
          </a:bodyPr>
          <a:lstStyle/>
          <a:p>
            <a:pPr algn="l"/>
            <a:r>
              <a:rPr lang="en-GB" sz="2400" u="sng" dirty="0">
                <a:solidFill>
                  <a:schemeClr val="tx1"/>
                </a:solidFill>
                <a:latin typeface="Comic Sans MS" pitchFamily="66" charset="0"/>
              </a:rPr>
              <a:t>Learning Objectives: </a:t>
            </a:r>
            <a:r>
              <a:rPr lang="en-GB" sz="2400" dirty="0">
                <a:solidFill>
                  <a:schemeClr val="tx1"/>
                </a:solidFill>
                <a:latin typeface="Comic Sans MS" pitchFamily="66" charset="0"/>
              </a:rPr>
              <a:t>How can a country’s geography be changed by an increasing percentage of older people in the population?</a:t>
            </a:r>
            <a:endParaRPr lang="en-GB" dirty="0">
              <a:solidFill>
                <a:schemeClr val="tx1"/>
              </a:solidFill>
            </a:endParaRPr>
          </a:p>
        </p:txBody>
      </p:sp>
      <p:sp>
        <p:nvSpPr>
          <p:cNvPr id="4" name="TextBox 3"/>
          <p:cNvSpPr txBox="1"/>
          <p:nvPr/>
        </p:nvSpPr>
        <p:spPr>
          <a:xfrm>
            <a:off x="109172" y="2143303"/>
            <a:ext cx="8855316" cy="3877985"/>
          </a:xfrm>
          <a:prstGeom prst="rect">
            <a:avLst/>
          </a:prstGeom>
          <a:noFill/>
          <a:ln w="28575">
            <a:solidFill>
              <a:srgbClr val="00FF00"/>
            </a:solidFill>
          </a:ln>
        </p:spPr>
        <p:txBody>
          <a:bodyPr wrap="square" rtlCol="0">
            <a:spAutoFit/>
          </a:bodyPr>
          <a:lstStyle/>
          <a:p>
            <a:r>
              <a:rPr lang="en-GB" sz="2400" u="sng" dirty="0">
                <a:latin typeface="Comic Sans MS" pitchFamily="66" charset="0"/>
              </a:rPr>
              <a:t>Starter:</a:t>
            </a:r>
          </a:p>
          <a:p>
            <a:endParaRPr lang="en-GB" sz="2400" dirty="0">
              <a:latin typeface="Comic Sans MS" pitchFamily="66" charset="0"/>
            </a:endParaRPr>
          </a:p>
          <a:p>
            <a:endParaRPr lang="en-GB" sz="2400" dirty="0">
              <a:latin typeface="Comic Sans MS" pitchFamily="66" charset="0"/>
            </a:endParaRPr>
          </a:p>
          <a:p>
            <a:endParaRPr lang="en-GB" sz="2400" dirty="0">
              <a:latin typeface="Comic Sans MS" pitchFamily="66" charset="0"/>
            </a:endParaRPr>
          </a:p>
          <a:p>
            <a:endParaRPr lang="en-GB" sz="2400" dirty="0">
              <a:latin typeface="Comic Sans MS" pitchFamily="66" charset="0"/>
            </a:endParaRPr>
          </a:p>
          <a:p>
            <a:endParaRPr lang="en-GB" sz="2400" dirty="0">
              <a:latin typeface="Comic Sans MS" pitchFamily="66" charset="0"/>
            </a:endParaRPr>
          </a:p>
          <a:p>
            <a:endParaRPr lang="en-GB" sz="2400" dirty="0">
              <a:latin typeface="Comic Sans MS" pitchFamily="66" charset="0"/>
            </a:endParaRPr>
          </a:p>
          <a:p>
            <a:endParaRPr lang="en-GB" sz="2400" dirty="0">
              <a:latin typeface="Comic Sans MS" pitchFamily="66" charset="0"/>
            </a:endParaRPr>
          </a:p>
          <a:p>
            <a:endParaRPr lang="en-GB" dirty="0"/>
          </a:p>
          <a:p>
            <a:endParaRPr lang="en-GB" dirty="0"/>
          </a:p>
          <a:p>
            <a:endParaRPr lang="en-GB" dirty="0"/>
          </a:p>
        </p:txBody>
      </p:sp>
      <p:sp>
        <p:nvSpPr>
          <p:cNvPr id="5" name="TextBox 4"/>
          <p:cNvSpPr txBox="1"/>
          <p:nvPr/>
        </p:nvSpPr>
        <p:spPr>
          <a:xfrm>
            <a:off x="5148064" y="2374135"/>
            <a:ext cx="3528392" cy="3416320"/>
          </a:xfrm>
          <a:prstGeom prst="rect">
            <a:avLst/>
          </a:prstGeom>
          <a:noFill/>
          <a:ln w="28575">
            <a:solidFill>
              <a:srgbClr val="00FF00"/>
            </a:solidFill>
          </a:ln>
        </p:spPr>
        <p:txBody>
          <a:bodyPr wrap="square" rtlCol="0">
            <a:spAutoFit/>
          </a:bodyPr>
          <a:lstStyle/>
          <a:p>
            <a:r>
              <a:rPr lang="en-GB" sz="2400" u="sng" dirty="0">
                <a:latin typeface="Comic Sans MS" pitchFamily="66" charset="0"/>
              </a:rPr>
              <a:t>Starter</a:t>
            </a:r>
            <a:r>
              <a:rPr lang="en-GB" sz="2400" dirty="0">
                <a:latin typeface="Comic Sans MS" pitchFamily="66" charset="0"/>
              </a:rPr>
              <a:t>: At what age do you think a person should retire from their work?</a:t>
            </a:r>
          </a:p>
          <a:p>
            <a:endParaRPr lang="en-GB" sz="2400" dirty="0">
              <a:latin typeface="Comic Sans MS" pitchFamily="66" charset="0"/>
            </a:endParaRPr>
          </a:p>
          <a:p>
            <a:r>
              <a:rPr lang="en-GB" sz="2400" dirty="0">
                <a:latin typeface="Comic Sans MS" pitchFamily="66" charset="0"/>
              </a:rPr>
              <a:t>Do you think the same age should apply to everyone? Give reasons for your answer.  </a:t>
            </a:r>
          </a:p>
        </p:txBody>
      </p:sp>
      <p:pic>
        <p:nvPicPr>
          <p:cNvPr id="1026" name="Picture 2" descr="http://cache3.asset-cache.net/xc/6228-000598.jpg?v=1&amp;c=IWSAsset&amp;k=2&amp;d=EDF6F2F4F969CEBDD53C780AC4820DBB15DAE2ED8648AC1F8D9E54F06B7A3CF22C9A667C629D7FE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762056"/>
            <a:ext cx="3996444" cy="3024336"/>
          </a:xfrm>
          <a:prstGeom prst="rect">
            <a:avLst/>
          </a:prstGeom>
          <a:noFill/>
          <a:ln w="28575">
            <a:solidFill>
              <a:srgbClr val="7030A0"/>
            </a:solidFill>
          </a:ln>
          <a:extLst>
            <a:ext uri="{909E8E84-426E-40DD-AFC4-6F175D3DCCD1}">
              <a14:hiddenFill xmlns:a14="http://schemas.microsoft.com/office/drawing/2010/main">
                <a:solidFill>
                  <a:srgbClr val="FFFFFF"/>
                </a:solidFill>
              </a14:hiddenFill>
            </a:ext>
          </a:extLst>
        </p:spPr>
      </p:pic>
      <p:sp>
        <p:nvSpPr>
          <p:cNvPr id="7" name="Action Button: Movie 6">
            <a:hlinkClick r:id="rId3" highlightClick="1"/>
          </p:cNvPr>
          <p:cNvSpPr/>
          <p:nvPr/>
        </p:nvSpPr>
        <p:spPr>
          <a:xfrm>
            <a:off x="8490279" y="332694"/>
            <a:ext cx="360040" cy="360040"/>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itle 1"/>
          <p:cNvSpPr txBox="1">
            <a:spLocks/>
          </p:cNvSpPr>
          <p:nvPr/>
        </p:nvSpPr>
        <p:spPr>
          <a:xfrm>
            <a:off x="99866" y="6209928"/>
            <a:ext cx="8840318" cy="531440"/>
          </a:xfrm>
          <a:prstGeom prst="rect">
            <a:avLst/>
          </a:prstGeom>
          <a:ln w="28575">
            <a:solidFill>
              <a:srgbClr val="00B0F0"/>
            </a:solidFill>
          </a:ln>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u="sng" dirty="0">
                <a:latin typeface="Comic Sans MS" pitchFamily="66" charset="0"/>
              </a:rPr>
              <a:t>Challenge</a:t>
            </a:r>
            <a:r>
              <a:rPr lang="en-GB" sz="2400" dirty="0">
                <a:latin typeface="Comic Sans MS" pitchFamily="66" charset="0"/>
              </a:rPr>
              <a:t>: Why is age such an important topic for geographers?  </a:t>
            </a:r>
          </a:p>
        </p:txBody>
      </p:sp>
    </p:spTree>
    <p:extLst>
      <p:ext uri="{BB962C8B-B14F-4D97-AF65-F5344CB8AC3E}">
        <p14:creationId xmlns:p14="http://schemas.microsoft.com/office/powerpoint/2010/main" val="2045499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02340244"/>
              </p:ext>
            </p:extLst>
          </p:nvPr>
        </p:nvGraphicFramePr>
        <p:xfrm>
          <a:off x="181178" y="1196753"/>
          <a:ext cx="8790808" cy="5544616"/>
        </p:xfrm>
        <a:graphic>
          <a:graphicData uri="http://schemas.openxmlformats.org/drawingml/2006/table">
            <a:tbl>
              <a:tblPr firstRow="1" bandRow="1">
                <a:tableStyleId>{5940675A-B579-460E-94D1-54222C63F5DA}</a:tableStyleId>
              </a:tblPr>
              <a:tblGrid>
                <a:gridCol w="4395404">
                  <a:extLst>
                    <a:ext uri="{9D8B030D-6E8A-4147-A177-3AD203B41FA5}">
                      <a16:colId xmlns:a16="http://schemas.microsoft.com/office/drawing/2014/main" val="20000"/>
                    </a:ext>
                  </a:extLst>
                </a:gridCol>
                <a:gridCol w="4395404">
                  <a:extLst>
                    <a:ext uri="{9D8B030D-6E8A-4147-A177-3AD203B41FA5}">
                      <a16:colId xmlns:a16="http://schemas.microsoft.com/office/drawing/2014/main" val="20001"/>
                    </a:ext>
                  </a:extLst>
                </a:gridCol>
              </a:tblGrid>
              <a:tr h="949203">
                <a:tc>
                  <a:txBody>
                    <a:bodyPr/>
                    <a:lstStyle/>
                    <a:p>
                      <a:pPr algn="ctr"/>
                      <a:endParaRPr lang="en-GB" sz="2000" dirty="0">
                        <a:latin typeface="Comic Sans MS" panose="030F0702030302020204" pitchFamily="66" charset="0"/>
                      </a:endParaRPr>
                    </a:p>
                    <a:p>
                      <a:pPr algn="ctr"/>
                      <a:r>
                        <a:rPr lang="en-GB" sz="2000" u="sng" dirty="0">
                          <a:latin typeface="Comic Sans MS" pitchFamily="66" charset="0"/>
                        </a:rPr>
                        <a:t>Key word</a:t>
                      </a:r>
                    </a:p>
                  </a:txBody>
                  <a:tcPr/>
                </a:tc>
                <a:tc>
                  <a:txBody>
                    <a:bodyPr/>
                    <a:lstStyle/>
                    <a:p>
                      <a:pPr algn="ctr"/>
                      <a:r>
                        <a:rPr lang="en-GB" sz="2000" baseline="0" dirty="0">
                          <a:latin typeface="Comic Sans MS" panose="030F0702030302020204" pitchFamily="66" charset="0"/>
                        </a:rPr>
                        <a:t> </a:t>
                      </a:r>
                    </a:p>
                    <a:p>
                      <a:pPr algn="ctr"/>
                      <a:r>
                        <a:rPr lang="en-GB" sz="2000" u="sng" baseline="0" dirty="0">
                          <a:latin typeface="Comic Sans MS" panose="030F0702030302020204" pitchFamily="66" charset="0"/>
                        </a:rPr>
                        <a:t>Definition</a:t>
                      </a:r>
                      <a:endParaRPr lang="en-GB" sz="2000" u="sng" dirty="0">
                        <a:latin typeface="Comic Sans MS" pitchFamily="66" charset="0"/>
                      </a:endParaRPr>
                    </a:p>
                  </a:txBody>
                  <a:tcPr/>
                </a:tc>
                <a:extLst>
                  <a:ext uri="{0D108BD9-81ED-4DB2-BD59-A6C34878D82A}">
                    <a16:rowId xmlns:a16="http://schemas.microsoft.com/office/drawing/2014/main" val="10000"/>
                  </a:ext>
                </a:extLst>
              </a:tr>
              <a:tr h="9793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omic Sans MS" panose="030F0702030302020204" pitchFamily="66" charset="0"/>
                        </a:rPr>
                        <a:t>Counter-urbanisation</a:t>
                      </a:r>
                    </a:p>
                    <a:p>
                      <a:pPr algn="ctr"/>
                      <a:endParaRPr lang="en-GB" sz="1800" dirty="0">
                        <a:latin typeface="Comic Sans MS" pitchFamily="66"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omic Sans MS" panose="030F0702030302020204" pitchFamily="66" charset="0"/>
                        </a:rPr>
                        <a:t>An increase in population</a:t>
                      </a:r>
                      <a:r>
                        <a:rPr lang="en-GB" sz="1800" baseline="0" dirty="0">
                          <a:latin typeface="Comic Sans MS" panose="030F0702030302020204" pitchFamily="66" charset="0"/>
                        </a:rPr>
                        <a:t> when there are more births than death in a year. </a:t>
                      </a:r>
                      <a:endParaRPr lang="en-GB" sz="1800" dirty="0">
                        <a:latin typeface="Comic Sans MS" pitchFamily="66" charset="0"/>
                      </a:endParaRPr>
                    </a:p>
                  </a:txBody>
                  <a:tcPr/>
                </a:tc>
                <a:extLst>
                  <a:ext uri="{0D108BD9-81ED-4DB2-BD59-A6C34878D82A}">
                    <a16:rowId xmlns:a16="http://schemas.microsoft.com/office/drawing/2014/main" val="10001"/>
                  </a:ext>
                </a:extLst>
              </a:tr>
              <a:tr h="678011">
                <a:tc>
                  <a:txBody>
                    <a:bodyPr/>
                    <a:lstStyle/>
                    <a:p>
                      <a:pPr algn="ctr"/>
                      <a:r>
                        <a:rPr lang="en-GB" sz="1800" dirty="0">
                          <a:latin typeface="Comic Sans MS" panose="030F0702030302020204" pitchFamily="66" charset="0"/>
                        </a:rPr>
                        <a:t>Natural increase</a:t>
                      </a:r>
                    </a:p>
                  </a:txBody>
                  <a:tcPr/>
                </a:tc>
                <a:tc>
                  <a:txBody>
                    <a:bodyPr/>
                    <a:lstStyle/>
                    <a:p>
                      <a:pPr algn="ctr"/>
                      <a:r>
                        <a:rPr lang="en-GB" sz="1800" dirty="0">
                          <a:latin typeface="Comic Sans MS" panose="030F0702030302020204" pitchFamily="66" charset="0"/>
                        </a:rPr>
                        <a:t>A small settlement designed for elderly</a:t>
                      </a:r>
                      <a:r>
                        <a:rPr lang="en-GB" sz="1800" baseline="0" dirty="0">
                          <a:latin typeface="Comic Sans MS" panose="030F0702030302020204" pitchFamily="66" charset="0"/>
                        </a:rPr>
                        <a:t> people.</a:t>
                      </a:r>
                      <a:endParaRPr lang="en-GB" sz="1800" dirty="0">
                        <a:latin typeface="Comic Sans MS" pitchFamily="66" charset="0"/>
                      </a:endParaRPr>
                    </a:p>
                  </a:txBody>
                  <a:tcPr/>
                </a:tc>
                <a:extLst>
                  <a:ext uri="{0D108BD9-81ED-4DB2-BD59-A6C34878D82A}">
                    <a16:rowId xmlns:a16="http://schemas.microsoft.com/office/drawing/2014/main" val="10002"/>
                  </a:ext>
                </a:extLst>
              </a:tr>
              <a:tr h="678011">
                <a:tc>
                  <a:txBody>
                    <a:bodyPr/>
                    <a:lstStyle/>
                    <a:p>
                      <a:pPr algn="ctr"/>
                      <a:r>
                        <a:rPr lang="en-GB" sz="1800" dirty="0">
                          <a:latin typeface="Comic Sans MS" panose="030F0702030302020204" pitchFamily="66" charset="0"/>
                        </a:rPr>
                        <a:t>Net migration</a:t>
                      </a:r>
                    </a:p>
                  </a:txBody>
                  <a:tcPr/>
                </a:tc>
                <a:tc>
                  <a:txBody>
                    <a:bodyPr/>
                    <a:lstStyle/>
                    <a:p>
                      <a:pPr algn="ctr"/>
                      <a:r>
                        <a:rPr lang="en-GB" sz="1800" dirty="0">
                          <a:latin typeface="Comic Sans MS" panose="030F0702030302020204" pitchFamily="66" charset="0"/>
                        </a:rPr>
                        <a:t>Movement of people away from a</a:t>
                      </a:r>
                      <a:r>
                        <a:rPr lang="en-GB" sz="1800" baseline="0" dirty="0">
                          <a:latin typeface="Comic Sans MS" panose="030F0702030302020204" pitchFamily="66" charset="0"/>
                        </a:rPr>
                        <a:t> town or city. </a:t>
                      </a:r>
                      <a:endParaRPr lang="en-GB" sz="1800" dirty="0">
                        <a:latin typeface="Comic Sans MS" pitchFamily="66" charset="0"/>
                      </a:endParaRPr>
                    </a:p>
                  </a:txBody>
                  <a:tcPr/>
                </a:tc>
                <a:extLst>
                  <a:ext uri="{0D108BD9-81ED-4DB2-BD59-A6C34878D82A}">
                    <a16:rowId xmlns:a16="http://schemas.microsoft.com/office/drawing/2014/main" val="10003"/>
                  </a:ext>
                </a:extLst>
              </a:tr>
              <a:tr h="1280689">
                <a:tc>
                  <a:txBody>
                    <a:bodyPr/>
                    <a:lstStyle/>
                    <a:p>
                      <a:pPr algn="ctr"/>
                      <a:r>
                        <a:rPr lang="en-GB" sz="1800" dirty="0">
                          <a:latin typeface="Comic Sans MS" panose="030F0702030302020204" pitchFamily="66" charset="0"/>
                        </a:rPr>
                        <a:t>Retirement village </a:t>
                      </a:r>
                    </a:p>
                  </a:txBody>
                  <a:tcPr/>
                </a:tc>
                <a:tc>
                  <a:txBody>
                    <a:bodyPr/>
                    <a:lstStyle/>
                    <a:p>
                      <a:pPr algn="ctr"/>
                      <a:r>
                        <a:rPr lang="en-GB" sz="1800" dirty="0">
                          <a:latin typeface="Comic Sans MS" panose="030F0702030302020204" pitchFamily="66" charset="0"/>
                        </a:rPr>
                        <a:t>When the birth rate and death rate in a country are about the same and the population is not increasing</a:t>
                      </a:r>
                    </a:p>
                  </a:txBody>
                  <a:tcPr/>
                </a:tc>
                <a:extLst>
                  <a:ext uri="{0D108BD9-81ED-4DB2-BD59-A6C34878D82A}">
                    <a16:rowId xmlns:a16="http://schemas.microsoft.com/office/drawing/2014/main" val="10004"/>
                  </a:ext>
                </a:extLst>
              </a:tr>
              <a:tr h="979351">
                <a:tc>
                  <a:txBody>
                    <a:bodyPr/>
                    <a:lstStyle/>
                    <a:p>
                      <a:pPr algn="ctr"/>
                      <a:r>
                        <a:rPr lang="en-GB" sz="1800" dirty="0">
                          <a:latin typeface="Comic Sans MS" panose="030F0702030302020204" pitchFamily="66" charset="0"/>
                        </a:rPr>
                        <a:t>Zero growth</a:t>
                      </a:r>
                    </a:p>
                  </a:txBody>
                  <a:tcPr/>
                </a:tc>
                <a:tc>
                  <a:txBody>
                    <a:bodyPr/>
                    <a:lstStyle/>
                    <a:p>
                      <a:pPr algn="ctr"/>
                      <a:r>
                        <a:rPr lang="en-GB" sz="1800" dirty="0">
                          <a:latin typeface="Comic Sans MS" panose="030F0702030302020204" pitchFamily="66" charset="0"/>
                        </a:rPr>
                        <a:t>The difference between people moving</a:t>
                      </a:r>
                      <a:r>
                        <a:rPr lang="en-GB" sz="1800" baseline="0" dirty="0">
                          <a:latin typeface="Comic Sans MS" panose="030F0702030302020204" pitchFamily="66" charset="0"/>
                        </a:rPr>
                        <a:t> into a country and those who move out. </a:t>
                      </a:r>
                      <a:endParaRPr lang="en-GB" sz="1800" dirty="0">
                        <a:latin typeface="Comic Sans MS" pitchFamily="66" charset="0"/>
                      </a:endParaRPr>
                    </a:p>
                  </a:txBody>
                  <a:tcPr/>
                </a:tc>
                <a:extLst>
                  <a:ext uri="{0D108BD9-81ED-4DB2-BD59-A6C34878D82A}">
                    <a16:rowId xmlns:a16="http://schemas.microsoft.com/office/drawing/2014/main" val="10005"/>
                  </a:ext>
                </a:extLst>
              </a:tr>
            </a:tbl>
          </a:graphicData>
        </a:graphic>
      </p:graphicFrame>
      <p:sp>
        <p:nvSpPr>
          <p:cNvPr id="3" name="Title 1"/>
          <p:cNvSpPr txBox="1">
            <a:spLocks/>
          </p:cNvSpPr>
          <p:nvPr/>
        </p:nvSpPr>
        <p:spPr>
          <a:xfrm>
            <a:off x="124170" y="132368"/>
            <a:ext cx="8840318" cy="324036"/>
          </a:xfrm>
          <a:prstGeom prst="rect">
            <a:avLst/>
          </a:prstGeom>
          <a:ln w="28575">
            <a:solidFill>
              <a:srgbClr val="FF0000"/>
            </a:solidFill>
          </a:ln>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u="sng" dirty="0">
                <a:latin typeface="Comic Sans MS" pitchFamily="66" charset="0"/>
              </a:rPr>
              <a:t>An ageing population</a:t>
            </a:r>
          </a:p>
        </p:txBody>
      </p:sp>
      <p:sp>
        <p:nvSpPr>
          <p:cNvPr id="5" name="TextBox 4"/>
          <p:cNvSpPr txBox="1"/>
          <p:nvPr/>
        </p:nvSpPr>
        <p:spPr>
          <a:xfrm>
            <a:off x="116671" y="570860"/>
            <a:ext cx="8855316" cy="461665"/>
          </a:xfrm>
          <a:prstGeom prst="rect">
            <a:avLst/>
          </a:prstGeom>
          <a:noFill/>
          <a:ln w="28575">
            <a:solidFill>
              <a:srgbClr val="00FF00"/>
            </a:solidFill>
          </a:ln>
        </p:spPr>
        <p:txBody>
          <a:bodyPr wrap="square" rtlCol="0">
            <a:spAutoFit/>
          </a:bodyPr>
          <a:lstStyle/>
          <a:p>
            <a:r>
              <a:rPr lang="en-GB" sz="2400" u="sng" dirty="0">
                <a:latin typeface="Comic Sans MS" pitchFamily="66" charset="0"/>
              </a:rPr>
              <a:t>Demo</a:t>
            </a:r>
            <a:r>
              <a:rPr lang="en-GB" sz="2400" dirty="0">
                <a:latin typeface="Comic Sans MS" pitchFamily="66" charset="0"/>
              </a:rPr>
              <a:t>: Match the terms with the definitions.</a:t>
            </a:r>
            <a:endParaRPr lang="en-GB" dirty="0"/>
          </a:p>
        </p:txBody>
      </p:sp>
    </p:spTree>
    <p:extLst>
      <p:ext uri="{BB962C8B-B14F-4D97-AF65-F5344CB8AC3E}">
        <p14:creationId xmlns:p14="http://schemas.microsoft.com/office/powerpoint/2010/main" val="71170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2791974"/>
              </p:ext>
            </p:extLst>
          </p:nvPr>
        </p:nvGraphicFramePr>
        <p:xfrm>
          <a:off x="412202" y="692696"/>
          <a:ext cx="8264254" cy="6035040"/>
        </p:xfrm>
        <a:graphic>
          <a:graphicData uri="http://schemas.openxmlformats.org/drawingml/2006/table">
            <a:tbl>
              <a:tblPr firstRow="1" bandRow="1">
                <a:tableStyleId>{5940675A-B579-460E-94D1-54222C63F5DA}</a:tableStyleId>
              </a:tblPr>
              <a:tblGrid>
                <a:gridCol w="4132127">
                  <a:extLst>
                    <a:ext uri="{9D8B030D-6E8A-4147-A177-3AD203B41FA5}">
                      <a16:colId xmlns:a16="http://schemas.microsoft.com/office/drawing/2014/main" val="20000"/>
                    </a:ext>
                  </a:extLst>
                </a:gridCol>
                <a:gridCol w="4132127">
                  <a:extLst>
                    <a:ext uri="{9D8B030D-6E8A-4147-A177-3AD203B41FA5}">
                      <a16:colId xmlns:a16="http://schemas.microsoft.com/office/drawing/2014/main" val="20001"/>
                    </a:ext>
                  </a:extLst>
                </a:gridCol>
              </a:tblGrid>
              <a:tr h="640520">
                <a:tc>
                  <a:txBody>
                    <a:bodyPr/>
                    <a:lstStyle/>
                    <a:p>
                      <a:endParaRPr lang="en-GB" sz="2000" dirty="0">
                        <a:latin typeface="Comic Sans MS" panose="030F0702030302020204" pitchFamily="66" charset="0"/>
                      </a:endParaRPr>
                    </a:p>
                    <a:p>
                      <a:pPr algn="ctr"/>
                      <a:r>
                        <a:rPr lang="en-GB" sz="2000" u="sng" dirty="0">
                          <a:latin typeface="Comic Sans MS" pitchFamily="66" charset="0"/>
                        </a:rPr>
                        <a:t>Key word</a:t>
                      </a:r>
                    </a:p>
                  </a:txBody>
                  <a:tcPr/>
                </a:tc>
                <a:tc>
                  <a:txBody>
                    <a:bodyPr/>
                    <a:lstStyle/>
                    <a:p>
                      <a:r>
                        <a:rPr lang="en-GB" sz="2000" baseline="0" dirty="0">
                          <a:latin typeface="Comic Sans MS" panose="030F0702030302020204" pitchFamily="66" charset="0"/>
                        </a:rPr>
                        <a:t> </a:t>
                      </a:r>
                    </a:p>
                    <a:p>
                      <a:pPr algn="ctr"/>
                      <a:r>
                        <a:rPr lang="en-GB" sz="2000" u="sng" baseline="0" dirty="0">
                          <a:latin typeface="Comic Sans MS" panose="030F0702030302020204" pitchFamily="66" charset="0"/>
                        </a:rPr>
                        <a:t>Definition</a:t>
                      </a:r>
                      <a:endParaRPr lang="en-GB" sz="2000" u="sng" dirty="0">
                        <a:latin typeface="Comic Sans MS" pitchFamily="66" charset="0"/>
                      </a:endParaRPr>
                    </a:p>
                  </a:txBody>
                  <a:tcPr/>
                </a:tc>
                <a:extLst>
                  <a:ext uri="{0D108BD9-81ED-4DB2-BD59-A6C34878D82A}">
                    <a16:rowId xmlns:a16="http://schemas.microsoft.com/office/drawing/2014/main" val="10000"/>
                  </a:ext>
                </a:extLst>
              </a:tr>
              <a:tr h="64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a:latin typeface="Comic Sans MS" panose="030F0702030302020204" pitchFamily="66" charset="0"/>
                        </a:rPr>
                        <a:t>Counter-urbanisation</a:t>
                      </a:r>
                    </a:p>
                    <a:p>
                      <a:endParaRPr lang="en-GB" sz="20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a:latin typeface="Comic Sans MS" panose="030F0702030302020204" pitchFamily="66" charset="0"/>
                        </a:rPr>
                        <a:t>Movement of people away from a</a:t>
                      </a:r>
                      <a:r>
                        <a:rPr lang="en-GB" sz="2000" baseline="0" dirty="0">
                          <a:latin typeface="Comic Sans MS" panose="030F0702030302020204" pitchFamily="66" charset="0"/>
                        </a:rPr>
                        <a:t> town or city.</a:t>
                      </a:r>
                      <a:endParaRPr lang="en-GB" sz="2000" dirty="0">
                        <a:latin typeface="Comic Sans MS" pitchFamily="66" charset="0"/>
                      </a:endParaRPr>
                    </a:p>
                  </a:txBody>
                  <a:tcPr/>
                </a:tc>
                <a:extLst>
                  <a:ext uri="{0D108BD9-81ED-4DB2-BD59-A6C34878D82A}">
                    <a16:rowId xmlns:a16="http://schemas.microsoft.com/office/drawing/2014/main" val="10001"/>
                  </a:ext>
                </a:extLst>
              </a:tr>
              <a:tr h="1197494">
                <a:tc>
                  <a:txBody>
                    <a:bodyPr/>
                    <a:lstStyle/>
                    <a:p>
                      <a:r>
                        <a:rPr lang="en-GB" sz="2000" dirty="0">
                          <a:latin typeface="Comic Sans MS" panose="030F0702030302020204" pitchFamily="66" charset="0"/>
                        </a:rPr>
                        <a:t>Natural increase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a:latin typeface="Comic Sans MS" panose="030F0702030302020204" pitchFamily="66" charset="0"/>
                        </a:rPr>
                        <a:t>An increase in population</a:t>
                      </a:r>
                      <a:r>
                        <a:rPr lang="en-GB" sz="2000" baseline="0" dirty="0">
                          <a:latin typeface="Comic Sans MS" panose="030F0702030302020204" pitchFamily="66" charset="0"/>
                        </a:rPr>
                        <a:t> when there are more births than death in a year. </a:t>
                      </a:r>
                      <a:endParaRPr lang="en-GB" sz="2000" dirty="0">
                        <a:latin typeface="Comic Sans MS" panose="030F0702030302020204" pitchFamily="66" charset="0"/>
                      </a:endParaRPr>
                    </a:p>
                    <a:p>
                      <a:endParaRPr lang="en-GB" sz="2000" dirty="0">
                        <a:latin typeface="Comic Sans MS" pitchFamily="66" charset="0"/>
                      </a:endParaRPr>
                    </a:p>
                  </a:txBody>
                  <a:tcPr/>
                </a:tc>
                <a:extLst>
                  <a:ext uri="{0D108BD9-81ED-4DB2-BD59-A6C34878D82A}">
                    <a16:rowId xmlns:a16="http://schemas.microsoft.com/office/drawing/2014/main" val="10002"/>
                  </a:ext>
                </a:extLst>
              </a:tr>
              <a:tr h="1197494">
                <a:tc>
                  <a:txBody>
                    <a:bodyPr/>
                    <a:lstStyle/>
                    <a:p>
                      <a:r>
                        <a:rPr lang="en-GB" sz="2000" dirty="0">
                          <a:latin typeface="Comic Sans MS" panose="030F0702030302020204" pitchFamily="66" charset="0"/>
                        </a:rPr>
                        <a:t>Net migration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a:latin typeface="Comic Sans MS" panose="030F0702030302020204" pitchFamily="66" charset="0"/>
                        </a:rPr>
                        <a:t>The difference between people moving</a:t>
                      </a:r>
                      <a:r>
                        <a:rPr lang="en-GB" sz="2000" baseline="0" dirty="0">
                          <a:latin typeface="Comic Sans MS" panose="030F0702030302020204" pitchFamily="66" charset="0"/>
                        </a:rPr>
                        <a:t> into a country and those who move out. </a:t>
                      </a:r>
                      <a:endParaRPr lang="en-GB" sz="2000" dirty="0">
                        <a:latin typeface="Comic Sans MS" panose="030F0702030302020204" pitchFamily="66" charset="0"/>
                      </a:endParaRPr>
                    </a:p>
                    <a:p>
                      <a:endParaRPr lang="en-GB" sz="2000" dirty="0">
                        <a:latin typeface="Comic Sans MS" pitchFamily="66" charset="0"/>
                      </a:endParaRPr>
                    </a:p>
                  </a:txBody>
                  <a:tcPr/>
                </a:tc>
                <a:extLst>
                  <a:ext uri="{0D108BD9-81ED-4DB2-BD59-A6C34878D82A}">
                    <a16:rowId xmlns:a16="http://schemas.microsoft.com/office/drawing/2014/main" val="10003"/>
                  </a:ext>
                </a:extLst>
              </a:tr>
              <a:tr h="640520">
                <a:tc>
                  <a:txBody>
                    <a:bodyPr/>
                    <a:lstStyle/>
                    <a:p>
                      <a:r>
                        <a:rPr lang="en-GB" sz="2000" dirty="0">
                          <a:latin typeface="Comic Sans MS" panose="030F0702030302020204" pitchFamily="66" charset="0"/>
                        </a:rPr>
                        <a:t>Retirement village </a:t>
                      </a:r>
                    </a:p>
                  </a:txBody>
                  <a:tcPr/>
                </a:tc>
                <a:tc>
                  <a:txBody>
                    <a:bodyPr/>
                    <a:lstStyle/>
                    <a:p>
                      <a:r>
                        <a:rPr lang="en-GB" sz="2000" dirty="0">
                          <a:latin typeface="Comic Sans MS" panose="030F0702030302020204" pitchFamily="66" charset="0"/>
                        </a:rPr>
                        <a:t>A small settlement designed for elderly</a:t>
                      </a:r>
                      <a:r>
                        <a:rPr lang="en-GB" sz="2000" baseline="0" dirty="0">
                          <a:latin typeface="Comic Sans MS" panose="030F0702030302020204" pitchFamily="66" charset="0"/>
                        </a:rPr>
                        <a:t> people.</a:t>
                      </a:r>
                      <a:endParaRPr lang="en-GB" sz="2000" dirty="0">
                        <a:latin typeface="Comic Sans MS" pitchFamily="66" charset="0"/>
                      </a:endParaRPr>
                    </a:p>
                  </a:txBody>
                  <a:tcPr/>
                </a:tc>
                <a:extLst>
                  <a:ext uri="{0D108BD9-81ED-4DB2-BD59-A6C34878D82A}">
                    <a16:rowId xmlns:a16="http://schemas.microsoft.com/office/drawing/2014/main" val="10004"/>
                  </a:ext>
                </a:extLst>
              </a:tr>
              <a:tr h="1197494">
                <a:tc>
                  <a:txBody>
                    <a:bodyPr/>
                    <a:lstStyle/>
                    <a:p>
                      <a:r>
                        <a:rPr lang="en-GB" sz="2000" dirty="0">
                          <a:latin typeface="Comic Sans MS" panose="030F0702030302020204" pitchFamily="66" charset="0"/>
                        </a:rPr>
                        <a:t>Zero growth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a:latin typeface="Comic Sans MS" pitchFamily="66" charset="0"/>
                        </a:rPr>
                        <a:t>When the birth rate and death rate in a country are about the same and the population is not increasing.</a:t>
                      </a:r>
                    </a:p>
                  </a:txBody>
                  <a:tcPr/>
                </a:tc>
                <a:extLst>
                  <a:ext uri="{0D108BD9-81ED-4DB2-BD59-A6C34878D82A}">
                    <a16:rowId xmlns:a16="http://schemas.microsoft.com/office/drawing/2014/main" val="10005"/>
                  </a:ext>
                </a:extLst>
              </a:tr>
            </a:tbl>
          </a:graphicData>
        </a:graphic>
      </p:graphicFrame>
      <p:sp>
        <p:nvSpPr>
          <p:cNvPr id="5" name="Title 1"/>
          <p:cNvSpPr txBox="1">
            <a:spLocks/>
          </p:cNvSpPr>
          <p:nvPr/>
        </p:nvSpPr>
        <p:spPr>
          <a:xfrm>
            <a:off x="124170" y="132368"/>
            <a:ext cx="8840318" cy="416312"/>
          </a:xfrm>
          <a:prstGeom prst="rect">
            <a:avLst/>
          </a:prstGeom>
          <a:ln w="28575">
            <a:solidFill>
              <a:srgbClr val="FF0000"/>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800" u="sng" dirty="0">
                <a:latin typeface="Comic Sans MS" pitchFamily="66" charset="0"/>
              </a:rPr>
              <a:t>Check your Answers</a:t>
            </a:r>
          </a:p>
        </p:txBody>
      </p:sp>
    </p:spTree>
    <p:extLst>
      <p:ext uri="{BB962C8B-B14F-4D97-AF65-F5344CB8AC3E}">
        <p14:creationId xmlns:p14="http://schemas.microsoft.com/office/powerpoint/2010/main" val="3388962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191" y="116632"/>
            <a:ext cx="8797784" cy="634082"/>
          </a:xfrm>
          <a:ln w="28575">
            <a:solidFill>
              <a:srgbClr val="FF0000"/>
            </a:solidFill>
          </a:ln>
        </p:spPr>
        <p:txBody>
          <a:bodyPr>
            <a:normAutofit/>
          </a:bodyPr>
          <a:lstStyle/>
          <a:p>
            <a:r>
              <a:rPr lang="en-GB" sz="2400" dirty="0">
                <a:latin typeface="Comic Sans MS" pitchFamily="66" charset="0"/>
              </a:rPr>
              <a:t>Compare the population statistics for Kenya and Japan. </a:t>
            </a:r>
          </a:p>
        </p:txBody>
      </p:sp>
      <p:pic>
        <p:nvPicPr>
          <p:cNvPr id="2050" name="Picture 2" descr="http://gameaid.org/wp-content/uploads/2011/03/japan_201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430" y="908720"/>
            <a:ext cx="3734551" cy="359091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52" name="Picture 4" descr="http://www.scalloway.org.uk/images/poppy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2054" y="1988840"/>
            <a:ext cx="4803442" cy="328702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9512" y="4625841"/>
            <a:ext cx="3743469" cy="1015663"/>
          </a:xfrm>
          <a:prstGeom prst="rect">
            <a:avLst/>
          </a:prstGeom>
          <a:solidFill>
            <a:schemeClr val="bg1"/>
          </a:solidFill>
          <a:ln w="28575">
            <a:solidFill>
              <a:srgbClr val="7030A0"/>
            </a:solidFill>
          </a:ln>
        </p:spPr>
        <p:txBody>
          <a:bodyPr wrap="square" rtlCol="0">
            <a:spAutoFit/>
          </a:bodyPr>
          <a:lstStyle/>
          <a:p>
            <a:r>
              <a:rPr lang="en-GB" sz="2000" u="sng" dirty="0">
                <a:latin typeface="Comic Sans MS" pitchFamily="66" charset="0"/>
              </a:rPr>
              <a:t>Population pyramid for Japan</a:t>
            </a:r>
          </a:p>
          <a:p>
            <a:r>
              <a:rPr lang="en-GB" sz="2000" dirty="0">
                <a:latin typeface="Comic Sans MS" pitchFamily="66" charset="0"/>
              </a:rPr>
              <a:t>Rate of natural increase: </a:t>
            </a:r>
          </a:p>
          <a:p>
            <a:r>
              <a:rPr lang="en-GB" sz="2000" dirty="0">
                <a:latin typeface="Comic Sans MS" pitchFamily="66" charset="0"/>
              </a:rPr>
              <a:t>-0.09 %</a:t>
            </a:r>
          </a:p>
        </p:txBody>
      </p:sp>
      <p:sp>
        <p:nvSpPr>
          <p:cNvPr id="5" name="TextBox 4"/>
          <p:cNvSpPr txBox="1"/>
          <p:nvPr/>
        </p:nvSpPr>
        <p:spPr>
          <a:xfrm>
            <a:off x="4172055" y="901169"/>
            <a:ext cx="4792434" cy="1015663"/>
          </a:xfrm>
          <a:prstGeom prst="rect">
            <a:avLst/>
          </a:prstGeom>
          <a:solidFill>
            <a:schemeClr val="bg1"/>
          </a:solidFill>
          <a:ln w="28575">
            <a:solidFill>
              <a:srgbClr val="7030A0"/>
            </a:solidFill>
          </a:ln>
        </p:spPr>
        <p:txBody>
          <a:bodyPr wrap="square" rtlCol="0">
            <a:spAutoFit/>
          </a:bodyPr>
          <a:lstStyle/>
          <a:p>
            <a:r>
              <a:rPr lang="en-GB" sz="2000" u="sng" dirty="0">
                <a:latin typeface="Comic Sans MS" pitchFamily="66" charset="0"/>
              </a:rPr>
              <a:t>Population pyramid for Kenya</a:t>
            </a:r>
          </a:p>
          <a:p>
            <a:r>
              <a:rPr lang="en-GB" sz="2000" dirty="0">
                <a:latin typeface="Comic Sans MS" pitchFamily="66" charset="0"/>
              </a:rPr>
              <a:t>Rate of natural increase: </a:t>
            </a:r>
          </a:p>
          <a:p>
            <a:r>
              <a:rPr lang="en-GB" sz="2000" dirty="0">
                <a:latin typeface="Comic Sans MS" pitchFamily="66" charset="0"/>
              </a:rPr>
              <a:t>2.3 %</a:t>
            </a:r>
          </a:p>
        </p:txBody>
      </p:sp>
      <p:sp>
        <p:nvSpPr>
          <p:cNvPr id="8" name="TextBox 7"/>
          <p:cNvSpPr txBox="1"/>
          <p:nvPr/>
        </p:nvSpPr>
        <p:spPr>
          <a:xfrm>
            <a:off x="4172054" y="5555390"/>
            <a:ext cx="4792921" cy="1015663"/>
          </a:xfrm>
          <a:prstGeom prst="rect">
            <a:avLst/>
          </a:prstGeom>
          <a:solidFill>
            <a:schemeClr val="bg1"/>
          </a:solidFill>
          <a:ln w="28575">
            <a:solidFill>
              <a:srgbClr val="00FF00"/>
            </a:solidFill>
          </a:ln>
        </p:spPr>
        <p:txBody>
          <a:bodyPr wrap="square" rtlCol="0">
            <a:spAutoFit/>
          </a:bodyPr>
          <a:lstStyle/>
          <a:p>
            <a:r>
              <a:rPr lang="en-GB" sz="2000" u="sng" dirty="0">
                <a:latin typeface="Comic Sans MS" pitchFamily="66" charset="0"/>
              </a:rPr>
              <a:t>Demo</a:t>
            </a:r>
            <a:r>
              <a:rPr lang="en-GB" sz="2000" dirty="0">
                <a:latin typeface="Comic Sans MS" pitchFamily="66" charset="0"/>
              </a:rPr>
              <a:t>: Explain in your book at least two differences between these countries and their population.</a:t>
            </a:r>
          </a:p>
        </p:txBody>
      </p:sp>
      <p:sp>
        <p:nvSpPr>
          <p:cNvPr id="6" name="Action Button: Information 5">
            <a:hlinkClick r:id="rId4" highlightClick="1"/>
          </p:cNvPr>
          <p:cNvSpPr/>
          <p:nvPr/>
        </p:nvSpPr>
        <p:spPr>
          <a:xfrm>
            <a:off x="230634" y="332656"/>
            <a:ext cx="351122" cy="21602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02482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418058"/>
          </a:xfrm>
          <a:ln w="28575">
            <a:solidFill>
              <a:srgbClr val="FF0000"/>
            </a:solidFill>
          </a:ln>
        </p:spPr>
        <p:txBody>
          <a:bodyPr>
            <a:normAutofit fontScale="90000"/>
          </a:bodyPr>
          <a:lstStyle/>
          <a:p>
            <a:r>
              <a:rPr lang="en-GB" sz="2400" dirty="0">
                <a:latin typeface="Comic Sans MS" pitchFamily="66" charset="0"/>
              </a:rPr>
              <a:t>BBC article</a:t>
            </a:r>
          </a:p>
        </p:txBody>
      </p:sp>
      <p:sp>
        <p:nvSpPr>
          <p:cNvPr id="3" name="Content Placeholder 2"/>
          <p:cNvSpPr>
            <a:spLocks noGrp="1"/>
          </p:cNvSpPr>
          <p:nvPr>
            <p:ph idx="1"/>
          </p:nvPr>
        </p:nvSpPr>
        <p:spPr>
          <a:xfrm>
            <a:off x="467544" y="1124744"/>
            <a:ext cx="8229600" cy="5472608"/>
          </a:xfrm>
          <a:ln>
            <a:solidFill>
              <a:srgbClr val="00FF00"/>
            </a:solidFill>
          </a:ln>
        </p:spPr>
        <p:txBody>
          <a:bodyPr>
            <a:normAutofit fontScale="25000" lnSpcReduction="20000"/>
          </a:bodyPr>
          <a:lstStyle/>
          <a:p>
            <a:pPr marL="0" indent="0">
              <a:buNone/>
            </a:pPr>
            <a:r>
              <a:rPr lang="en-GB" sz="7200" dirty="0">
                <a:latin typeface="Comic Sans MS" panose="030F0702030302020204" pitchFamily="66" charset="0"/>
                <a:hlinkClick r:id="rId2"/>
              </a:rPr>
              <a:t>http://news.bbc.co.uk/1/hi/health/1569518.stm</a:t>
            </a:r>
            <a:endParaRPr lang="en-GB" sz="7200" dirty="0">
              <a:latin typeface="Comic Sans MS" panose="030F0702030302020204" pitchFamily="66" charset="0"/>
            </a:endParaRPr>
          </a:p>
          <a:p>
            <a:pPr marL="0" indent="0">
              <a:buNone/>
            </a:pPr>
            <a:endParaRPr lang="en-GB" sz="7200" dirty="0">
              <a:latin typeface="Comic Sans MS" panose="030F0702030302020204" pitchFamily="66" charset="0"/>
            </a:endParaRPr>
          </a:p>
          <a:p>
            <a:pPr marL="0" indent="0">
              <a:buNone/>
            </a:pPr>
            <a:r>
              <a:rPr lang="en-GB" sz="7200" dirty="0">
                <a:latin typeface="Comic Sans MS" panose="030F0702030302020204" pitchFamily="66" charset="0"/>
              </a:rPr>
              <a:t>The World Health Organisation (WHO) warns that the health impact could be enormous. </a:t>
            </a:r>
          </a:p>
          <a:p>
            <a:pPr marL="0" indent="0">
              <a:buNone/>
            </a:pPr>
            <a:r>
              <a:rPr lang="en-GB" sz="7200" dirty="0">
                <a:latin typeface="Comic Sans MS" panose="030F0702030302020204" pitchFamily="66" charset="0"/>
              </a:rPr>
              <a:t>It predicts a big rise in cancers, coronary heart disease, diabetes, dementia and other illnesses related to ageing. </a:t>
            </a:r>
          </a:p>
          <a:p>
            <a:pPr marL="0" indent="0">
              <a:buNone/>
            </a:pPr>
            <a:r>
              <a:rPr lang="en-GB" sz="7200" dirty="0">
                <a:latin typeface="Comic Sans MS" panose="030F0702030302020204" pitchFamily="66" charset="0"/>
              </a:rPr>
              <a:t>In the UK, heart expert Professor Michael Marmot has warned that there could be "a huge increase in the number of people suffering from coronary heart disease" in the next century. </a:t>
            </a:r>
          </a:p>
          <a:p>
            <a:pPr marL="0" indent="0">
              <a:buNone/>
            </a:pPr>
            <a:r>
              <a:rPr lang="en-GB" sz="7200" dirty="0">
                <a:latin typeface="Comic Sans MS" panose="030F0702030302020204" pitchFamily="66" charset="0"/>
              </a:rPr>
              <a:t>Health experts are worried that as people get older, they could become prone to an increasing number of debilitating conditions if they do not keep active. </a:t>
            </a:r>
          </a:p>
          <a:p>
            <a:pPr marL="0" indent="0">
              <a:buNone/>
            </a:pPr>
            <a:r>
              <a:rPr lang="en-GB" sz="7200" dirty="0">
                <a:latin typeface="Comic Sans MS" panose="030F0702030302020204" pitchFamily="66" charset="0"/>
              </a:rPr>
              <a:t>The WHO has launched a campaign to promote good health in old age. </a:t>
            </a:r>
          </a:p>
          <a:p>
            <a:pPr marL="0" indent="0">
              <a:buNone/>
            </a:pPr>
            <a:r>
              <a:rPr lang="en-GB" sz="7200" dirty="0">
                <a:latin typeface="Comic Sans MS" panose="030F0702030302020204" pitchFamily="66" charset="0"/>
              </a:rPr>
              <a:t>Doctors in the UK say people have an over-gloomy picture of old age and that there is no reason why they should have a lower quality of life than other people if they keep healthy. </a:t>
            </a:r>
          </a:p>
          <a:p>
            <a:pPr marL="0" indent="0">
              <a:buNone/>
            </a:pPr>
            <a:r>
              <a:rPr lang="en-GB" sz="7200" dirty="0">
                <a:latin typeface="Comic Sans MS" panose="030F0702030302020204" pitchFamily="66" charset="0"/>
              </a:rPr>
              <a:t>Dr Stephen Webster, a geriatric health expert at Addenbrooke's Hospital in Cambridge, said: "People do have anxiety that there will be a period of disability at the end of their lives. </a:t>
            </a:r>
          </a:p>
          <a:p>
            <a:pPr marL="0" indent="0">
              <a:buNone/>
            </a:pPr>
            <a:r>
              <a:rPr lang="en-GB" sz="7200" dirty="0">
                <a:latin typeface="Comic Sans MS" panose="030F0702030302020204" pitchFamily="66" charset="0"/>
              </a:rPr>
              <a:t>"But there is no evidence that that is the case if they are encouraged to live a healthy life and this generation of elderly people are in better nick than the previous generation." </a:t>
            </a:r>
          </a:p>
          <a:p>
            <a:pPr marL="0" indent="0">
              <a:buNone/>
            </a:pPr>
            <a:endParaRPr lang="en-GB" sz="8000" dirty="0"/>
          </a:p>
          <a:p>
            <a:pPr marL="0" indent="0">
              <a:buNone/>
            </a:pPr>
            <a:endParaRPr lang="en-GB" dirty="0"/>
          </a:p>
        </p:txBody>
      </p:sp>
    </p:spTree>
    <p:extLst>
      <p:ext uri="{BB962C8B-B14F-4D97-AF65-F5344CB8AC3E}">
        <p14:creationId xmlns:p14="http://schemas.microsoft.com/office/powerpoint/2010/main" val="1887495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856984" cy="634082"/>
          </a:xfrm>
          <a:ln w="28575">
            <a:solidFill>
              <a:srgbClr val="FF0000"/>
            </a:solidFill>
          </a:ln>
        </p:spPr>
        <p:txBody>
          <a:bodyPr>
            <a:normAutofit/>
          </a:bodyPr>
          <a:lstStyle/>
          <a:p>
            <a:pPr algn="l"/>
            <a:r>
              <a:rPr lang="en-GB" sz="2400" u="sng" dirty="0">
                <a:latin typeface="Comic Sans MS" pitchFamily="66" charset="0"/>
              </a:rPr>
              <a:t>Decision making Exercise: Are these solutions?</a:t>
            </a:r>
          </a:p>
        </p:txBody>
      </p:sp>
      <p:sp>
        <p:nvSpPr>
          <p:cNvPr id="3" name="Content Placeholder 2"/>
          <p:cNvSpPr>
            <a:spLocks noGrp="1"/>
          </p:cNvSpPr>
          <p:nvPr>
            <p:ph idx="1"/>
          </p:nvPr>
        </p:nvSpPr>
        <p:spPr>
          <a:xfrm>
            <a:off x="179512" y="908720"/>
            <a:ext cx="8856984" cy="3240360"/>
          </a:xfrm>
          <a:ln w="28575">
            <a:solidFill>
              <a:srgbClr val="7030A0"/>
            </a:solidFill>
          </a:ln>
        </p:spPr>
        <p:txBody>
          <a:bodyPr>
            <a:noAutofit/>
          </a:bodyPr>
          <a:lstStyle/>
          <a:p>
            <a:pPr marL="0" indent="0">
              <a:buNone/>
            </a:pPr>
            <a:r>
              <a:rPr lang="en-GB" sz="2400" u="sng" dirty="0">
                <a:latin typeface="Comic Sans MS" pitchFamily="66" charset="0"/>
              </a:rPr>
              <a:t>Migration to another country</a:t>
            </a:r>
          </a:p>
          <a:p>
            <a:pPr marL="0" indent="0">
              <a:buNone/>
            </a:pPr>
            <a:r>
              <a:rPr lang="en-GB" sz="2400" dirty="0">
                <a:latin typeface="Comic Sans MS" pitchFamily="66" charset="0"/>
              </a:rPr>
              <a:t>People might retire to another country i.e. Spain. What could the advantages and disadvantages be?</a:t>
            </a:r>
          </a:p>
          <a:p>
            <a:pPr marL="0" indent="0">
              <a:buNone/>
            </a:pPr>
            <a:r>
              <a:rPr lang="en-GB" sz="2400" u="sng" dirty="0">
                <a:latin typeface="Comic Sans MS" pitchFamily="66" charset="0"/>
              </a:rPr>
              <a:t>Retirement villages</a:t>
            </a:r>
          </a:p>
          <a:p>
            <a:pPr marL="0" indent="0">
              <a:buNone/>
            </a:pPr>
            <a:r>
              <a:rPr lang="en-GB" sz="2400" dirty="0">
                <a:latin typeface="Comic Sans MS" pitchFamily="66" charset="0"/>
              </a:rPr>
              <a:t>These are secure supported environments for older people. But, not all older people want to be separated from the rest of their community. What are the advantages and disadvantages of retirement villages?</a:t>
            </a:r>
          </a:p>
        </p:txBody>
      </p:sp>
      <p:sp>
        <p:nvSpPr>
          <p:cNvPr id="4" name="Content Placeholder 2"/>
          <p:cNvSpPr txBox="1">
            <a:spLocks/>
          </p:cNvSpPr>
          <p:nvPr/>
        </p:nvSpPr>
        <p:spPr>
          <a:xfrm>
            <a:off x="2005781" y="4286966"/>
            <a:ext cx="7138218" cy="1224136"/>
          </a:xfrm>
          <a:prstGeom prst="rect">
            <a:avLst/>
          </a:prstGeom>
          <a:solidFill>
            <a:schemeClr val="bg1"/>
          </a:solidFill>
          <a:ln w="28575">
            <a:solidFill>
              <a:srgbClr val="00FF00"/>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2200" u="sng" dirty="0">
                <a:latin typeface="Comic Sans MS" pitchFamily="66" charset="0"/>
              </a:rPr>
              <a:t>Demo</a:t>
            </a:r>
            <a:r>
              <a:rPr lang="en-GB" sz="2200" dirty="0">
                <a:latin typeface="Comic Sans MS" pitchFamily="66" charset="0"/>
              </a:rPr>
              <a:t>: Write down in your own words what are the benefits and problems with these possible solutions to the </a:t>
            </a:r>
            <a:r>
              <a:rPr lang="en-GB" sz="2200" b="1" dirty="0">
                <a:latin typeface="Comic Sans MS" pitchFamily="66" charset="0"/>
              </a:rPr>
              <a:t>individual</a:t>
            </a:r>
            <a:r>
              <a:rPr lang="en-GB" sz="2200" dirty="0">
                <a:latin typeface="Comic Sans MS" pitchFamily="66" charset="0"/>
              </a:rPr>
              <a:t> and </a:t>
            </a:r>
            <a:r>
              <a:rPr lang="en-GB" sz="2200" b="1" dirty="0">
                <a:latin typeface="Comic Sans MS" pitchFamily="66" charset="0"/>
              </a:rPr>
              <a:t>society.</a:t>
            </a:r>
            <a:endParaRPr lang="en-GB" sz="2200" b="1" dirty="0"/>
          </a:p>
        </p:txBody>
      </p:sp>
      <p:sp>
        <p:nvSpPr>
          <p:cNvPr id="5" name="Content Placeholder 2"/>
          <p:cNvSpPr txBox="1">
            <a:spLocks/>
          </p:cNvSpPr>
          <p:nvPr/>
        </p:nvSpPr>
        <p:spPr>
          <a:xfrm>
            <a:off x="2005780" y="5633864"/>
            <a:ext cx="7013061" cy="1107504"/>
          </a:xfrm>
          <a:prstGeom prst="rect">
            <a:avLst/>
          </a:prstGeom>
          <a:solidFill>
            <a:schemeClr val="bg1"/>
          </a:solidFill>
          <a:ln w="28575">
            <a:solidFill>
              <a:srgbClr val="00B0F0"/>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2200" u="sng" dirty="0">
                <a:latin typeface="Comic Sans MS" pitchFamily="66" charset="0"/>
              </a:rPr>
              <a:t>DME Challenge: </a:t>
            </a:r>
            <a:r>
              <a:rPr lang="en-GB" sz="2200" dirty="0">
                <a:latin typeface="Comic Sans MS" pitchFamily="66" charset="0"/>
              </a:rPr>
              <a:t>What better solutions might there be? Create a theory (using evidence) as to how you would solve the problem.  </a:t>
            </a:r>
            <a:endParaRPr lang="en-GB" sz="2200" b="1" dirty="0"/>
          </a:p>
        </p:txBody>
      </p:sp>
      <p:pic>
        <p:nvPicPr>
          <p:cNvPr id="1026" name="Picture 2" descr="http://www.brilliantdecisionmaking.com/images/decision-ma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95070" y="4638591"/>
            <a:ext cx="2477362" cy="1728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661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856984" cy="418058"/>
          </a:xfrm>
          <a:ln w="28575">
            <a:solidFill>
              <a:srgbClr val="FF0000"/>
            </a:solidFill>
          </a:ln>
        </p:spPr>
        <p:txBody>
          <a:bodyPr>
            <a:normAutofit fontScale="90000"/>
          </a:bodyPr>
          <a:lstStyle/>
          <a:p>
            <a:r>
              <a:rPr lang="en-GB" sz="2400" dirty="0">
                <a:latin typeface="Comic Sans MS" pitchFamily="66" charset="0"/>
              </a:rPr>
              <a:t>Prepare to answer the question</a:t>
            </a:r>
          </a:p>
        </p:txBody>
      </p:sp>
      <p:sp>
        <p:nvSpPr>
          <p:cNvPr id="3" name="Content Placeholder 2"/>
          <p:cNvSpPr>
            <a:spLocks noGrp="1"/>
          </p:cNvSpPr>
          <p:nvPr>
            <p:ph idx="1"/>
          </p:nvPr>
        </p:nvSpPr>
        <p:spPr>
          <a:xfrm>
            <a:off x="203982" y="784274"/>
            <a:ext cx="8832514" cy="3268960"/>
          </a:xfrm>
          <a:ln w="28575">
            <a:solidFill>
              <a:schemeClr val="accent6">
                <a:lumMod val="75000"/>
              </a:schemeClr>
            </a:solidFill>
          </a:ln>
        </p:spPr>
        <p:txBody>
          <a:bodyPr>
            <a:normAutofit fontScale="77500" lnSpcReduction="20000"/>
          </a:bodyPr>
          <a:lstStyle/>
          <a:p>
            <a:r>
              <a:rPr lang="en-GB" dirty="0">
                <a:solidFill>
                  <a:srgbClr val="0070C0"/>
                </a:solidFill>
                <a:latin typeface="Comic Sans MS" pitchFamily="66" charset="0"/>
              </a:rPr>
              <a:t>Housing- more retirement villages/counter-urbanisation more prevalent</a:t>
            </a:r>
          </a:p>
          <a:p>
            <a:r>
              <a:rPr lang="en-GB" dirty="0">
                <a:solidFill>
                  <a:srgbClr val="0070C0"/>
                </a:solidFill>
                <a:latin typeface="Comic Sans MS" pitchFamily="66" charset="0"/>
              </a:rPr>
              <a:t>Transport- needs to be made more elderly friendly</a:t>
            </a:r>
          </a:p>
          <a:p>
            <a:r>
              <a:rPr lang="en-GB" dirty="0">
                <a:solidFill>
                  <a:srgbClr val="0070C0"/>
                </a:solidFill>
                <a:latin typeface="Comic Sans MS" pitchFamily="66" charset="0"/>
              </a:rPr>
              <a:t>Employment- less people working/ less tax being paid</a:t>
            </a:r>
          </a:p>
          <a:p>
            <a:r>
              <a:rPr lang="en-GB" dirty="0">
                <a:solidFill>
                  <a:srgbClr val="0070C0"/>
                </a:solidFill>
                <a:latin typeface="Comic Sans MS" pitchFamily="66" charset="0"/>
              </a:rPr>
              <a:t>Social and leisure facilities- more elderly friendly facilities. Accessible for wheelchairs. Medical care needs to be better to deal with lots of health problems. </a:t>
            </a:r>
          </a:p>
          <a:p>
            <a:r>
              <a:rPr lang="en-GB" dirty="0">
                <a:solidFill>
                  <a:srgbClr val="0070C0"/>
                </a:solidFill>
                <a:latin typeface="Comic Sans MS" pitchFamily="66" charset="0"/>
              </a:rPr>
              <a:t>Migration- more people moving to other countries i.e. Spain where the climate is warmer. </a:t>
            </a:r>
          </a:p>
          <a:p>
            <a:pPr marL="0" indent="0">
              <a:buNone/>
            </a:pPr>
            <a:endParaRPr lang="en-GB" dirty="0"/>
          </a:p>
        </p:txBody>
      </p:sp>
      <p:sp>
        <p:nvSpPr>
          <p:cNvPr id="4" name="Content Placeholder 2"/>
          <p:cNvSpPr txBox="1">
            <a:spLocks/>
          </p:cNvSpPr>
          <p:nvPr/>
        </p:nvSpPr>
        <p:spPr>
          <a:xfrm>
            <a:off x="179512" y="4221088"/>
            <a:ext cx="8856984" cy="1512168"/>
          </a:xfrm>
          <a:prstGeom prst="rect">
            <a:avLst/>
          </a:prstGeom>
          <a:solidFill>
            <a:schemeClr val="bg1"/>
          </a:solidFill>
          <a:ln w="28575">
            <a:solidFill>
              <a:srgbClr val="00FF00"/>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2200" u="sng" dirty="0">
                <a:latin typeface="Comic Sans MS" pitchFamily="66" charset="0"/>
              </a:rPr>
              <a:t>Demo: Draw a mind map</a:t>
            </a:r>
          </a:p>
          <a:p>
            <a:pPr marL="0" indent="0">
              <a:buFont typeface="Arial" pitchFamily="34" charset="0"/>
              <a:buNone/>
            </a:pPr>
            <a:r>
              <a:rPr lang="en-GB" sz="2200" dirty="0">
                <a:latin typeface="Comic Sans MS" pitchFamily="66" charset="0"/>
              </a:rPr>
              <a:t>Use these points above as headings to create your mind map, give examples of how these factors might be affected by an aging population.</a:t>
            </a:r>
            <a:endParaRPr lang="en-GB" sz="2200" dirty="0"/>
          </a:p>
        </p:txBody>
      </p:sp>
      <p:sp>
        <p:nvSpPr>
          <p:cNvPr id="5" name="Rectangle 4"/>
          <p:cNvSpPr/>
          <p:nvPr/>
        </p:nvSpPr>
        <p:spPr>
          <a:xfrm>
            <a:off x="150418" y="5949280"/>
            <a:ext cx="8886078" cy="707886"/>
          </a:xfrm>
          <a:prstGeom prst="rect">
            <a:avLst/>
          </a:prstGeom>
          <a:ln w="28575">
            <a:solidFill>
              <a:srgbClr val="FF0000"/>
            </a:solidFill>
          </a:ln>
        </p:spPr>
        <p:txBody>
          <a:bodyPr wrap="square">
            <a:spAutoFit/>
          </a:bodyPr>
          <a:lstStyle/>
          <a:p>
            <a:r>
              <a:rPr lang="en-GB" sz="2000" u="sng" dirty="0">
                <a:latin typeface="Comic Sans MS" pitchFamily="66" charset="0"/>
              </a:rPr>
              <a:t>Plenary Question</a:t>
            </a:r>
            <a:r>
              <a:rPr lang="en-GB" sz="2000" dirty="0">
                <a:latin typeface="Comic Sans MS" pitchFamily="66" charset="0"/>
              </a:rPr>
              <a:t>: Explain 3 impacts of an ageing population.</a:t>
            </a:r>
          </a:p>
          <a:p>
            <a:pPr algn="ctr"/>
            <a:r>
              <a:rPr lang="en-GB" sz="2000" u="sng" dirty="0">
                <a:latin typeface="Comic Sans MS" pitchFamily="66" charset="0"/>
              </a:rPr>
              <a:t> Don’t answer the question yet this will be a timed activity. </a:t>
            </a:r>
          </a:p>
        </p:txBody>
      </p:sp>
    </p:spTree>
    <p:extLst>
      <p:ext uri="{BB962C8B-B14F-4D97-AF65-F5344CB8AC3E}">
        <p14:creationId xmlns:p14="http://schemas.microsoft.com/office/powerpoint/2010/main" val="838380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4" cy="504056"/>
          </a:xfrm>
          <a:ln w="28575">
            <a:solidFill>
              <a:srgbClr val="FF0000"/>
            </a:solidFill>
          </a:ln>
        </p:spPr>
        <p:txBody>
          <a:bodyPr vert="horz" lIns="91440" tIns="45720" rIns="91440" bIns="45720" rtlCol="0" anchor="ctr">
            <a:normAutofit/>
          </a:bodyPr>
          <a:lstStyle/>
          <a:p>
            <a:r>
              <a:rPr lang="en-GB" sz="2400" dirty="0">
                <a:latin typeface="Comic Sans MS" pitchFamily="66" charset="0"/>
              </a:rPr>
              <a:t>Plenary</a:t>
            </a:r>
          </a:p>
        </p:txBody>
      </p:sp>
      <p:sp>
        <p:nvSpPr>
          <p:cNvPr id="3" name="Content Placeholder 2"/>
          <p:cNvSpPr>
            <a:spLocks noGrp="1"/>
          </p:cNvSpPr>
          <p:nvPr>
            <p:ph idx="1"/>
          </p:nvPr>
        </p:nvSpPr>
        <p:spPr>
          <a:xfrm>
            <a:off x="179512" y="1335128"/>
            <a:ext cx="8856984" cy="5334232"/>
          </a:xfrm>
          <a:noFill/>
          <a:ln w="28575">
            <a:solidFill>
              <a:schemeClr val="accent6">
                <a:lumMod val="75000"/>
              </a:schemeClr>
            </a:solidFill>
          </a:ln>
        </p:spPr>
        <p:txBody>
          <a:bodyPr>
            <a:normAutofit/>
          </a:bodyPr>
          <a:lstStyle/>
          <a:p>
            <a:pPr marL="0" indent="0">
              <a:buNone/>
            </a:pPr>
            <a:r>
              <a:rPr lang="en-GB" sz="2400" dirty="0">
                <a:latin typeface="Comic Sans MS" pitchFamily="66" charset="0"/>
              </a:rPr>
              <a:t>One impact of an ageing population is…</a:t>
            </a:r>
          </a:p>
          <a:p>
            <a:pPr marL="0" indent="0">
              <a:buNone/>
            </a:pPr>
            <a:r>
              <a:rPr lang="en-GB" sz="2400" dirty="0">
                <a:latin typeface="Comic Sans MS" pitchFamily="66" charset="0"/>
              </a:rPr>
              <a:t>This is because…</a:t>
            </a:r>
          </a:p>
          <a:p>
            <a:pPr marL="0" indent="0">
              <a:buNone/>
            </a:pPr>
            <a:endParaRPr lang="en-GB" sz="2400" dirty="0">
              <a:latin typeface="Comic Sans MS" pitchFamily="66" charset="0"/>
            </a:endParaRPr>
          </a:p>
          <a:p>
            <a:pPr marL="0" indent="0">
              <a:buNone/>
            </a:pPr>
            <a:r>
              <a:rPr lang="en-GB" sz="2400" dirty="0">
                <a:latin typeface="Comic Sans MS" pitchFamily="66" charset="0"/>
              </a:rPr>
              <a:t>A second impact is…</a:t>
            </a:r>
          </a:p>
          <a:p>
            <a:pPr marL="0" indent="0">
              <a:buNone/>
            </a:pPr>
            <a:r>
              <a:rPr lang="en-GB" sz="2400" dirty="0">
                <a:latin typeface="Comic Sans MS" pitchFamily="66" charset="0"/>
              </a:rPr>
              <a:t>This is because…</a:t>
            </a:r>
          </a:p>
          <a:p>
            <a:pPr marL="0" indent="0">
              <a:buNone/>
            </a:pPr>
            <a:endParaRPr lang="en-GB" sz="2400" dirty="0">
              <a:latin typeface="Comic Sans MS" pitchFamily="66" charset="0"/>
            </a:endParaRPr>
          </a:p>
          <a:p>
            <a:pPr marL="0" indent="0">
              <a:buNone/>
            </a:pPr>
            <a:r>
              <a:rPr lang="en-GB" sz="2400" dirty="0">
                <a:latin typeface="Comic Sans MS" pitchFamily="66" charset="0"/>
              </a:rPr>
              <a:t>A third impact is…</a:t>
            </a:r>
          </a:p>
          <a:p>
            <a:pPr marL="0" indent="0">
              <a:buNone/>
            </a:pPr>
            <a:r>
              <a:rPr lang="en-GB" sz="2400" dirty="0">
                <a:latin typeface="Comic Sans MS" pitchFamily="66" charset="0"/>
              </a:rPr>
              <a:t>This is because…</a:t>
            </a:r>
          </a:p>
          <a:p>
            <a:pPr marL="0" indent="0">
              <a:buNone/>
            </a:pPr>
            <a:endParaRPr lang="en-GB" sz="2400" dirty="0">
              <a:latin typeface="Comic Sans MS" pitchFamily="66" charset="0"/>
            </a:endParaRPr>
          </a:p>
          <a:p>
            <a:pPr marL="0" indent="0">
              <a:buNone/>
            </a:pPr>
            <a:r>
              <a:rPr lang="en-GB" sz="2400" dirty="0">
                <a:latin typeface="Comic Sans MS" pitchFamily="66" charset="0"/>
              </a:rPr>
              <a:t>Overall, I think one way to reduce the impacts of an ageing population is… </a:t>
            </a:r>
          </a:p>
        </p:txBody>
      </p:sp>
      <p:sp>
        <p:nvSpPr>
          <p:cNvPr id="4" name="Rectangle 3"/>
          <p:cNvSpPr/>
          <p:nvPr/>
        </p:nvSpPr>
        <p:spPr>
          <a:xfrm>
            <a:off x="179512" y="722500"/>
            <a:ext cx="8856984" cy="461665"/>
          </a:xfrm>
          <a:prstGeom prst="rect">
            <a:avLst/>
          </a:prstGeom>
          <a:ln w="28575">
            <a:solidFill>
              <a:srgbClr val="00FF00"/>
            </a:solidFill>
          </a:ln>
        </p:spPr>
        <p:txBody>
          <a:bodyPr wrap="square">
            <a:spAutoFit/>
          </a:bodyPr>
          <a:lstStyle/>
          <a:p>
            <a:r>
              <a:rPr lang="en-GB" sz="2400" u="sng" dirty="0">
                <a:latin typeface="Comic Sans MS" pitchFamily="66" charset="0"/>
              </a:rPr>
              <a:t>Demo</a:t>
            </a:r>
            <a:r>
              <a:rPr lang="en-GB" sz="2400" dirty="0">
                <a:latin typeface="Comic Sans MS" pitchFamily="66" charset="0"/>
              </a:rPr>
              <a:t>: Explain 3 impacts of an ageing population.</a:t>
            </a:r>
          </a:p>
        </p:txBody>
      </p:sp>
    </p:spTree>
    <p:extLst>
      <p:ext uri="{BB962C8B-B14F-4D97-AF65-F5344CB8AC3E}">
        <p14:creationId xmlns:p14="http://schemas.microsoft.com/office/powerpoint/2010/main" val="1662319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8620</TotalTime>
  <Words>826</Words>
  <Application>Microsoft Office PowerPoint</Application>
  <PresentationFormat>On-screen Show (4:3)</PresentationFormat>
  <Paragraphs>95</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Comic Sans MS</vt:lpstr>
      <vt:lpstr>Office Theme</vt:lpstr>
      <vt:lpstr>An ageing population</vt:lpstr>
      <vt:lpstr>PowerPoint Presentation</vt:lpstr>
      <vt:lpstr>PowerPoint Presentation</vt:lpstr>
      <vt:lpstr>Compare the population statistics for Kenya and Japan. </vt:lpstr>
      <vt:lpstr>BBC article</vt:lpstr>
      <vt:lpstr>Decision making Exercise: Are these solutions?</vt:lpstr>
      <vt:lpstr>Prepare to answer the question</vt:lpstr>
      <vt:lpstr>Plenary</vt:lpstr>
    </vt:vector>
  </TitlesOfParts>
  <Company>Lea Valley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ageing population</dc:title>
  <dc:creator>Sarah Woolley</dc:creator>
  <cp:lastModifiedBy>Martin Roberts</cp:lastModifiedBy>
  <cp:revision>26</cp:revision>
  <cp:lastPrinted>2012-03-14T15:01:44Z</cp:lastPrinted>
  <dcterms:created xsi:type="dcterms:W3CDTF">2011-03-21T10:04:49Z</dcterms:created>
  <dcterms:modified xsi:type="dcterms:W3CDTF">2016-09-30T07:25:31Z</dcterms:modified>
</cp:coreProperties>
</file>