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6" r:id="rId2"/>
    <p:sldId id="269" r:id="rId3"/>
    <p:sldId id="302" r:id="rId4"/>
    <p:sldId id="258" r:id="rId5"/>
    <p:sldId id="259" r:id="rId6"/>
    <p:sldId id="261" r:id="rId7"/>
    <p:sldId id="291" r:id="rId8"/>
    <p:sldId id="263" r:id="rId9"/>
    <p:sldId id="264" r:id="rId10"/>
    <p:sldId id="277" r:id="rId11"/>
    <p:sldId id="265" r:id="rId12"/>
    <p:sldId id="297" r:id="rId13"/>
    <p:sldId id="292" r:id="rId14"/>
    <p:sldId id="284" r:id="rId15"/>
    <p:sldId id="303" r:id="rId16"/>
    <p:sldId id="293" r:id="rId17"/>
    <p:sldId id="294" r:id="rId18"/>
    <p:sldId id="283" r:id="rId19"/>
    <p:sldId id="266" r:id="rId20"/>
    <p:sldId id="278" r:id="rId21"/>
    <p:sldId id="279" r:id="rId22"/>
    <p:sldId id="295" r:id="rId23"/>
    <p:sldId id="298" r:id="rId24"/>
    <p:sldId id="290" r:id="rId25"/>
    <p:sldId id="296" r:id="rId26"/>
  </p:sldIdLst>
  <p:sldSz cx="9144000" cy="6858000" type="screen4x3"/>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10" autoAdjust="0"/>
    <p:restoredTop sz="94660"/>
  </p:normalViewPr>
  <p:slideViewPr>
    <p:cSldViewPr snapToGrid="0">
      <p:cViewPr varScale="1">
        <p:scale>
          <a:sx n="79" d="100"/>
          <a:sy n="79" d="100"/>
        </p:scale>
        <p:origin x="341" y="62"/>
      </p:cViewPr>
      <p:guideLst>
        <p:guide orient="horz" pos="2160"/>
        <p:guide pos="2880"/>
      </p:guideLst>
    </p:cSldViewPr>
  </p:slideViewPr>
  <p:notesTextViewPr>
    <p:cViewPr>
      <p:scale>
        <a:sx n="1" d="1"/>
        <a:sy n="1" d="1"/>
      </p:scale>
      <p:origin x="0" y="0"/>
    </p:cViewPr>
  </p:notesTextViewPr>
  <p:sorterViewPr>
    <p:cViewPr>
      <p:scale>
        <a:sx n="66" d="100"/>
        <a:sy n="66" d="100"/>
      </p:scale>
      <p:origin x="0" y="48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2838"/>
          </a:xfrm>
          <a:prstGeom prst="rect">
            <a:avLst/>
          </a:prstGeom>
        </p:spPr>
        <p:txBody>
          <a:bodyPr vert="horz" lIns="94476" tIns="47238" rIns="94476" bIns="47238" rtlCol="0"/>
          <a:lstStyle>
            <a:lvl1pPr algn="l">
              <a:defRPr sz="1200"/>
            </a:lvl1pPr>
          </a:lstStyle>
          <a:p>
            <a:endParaRPr lang="en-US"/>
          </a:p>
        </p:txBody>
      </p:sp>
      <p:sp>
        <p:nvSpPr>
          <p:cNvPr id="3" name="Date Placeholder 2"/>
          <p:cNvSpPr>
            <a:spLocks noGrp="1"/>
          </p:cNvSpPr>
          <p:nvPr>
            <p:ph type="dt" idx="1"/>
          </p:nvPr>
        </p:nvSpPr>
        <p:spPr>
          <a:xfrm>
            <a:off x="3895404" y="0"/>
            <a:ext cx="2980055" cy="482838"/>
          </a:xfrm>
          <a:prstGeom prst="rect">
            <a:avLst/>
          </a:prstGeom>
        </p:spPr>
        <p:txBody>
          <a:bodyPr vert="horz" lIns="94476" tIns="47238" rIns="94476" bIns="47238" rtlCol="0"/>
          <a:lstStyle>
            <a:lvl1pPr algn="r">
              <a:defRPr sz="1200"/>
            </a:lvl1pPr>
          </a:lstStyle>
          <a:p>
            <a:fld id="{635F5144-33DE-4DD9-ADD9-E6FE53E3CF11}" type="datetimeFigureOut">
              <a:rPr lang="en-US" smtClean="0"/>
              <a:pPr/>
              <a:t>1/2/2017</a:t>
            </a:fld>
            <a:endParaRPr lang="en-US"/>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endParaRPr lang="en-US"/>
          </a:p>
        </p:txBody>
      </p:sp>
      <p:sp>
        <p:nvSpPr>
          <p:cNvPr id="5" name="Notes Placeholder 4"/>
          <p:cNvSpPr>
            <a:spLocks noGrp="1"/>
          </p:cNvSpPr>
          <p:nvPr>
            <p:ph type="body" sz="quarter" idx="3"/>
          </p:nvPr>
        </p:nvSpPr>
        <p:spPr>
          <a:xfrm>
            <a:off x="687705" y="4586963"/>
            <a:ext cx="5501640" cy="4345543"/>
          </a:xfrm>
          <a:prstGeom prst="rect">
            <a:avLst/>
          </a:prstGeom>
        </p:spPr>
        <p:txBody>
          <a:bodyPr vert="horz" lIns="94476" tIns="47238" rIns="94476" bIns="472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72249"/>
            <a:ext cx="2980055" cy="482838"/>
          </a:xfrm>
          <a:prstGeom prst="rect">
            <a:avLst/>
          </a:prstGeom>
        </p:spPr>
        <p:txBody>
          <a:bodyPr vert="horz" lIns="94476" tIns="47238" rIns="94476" bIns="47238" rtlCol="0" anchor="b"/>
          <a:lstStyle>
            <a:lvl1pPr algn="l">
              <a:defRPr sz="1200"/>
            </a:lvl1pPr>
          </a:lstStyle>
          <a:p>
            <a:endParaRPr lang="en-US"/>
          </a:p>
        </p:txBody>
      </p:sp>
      <p:sp>
        <p:nvSpPr>
          <p:cNvPr id="7" name="Slide Number Placeholder 6"/>
          <p:cNvSpPr>
            <a:spLocks noGrp="1"/>
          </p:cNvSpPr>
          <p:nvPr>
            <p:ph type="sldNum" sz="quarter" idx="5"/>
          </p:nvPr>
        </p:nvSpPr>
        <p:spPr>
          <a:xfrm>
            <a:off x="3895404" y="9172249"/>
            <a:ext cx="2980055" cy="482838"/>
          </a:xfrm>
          <a:prstGeom prst="rect">
            <a:avLst/>
          </a:prstGeom>
        </p:spPr>
        <p:txBody>
          <a:bodyPr vert="horz" lIns="94476" tIns="47238" rIns="94476" bIns="47238" rtlCol="0" anchor="b"/>
          <a:lstStyle>
            <a:lvl1pPr algn="r">
              <a:defRPr sz="1200"/>
            </a:lvl1pPr>
          </a:lstStyle>
          <a:p>
            <a:fld id="{2A4EC47E-6227-435D-8F85-1EF3A80B11FA}" type="slidenum">
              <a:rPr lang="en-US" smtClean="0"/>
              <a:pPr/>
              <a:t>‹#›</a:t>
            </a:fld>
            <a:endParaRPr lang="en-US"/>
          </a:p>
        </p:txBody>
      </p:sp>
    </p:spTree>
    <p:extLst>
      <p:ext uri="{BB962C8B-B14F-4D97-AF65-F5344CB8AC3E}">
        <p14:creationId xmlns:p14="http://schemas.microsoft.com/office/powerpoint/2010/main" val="173182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p>
        </p:txBody>
      </p:sp>
      <p:sp>
        <p:nvSpPr>
          <p:cNvPr id="145412" name="Slide Number Placeholder 3"/>
          <p:cNvSpPr txBox="1">
            <a:spLocks noGrp="1"/>
          </p:cNvSpPr>
          <p:nvPr/>
        </p:nvSpPr>
        <p:spPr bwMode="auto">
          <a:xfrm>
            <a:off x="3895404" y="9172249"/>
            <a:ext cx="2980055" cy="4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6" tIns="47238" rIns="94476" bIns="47238"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46EEC09-FDA6-4A4A-82AF-D060D983EE9A}" type="slidenum">
              <a:rPr lang="en-GB" sz="1200">
                <a:latin typeface="Calibri" pitchFamily="34" charset="0"/>
              </a:rPr>
              <a:pPr algn="r" eaLnBrk="1" hangingPunct="1"/>
              <a:t>2</a:t>
            </a:fld>
            <a:endParaRPr lang="en-GB" sz="1200">
              <a:latin typeface="Calibri" pitchFamily="34" charset="0"/>
            </a:endParaRPr>
          </a:p>
        </p:txBody>
      </p:sp>
    </p:spTree>
    <p:extLst>
      <p:ext uri="{BB962C8B-B14F-4D97-AF65-F5344CB8AC3E}">
        <p14:creationId xmlns:p14="http://schemas.microsoft.com/office/powerpoint/2010/main" val="409094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67616" indent="-295237" eaLnBrk="0" hangingPunct="0">
              <a:defRPr>
                <a:solidFill>
                  <a:schemeClr val="tx1"/>
                </a:solidFill>
                <a:latin typeface="Arial" pitchFamily="34" charset="0"/>
                <a:cs typeface="Arial" pitchFamily="34" charset="0"/>
              </a:defRPr>
            </a:lvl2pPr>
            <a:lvl3pPr marL="1180948" indent="-236190" eaLnBrk="0" hangingPunct="0">
              <a:defRPr>
                <a:solidFill>
                  <a:schemeClr val="tx1"/>
                </a:solidFill>
                <a:latin typeface="Arial" pitchFamily="34" charset="0"/>
                <a:cs typeface="Arial" pitchFamily="34" charset="0"/>
              </a:defRPr>
            </a:lvl3pPr>
            <a:lvl4pPr marL="1653327" indent="-236190" eaLnBrk="0" hangingPunct="0">
              <a:defRPr>
                <a:solidFill>
                  <a:schemeClr val="tx1"/>
                </a:solidFill>
                <a:latin typeface="Arial" pitchFamily="34" charset="0"/>
                <a:cs typeface="Arial" pitchFamily="34" charset="0"/>
              </a:defRPr>
            </a:lvl4pPr>
            <a:lvl5pPr marL="2125706" indent="-236190" eaLnBrk="0" hangingPunct="0">
              <a:defRPr>
                <a:solidFill>
                  <a:schemeClr val="tx1"/>
                </a:solidFill>
                <a:latin typeface="Arial" pitchFamily="34" charset="0"/>
                <a:cs typeface="Arial" pitchFamily="34" charset="0"/>
              </a:defRPr>
            </a:lvl5pPr>
            <a:lvl6pPr marL="2598085" indent="-236190" eaLnBrk="0" fontAlgn="base" hangingPunct="0">
              <a:spcBef>
                <a:spcPct val="0"/>
              </a:spcBef>
              <a:spcAft>
                <a:spcPct val="0"/>
              </a:spcAft>
              <a:defRPr>
                <a:solidFill>
                  <a:schemeClr val="tx1"/>
                </a:solidFill>
                <a:latin typeface="Arial" pitchFamily="34" charset="0"/>
                <a:cs typeface="Arial" pitchFamily="34" charset="0"/>
              </a:defRPr>
            </a:lvl6pPr>
            <a:lvl7pPr marL="3070464" indent="-236190" eaLnBrk="0" fontAlgn="base" hangingPunct="0">
              <a:spcBef>
                <a:spcPct val="0"/>
              </a:spcBef>
              <a:spcAft>
                <a:spcPct val="0"/>
              </a:spcAft>
              <a:defRPr>
                <a:solidFill>
                  <a:schemeClr val="tx1"/>
                </a:solidFill>
                <a:latin typeface="Arial" pitchFamily="34" charset="0"/>
                <a:cs typeface="Arial" pitchFamily="34" charset="0"/>
              </a:defRPr>
            </a:lvl7pPr>
            <a:lvl8pPr marL="3542843" indent="-236190" eaLnBrk="0" fontAlgn="base" hangingPunct="0">
              <a:spcBef>
                <a:spcPct val="0"/>
              </a:spcBef>
              <a:spcAft>
                <a:spcPct val="0"/>
              </a:spcAft>
              <a:defRPr>
                <a:solidFill>
                  <a:schemeClr val="tx1"/>
                </a:solidFill>
                <a:latin typeface="Arial" pitchFamily="34" charset="0"/>
                <a:cs typeface="Arial" pitchFamily="34" charset="0"/>
              </a:defRPr>
            </a:lvl8pPr>
            <a:lvl9pPr marL="4015222" indent="-23619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F500536-2D80-434A-9769-687497138F55}" type="slidenum">
              <a:rPr lang="en-GB" smtClean="0">
                <a:latin typeface="Calibri" pitchFamily="34" charset="0"/>
              </a:rPr>
              <a:pPr eaLnBrk="1" hangingPunct="1"/>
              <a:t>4</a:t>
            </a:fld>
            <a:endParaRPr lang="en-GB">
              <a:latin typeface="Calibri" pitchFamily="34" charset="0"/>
            </a:endParaRPr>
          </a:p>
        </p:txBody>
      </p:sp>
    </p:spTree>
    <p:extLst>
      <p:ext uri="{BB962C8B-B14F-4D97-AF65-F5344CB8AC3E}">
        <p14:creationId xmlns:p14="http://schemas.microsoft.com/office/powerpoint/2010/main" val="6885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67616" indent="-295237" eaLnBrk="0" hangingPunct="0">
              <a:defRPr>
                <a:solidFill>
                  <a:schemeClr val="tx1"/>
                </a:solidFill>
                <a:latin typeface="Arial" pitchFamily="34" charset="0"/>
                <a:cs typeface="Arial" pitchFamily="34" charset="0"/>
              </a:defRPr>
            </a:lvl2pPr>
            <a:lvl3pPr marL="1180948" indent="-236190" eaLnBrk="0" hangingPunct="0">
              <a:defRPr>
                <a:solidFill>
                  <a:schemeClr val="tx1"/>
                </a:solidFill>
                <a:latin typeface="Arial" pitchFamily="34" charset="0"/>
                <a:cs typeface="Arial" pitchFamily="34" charset="0"/>
              </a:defRPr>
            </a:lvl3pPr>
            <a:lvl4pPr marL="1653327" indent="-236190" eaLnBrk="0" hangingPunct="0">
              <a:defRPr>
                <a:solidFill>
                  <a:schemeClr val="tx1"/>
                </a:solidFill>
                <a:latin typeface="Arial" pitchFamily="34" charset="0"/>
                <a:cs typeface="Arial" pitchFamily="34" charset="0"/>
              </a:defRPr>
            </a:lvl4pPr>
            <a:lvl5pPr marL="2125706" indent="-236190" eaLnBrk="0" hangingPunct="0">
              <a:defRPr>
                <a:solidFill>
                  <a:schemeClr val="tx1"/>
                </a:solidFill>
                <a:latin typeface="Arial" pitchFamily="34" charset="0"/>
                <a:cs typeface="Arial" pitchFamily="34" charset="0"/>
              </a:defRPr>
            </a:lvl5pPr>
            <a:lvl6pPr marL="2598085" indent="-236190" eaLnBrk="0" fontAlgn="base" hangingPunct="0">
              <a:spcBef>
                <a:spcPct val="0"/>
              </a:spcBef>
              <a:spcAft>
                <a:spcPct val="0"/>
              </a:spcAft>
              <a:defRPr>
                <a:solidFill>
                  <a:schemeClr val="tx1"/>
                </a:solidFill>
                <a:latin typeface="Arial" pitchFamily="34" charset="0"/>
                <a:cs typeface="Arial" pitchFamily="34" charset="0"/>
              </a:defRPr>
            </a:lvl6pPr>
            <a:lvl7pPr marL="3070464" indent="-236190" eaLnBrk="0" fontAlgn="base" hangingPunct="0">
              <a:spcBef>
                <a:spcPct val="0"/>
              </a:spcBef>
              <a:spcAft>
                <a:spcPct val="0"/>
              </a:spcAft>
              <a:defRPr>
                <a:solidFill>
                  <a:schemeClr val="tx1"/>
                </a:solidFill>
                <a:latin typeface="Arial" pitchFamily="34" charset="0"/>
                <a:cs typeface="Arial" pitchFamily="34" charset="0"/>
              </a:defRPr>
            </a:lvl7pPr>
            <a:lvl8pPr marL="3542843" indent="-236190" eaLnBrk="0" fontAlgn="base" hangingPunct="0">
              <a:spcBef>
                <a:spcPct val="0"/>
              </a:spcBef>
              <a:spcAft>
                <a:spcPct val="0"/>
              </a:spcAft>
              <a:defRPr>
                <a:solidFill>
                  <a:schemeClr val="tx1"/>
                </a:solidFill>
                <a:latin typeface="Arial" pitchFamily="34" charset="0"/>
                <a:cs typeface="Arial" pitchFamily="34" charset="0"/>
              </a:defRPr>
            </a:lvl8pPr>
            <a:lvl9pPr marL="4015222" indent="-23619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99E796C-1C68-4CF1-8B14-8F56DA43BE3E}" type="slidenum">
              <a:rPr lang="en-GB" smtClean="0">
                <a:latin typeface="Calibri" pitchFamily="34" charset="0"/>
              </a:rPr>
              <a:pPr eaLnBrk="1" hangingPunct="1"/>
              <a:t>5</a:t>
            </a:fld>
            <a:endParaRPr lang="en-GB">
              <a:latin typeface="Calibri" pitchFamily="34" charset="0"/>
            </a:endParaRPr>
          </a:p>
        </p:txBody>
      </p:sp>
    </p:spTree>
    <p:extLst>
      <p:ext uri="{BB962C8B-B14F-4D97-AF65-F5344CB8AC3E}">
        <p14:creationId xmlns:p14="http://schemas.microsoft.com/office/powerpoint/2010/main" val="198988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67616" indent="-295237" eaLnBrk="0" hangingPunct="0">
              <a:defRPr>
                <a:solidFill>
                  <a:schemeClr val="tx1"/>
                </a:solidFill>
                <a:latin typeface="Arial" pitchFamily="34" charset="0"/>
                <a:cs typeface="Arial" pitchFamily="34" charset="0"/>
              </a:defRPr>
            </a:lvl2pPr>
            <a:lvl3pPr marL="1180948" indent="-236190" eaLnBrk="0" hangingPunct="0">
              <a:defRPr>
                <a:solidFill>
                  <a:schemeClr val="tx1"/>
                </a:solidFill>
                <a:latin typeface="Arial" pitchFamily="34" charset="0"/>
                <a:cs typeface="Arial" pitchFamily="34" charset="0"/>
              </a:defRPr>
            </a:lvl3pPr>
            <a:lvl4pPr marL="1653327" indent="-236190" eaLnBrk="0" hangingPunct="0">
              <a:defRPr>
                <a:solidFill>
                  <a:schemeClr val="tx1"/>
                </a:solidFill>
                <a:latin typeface="Arial" pitchFamily="34" charset="0"/>
                <a:cs typeface="Arial" pitchFamily="34" charset="0"/>
              </a:defRPr>
            </a:lvl4pPr>
            <a:lvl5pPr marL="2125706" indent="-236190" eaLnBrk="0" hangingPunct="0">
              <a:defRPr>
                <a:solidFill>
                  <a:schemeClr val="tx1"/>
                </a:solidFill>
                <a:latin typeface="Arial" pitchFamily="34" charset="0"/>
                <a:cs typeface="Arial" pitchFamily="34" charset="0"/>
              </a:defRPr>
            </a:lvl5pPr>
            <a:lvl6pPr marL="2598085" indent="-236190" eaLnBrk="0" fontAlgn="base" hangingPunct="0">
              <a:spcBef>
                <a:spcPct val="0"/>
              </a:spcBef>
              <a:spcAft>
                <a:spcPct val="0"/>
              </a:spcAft>
              <a:defRPr>
                <a:solidFill>
                  <a:schemeClr val="tx1"/>
                </a:solidFill>
                <a:latin typeface="Arial" pitchFamily="34" charset="0"/>
                <a:cs typeface="Arial" pitchFamily="34" charset="0"/>
              </a:defRPr>
            </a:lvl6pPr>
            <a:lvl7pPr marL="3070464" indent="-236190" eaLnBrk="0" fontAlgn="base" hangingPunct="0">
              <a:spcBef>
                <a:spcPct val="0"/>
              </a:spcBef>
              <a:spcAft>
                <a:spcPct val="0"/>
              </a:spcAft>
              <a:defRPr>
                <a:solidFill>
                  <a:schemeClr val="tx1"/>
                </a:solidFill>
                <a:latin typeface="Arial" pitchFamily="34" charset="0"/>
                <a:cs typeface="Arial" pitchFamily="34" charset="0"/>
              </a:defRPr>
            </a:lvl7pPr>
            <a:lvl8pPr marL="3542843" indent="-236190" eaLnBrk="0" fontAlgn="base" hangingPunct="0">
              <a:spcBef>
                <a:spcPct val="0"/>
              </a:spcBef>
              <a:spcAft>
                <a:spcPct val="0"/>
              </a:spcAft>
              <a:defRPr>
                <a:solidFill>
                  <a:schemeClr val="tx1"/>
                </a:solidFill>
                <a:latin typeface="Arial" pitchFamily="34" charset="0"/>
                <a:cs typeface="Arial" pitchFamily="34" charset="0"/>
              </a:defRPr>
            </a:lvl8pPr>
            <a:lvl9pPr marL="4015222" indent="-23619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8C561CE-1520-44ED-848C-4613F79B4D1A}" type="slidenum">
              <a:rPr lang="en-GB" smtClean="0">
                <a:latin typeface="Calibri" pitchFamily="34" charset="0"/>
              </a:rPr>
              <a:pPr eaLnBrk="1" hangingPunct="1"/>
              <a:t>6</a:t>
            </a:fld>
            <a:endParaRPr lang="en-GB">
              <a:latin typeface="Calibri" pitchFamily="34" charset="0"/>
            </a:endParaRPr>
          </a:p>
        </p:txBody>
      </p:sp>
    </p:spTree>
    <p:extLst>
      <p:ext uri="{BB962C8B-B14F-4D97-AF65-F5344CB8AC3E}">
        <p14:creationId xmlns:p14="http://schemas.microsoft.com/office/powerpoint/2010/main" val="176783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67616" indent="-295237" eaLnBrk="0" hangingPunct="0">
              <a:defRPr>
                <a:solidFill>
                  <a:schemeClr val="tx1"/>
                </a:solidFill>
                <a:latin typeface="Arial" pitchFamily="34" charset="0"/>
                <a:cs typeface="Arial" pitchFamily="34" charset="0"/>
              </a:defRPr>
            </a:lvl2pPr>
            <a:lvl3pPr marL="1180948" indent="-236190" eaLnBrk="0" hangingPunct="0">
              <a:defRPr>
                <a:solidFill>
                  <a:schemeClr val="tx1"/>
                </a:solidFill>
                <a:latin typeface="Arial" pitchFamily="34" charset="0"/>
                <a:cs typeface="Arial" pitchFamily="34" charset="0"/>
              </a:defRPr>
            </a:lvl3pPr>
            <a:lvl4pPr marL="1653327" indent="-236190" eaLnBrk="0" hangingPunct="0">
              <a:defRPr>
                <a:solidFill>
                  <a:schemeClr val="tx1"/>
                </a:solidFill>
                <a:latin typeface="Arial" pitchFamily="34" charset="0"/>
                <a:cs typeface="Arial" pitchFamily="34" charset="0"/>
              </a:defRPr>
            </a:lvl4pPr>
            <a:lvl5pPr marL="2125706" indent="-236190" eaLnBrk="0" hangingPunct="0">
              <a:defRPr>
                <a:solidFill>
                  <a:schemeClr val="tx1"/>
                </a:solidFill>
                <a:latin typeface="Arial" pitchFamily="34" charset="0"/>
                <a:cs typeface="Arial" pitchFamily="34" charset="0"/>
              </a:defRPr>
            </a:lvl5pPr>
            <a:lvl6pPr marL="2598085" indent="-236190" eaLnBrk="0" fontAlgn="base" hangingPunct="0">
              <a:spcBef>
                <a:spcPct val="0"/>
              </a:spcBef>
              <a:spcAft>
                <a:spcPct val="0"/>
              </a:spcAft>
              <a:defRPr>
                <a:solidFill>
                  <a:schemeClr val="tx1"/>
                </a:solidFill>
                <a:latin typeface="Arial" pitchFamily="34" charset="0"/>
                <a:cs typeface="Arial" pitchFamily="34" charset="0"/>
              </a:defRPr>
            </a:lvl6pPr>
            <a:lvl7pPr marL="3070464" indent="-236190" eaLnBrk="0" fontAlgn="base" hangingPunct="0">
              <a:spcBef>
                <a:spcPct val="0"/>
              </a:spcBef>
              <a:spcAft>
                <a:spcPct val="0"/>
              </a:spcAft>
              <a:defRPr>
                <a:solidFill>
                  <a:schemeClr val="tx1"/>
                </a:solidFill>
                <a:latin typeface="Arial" pitchFamily="34" charset="0"/>
                <a:cs typeface="Arial" pitchFamily="34" charset="0"/>
              </a:defRPr>
            </a:lvl7pPr>
            <a:lvl8pPr marL="3542843" indent="-236190" eaLnBrk="0" fontAlgn="base" hangingPunct="0">
              <a:spcBef>
                <a:spcPct val="0"/>
              </a:spcBef>
              <a:spcAft>
                <a:spcPct val="0"/>
              </a:spcAft>
              <a:defRPr>
                <a:solidFill>
                  <a:schemeClr val="tx1"/>
                </a:solidFill>
                <a:latin typeface="Arial" pitchFamily="34" charset="0"/>
                <a:cs typeface="Arial" pitchFamily="34" charset="0"/>
              </a:defRPr>
            </a:lvl8pPr>
            <a:lvl9pPr marL="4015222" indent="-23619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88EB73C-040B-4CA6-9BC3-C2A5A00A78C6}" type="slidenum">
              <a:rPr lang="en-GB" smtClean="0">
                <a:latin typeface="Calibri" pitchFamily="34" charset="0"/>
              </a:rPr>
              <a:pPr eaLnBrk="1" hangingPunct="1"/>
              <a:t>8</a:t>
            </a:fld>
            <a:endParaRPr lang="en-GB">
              <a:latin typeface="Calibri" pitchFamily="34" charset="0"/>
            </a:endParaRPr>
          </a:p>
        </p:txBody>
      </p:sp>
    </p:spTree>
    <p:extLst>
      <p:ext uri="{BB962C8B-B14F-4D97-AF65-F5344CB8AC3E}">
        <p14:creationId xmlns:p14="http://schemas.microsoft.com/office/powerpoint/2010/main" val="145183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67616" indent="-295237" eaLnBrk="0" hangingPunct="0">
              <a:defRPr>
                <a:solidFill>
                  <a:schemeClr val="tx1"/>
                </a:solidFill>
                <a:latin typeface="Arial" pitchFamily="34" charset="0"/>
                <a:cs typeface="Arial" pitchFamily="34" charset="0"/>
              </a:defRPr>
            </a:lvl2pPr>
            <a:lvl3pPr marL="1180948" indent="-236190" eaLnBrk="0" hangingPunct="0">
              <a:defRPr>
                <a:solidFill>
                  <a:schemeClr val="tx1"/>
                </a:solidFill>
                <a:latin typeface="Arial" pitchFamily="34" charset="0"/>
                <a:cs typeface="Arial" pitchFamily="34" charset="0"/>
              </a:defRPr>
            </a:lvl3pPr>
            <a:lvl4pPr marL="1653327" indent="-236190" eaLnBrk="0" hangingPunct="0">
              <a:defRPr>
                <a:solidFill>
                  <a:schemeClr val="tx1"/>
                </a:solidFill>
                <a:latin typeface="Arial" pitchFamily="34" charset="0"/>
                <a:cs typeface="Arial" pitchFamily="34" charset="0"/>
              </a:defRPr>
            </a:lvl4pPr>
            <a:lvl5pPr marL="2125706" indent="-236190" eaLnBrk="0" hangingPunct="0">
              <a:defRPr>
                <a:solidFill>
                  <a:schemeClr val="tx1"/>
                </a:solidFill>
                <a:latin typeface="Arial" pitchFamily="34" charset="0"/>
                <a:cs typeface="Arial" pitchFamily="34" charset="0"/>
              </a:defRPr>
            </a:lvl5pPr>
            <a:lvl6pPr marL="2598085" indent="-236190" eaLnBrk="0" fontAlgn="base" hangingPunct="0">
              <a:spcBef>
                <a:spcPct val="0"/>
              </a:spcBef>
              <a:spcAft>
                <a:spcPct val="0"/>
              </a:spcAft>
              <a:defRPr>
                <a:solidFill>
                  <a:schemeClr val="tx1"/>
                </a:solidFill>
                <a:latin typeface="Arial" pitchFamily="34" charset="0"/>
                <a:cs typeface="Arial" pitchFamily="34" charset="0"/>
              </a:defRPr>
            </a:lvl6pPr>
            <a:lvl7pPr marL="3070464" indent="-236190" eaLnBrk="0" fontAlgn="base" hangingPunct="0">
              <a:spcBef>
                <a:spcPct val="0"/>
              </a:spcBef>
              <a:spcAft>
                <a:spcPct val="0"/>
              </a:spcAft>
              <a:defRPr>
                <a:solidFill>
                  <a:schemeClr val="tx1"/>
                </a:solidFill>
                <a:latin typeface="Arial" pitchFamily="34" charset="0"/>
                <a:cs typeface="Arial" pitchFamily="34" charset="0"/>
              </a:defRPr>
            </a:lvl7pPr>
            <a:lvl8pPr marL="3542843" indent="-236190" eaLnBrk="0" fontAlgn="base" hangingPunct="0">
              <a:spcBef>
                <a:spcPct val="0"/>
              </a:spcBef>
              <a:spcAft>
                <a:spcPct val="0"/>
              </a:spcAft>
              <a:defRPr>
                <a:solidFill>
                  <a:schemeClr val="tx1"/>
                </a:solidFill>
                <a:latin typeface="Arial" pitchFamily="34" charset="0"/>
                <a:cs typeface="Arial" pitchFamily="34" charset="0"/>
              </a:defRPr>
            </a:lvl8pPr>
            <a:lvl9pPr marL="4015222" indent="-23619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6C5976C-7E01-4DF2-8D58-A9B6FC139E25}" type="slidenum">
              <a:rPr lang="en-GB" smtClean="0">
                <a:latin typeface="Calibri" pitchFamily="34" charset="0"/>
              </a:rPr>
              <a:pPr eaLnBrk="1" hangingPunct="1"/>
              <a:t>9</a:t>
            </a:fld>
            <a:endParaRPr lang="en-GB">
              <a:latin typeface="Calibri" pitchFamily="34" charset="0"/>
            </a:endParaRPr>
          </a:p>
        </p:txBody>
      </p:sp>
    </p:spTree>
    <p:extLst>
      <p:ext uri="{BB962C8B-B14F-4D97-AF65-F5344CB8AC3E}">
        <p14:creationId xmlns:p14="http://schemas.microsoft.com/office/powerpoint/2010/main" val="273135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67616" indent="-295237" eaLnBrk="0" hangingPunct="0">
              <a:defRPr>
                <a:solidFill>
                  <a:schemeClr val="tx1"/>
                </a:solidFill>
                <a:latin typeface="Arial" pitchFamily="34" charset="0"/>
                <a:cs typeface="Arial" pitchFamily="34" charset="0"/>
              </a:defRPr>
            </a:lvl2pPr>
            <a:lvl3pPr marL="1180948" indent="-236190" eaLnBrk="0" hangingPunct="0">
              <a:defRPr>
                <a:solidFill>
                  <a:schemeClr val="tx1"/>
                </a:solidFill>
                <a:latin typeface="Arial" pitchFamily="34" charset="0"/>
                <a:cs typeface="Arial" pitchFamily="34" charset="0"/>
              </a:defRPr>
            </a:lvl3pPr>
            <a:lvl4pPr marL="1653327" indent="-236190" eaLnBrk="0" hangingPunct="0">
              <a:defRPr>
                <a:solidFill>
                  <a:schemeClr val="tx1"/>
                </a:solidFill>
                <a:latin typeface="Arial" pitchFamily="34" charset="0"/>
                <a:cs typeface="Arial" pitchFamily="34" charset="0"/>
              </a:defRPr>
            </a:lvl4pPr>
            <a:lvl5pPr marL="2125706" indent="-236190" eaLnBrk="0" hangingPunct="0">
              <a:defRPr>
                <a:solidFill>
                  <a:schemeClr val="tx1"/>
                </a:solidFill>
                <a:latin typeface="Arial" pitchFamily="34" charset="0"/>
                <a:cs typeface="Arial" pitchFamily="34" charset="0"/>
              </a:defRPr>
            </a:lvl5pPr>
            <a:lvl6pPr marL="2598085" indent="-236190" eaLnBrk="0" fontAlgn="base" hangingPunct="0">
              <a:spcBef>
                <a:spcPct val="0"/>
              </a:spcBef>
              <a:spcAft>
                <a:spcPct val="0"/>
              </a:spcAft>
              <a:defRPr>
                <a:solidFill>
                  <a:schemeClr val="tx1"/>
                </a:solidFill>
                <a:latin typeface="Arial" pitchFamily="34" charset="0"/>
                <a:cs typeface="Arial" pitchFamily="34" charset="0"/>
              </a:defRPr>
            </a:lvl6pPr>
            <a:lvl7pPr marL="3070464" indent="-236190" eaLnBrk="0" fontAlgn="base" hangingPunct="0">
              <a:spcBef>
                <a:spcPct val="0"/>
              </a:spcBef>
              <a:spcAft>
                <a:spcPct val="0"/>
              </a:spcAft>
              <a:defRPr>
                <a:solidFill>
                  <a:schemeClr val="tx1"/>
                </a:solidFill>
                <a:latin typeface="Arial" pitchFamily="34" charset="0"/>
                <a:cs typeface="Arial" pitchFamily="34" charset="0"/>
              </a:defRPr>
            </a:lvl7pPr>
            <a:lvl8pPr marL="3542843" indent="-236190" eaLnBrk="0" fontAlgn="base" hangingPunct="0">
              <a:spcBef>
                <a:spcPct val="0"/>
              </a:spcBef>
              <a:spcAft>
                <a:spcPct val="0"/>
              </a:spcAft>
              <a:defRPr>
                <a:solidFill>
                  <a:schemeClr val="tx1"/>
                </a:solidFill>
                <a:latin typeface="Arial" pitchFamily="34" charset="0"/>
                <a:cs typeface="Arial" pitchFamily="34" charset="0"/>
              </a:defRPr>
            </a:lvl8pPr>
            <a:lvl9pPr marL="4015222" indent="-23619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4A95181-E55B-40D3-A115-05930F8C3C15}" type="slidenum">
              <a:rPr lang="en-GB" smtClean="0">
                <a:latin typeface="Calibri" pitchFamily="34" charset="0"/>
              </a:rPr>
              <a:pPr eaLnBrk="1" hangingPunct="1"/>
              <a:t>11</a:t>
            </a:fld>
            <a:endParaRPr lang="en-GB">
              <a:latin typeface="Calibri" pitchFamily="34" charset="0"/>
            </a:endParaRPr>
          </a:p>
        </p:txBody>
      </p:sp>
    </p:spTree>
    <p:extLst>
      <p:ext uri="{BB962C8B-B14F-4D97-AF65-F5344CB8AC3E}">
        <p14:creationId xmlns:p14="http://schemas.microsoft.com/office/powerpoint/2010/main" val="376016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67616" indent="-295237" eaLnBrk="0" hangingPunct="0">
              <a:defRPr>
                <a:solidFill>
                  <a:schemeClr val="tx1"/>
                </a:solidFill>
                <a:latin typeface="Arial" pitchFamily="34" charset="0"/>
                <a:cs typeface="Arial" pitchFamily="34" charset="0"/>
              </a:defRPr>
            </a:lvl2pPr>
            <a:lvl3pPr marL="1180948" indent="-236190" eaLnBrk="0" hangingPunct="0">
              <a:defRPr>
                <a:solidFill>
                  <a:schemeClr val="tx1"/>
                </a:solidFill>
                <a:latin typeface="Arial" pitchFamily="34" charset="0"/>
                <a:cs typeface="Arial" pitchFamily="34" charset="0"/>
              </a:defRPr>
            </a:lvl3pPr>
            <a:lvl4pPr marL="1653327" indent="-236190" eaLnBrk="0" hangingPunct="0">
              <a:defRPr>
                <a:solidFill>
                  <a:schemeClr val="tx1"/>
                </a:solidFill>
                <a:latin typeface="Arial" pitchFamily="34" charset="0"/>
                <a:cs typeface="Arial" pitchFamily="34" charset="0"/>
              </a:defRPr>
            </a:lvl4pPr>
            <a:lvl5pPr marL="2125706" indent="-236190" eaLnBrk="0" hangingPunct="0">
              <a:defRPr>
                <a:solidFill>
                  <a:schemeClr val="tx1"/>
                </a:solidFill>
                <a:latin typeface="Arial" pitchFamily="34" charset="0"/>
                <a:cs typeface="Arial" pitchFamily="34" charset="0"/>
              </a:defRPr>
            </a:lvl5pPr>
            <a:lvl6pPr marL="2598085" indent="-236190" eaLnBrk="0" fontAlgn="base" hangingPunct="0">
              <a:spcBef>
                <a:spcPct val="0"/>
              </a:spcBef>
              <a:spcAft>
                <a:spcPct val="0"/>
              </a:spcAft>
              <a:defRPr>
                <a:solidFill>
                  <a:schemeClr val="tx1"/>
                </a:solidFill>
                <a:latin typeface="Arial" pitchFamily="34" charset="0"/>
                <a:cs typeface="Arial" pitchFamily="34" charset="0"/>
              </a:defRPr>
            </a:lvl6pPr>
            <a:lvl7pPr marL="3070464" indent="-236190" eaLnBrk="0" fontAlgn="base" hangingPunct="0">
              <a:spcBef>
                <a:spcPct val="0"/>
              </a:spcBef>
              <a:spcAft>
                <a:spcPct val="0"/>
              </a:spcAft>
              <a:defRPr>
                <a:solidFill>
                  <a:schemeClr val="tx1"/>
                </a:solidFill>
                <a:latin typeface="Arial" pitchFamily="34" charset="0"/>
                <a:cs typeface="Arial" pitchFamily="34" charset="0"/>
              </a:defRPr>
            </a:lvl7pPr>
            <a:lvl8pPr marL="3542843" indent="-236190" eaLnBrk="0" fontAlgn="base" hangingPunct="0">
              <a:spcBef>
                <a:spcPct val="0"/>
              </a:spcBef>
              <a:spcAft>
                <a:spcPct val="0"/>
              </a:spcAft>
              <a:defRPr>
                <a:solidFill>
                  <a:schemeClr val="tx1"/>
                </a:solidFill>
                <a:latin typeface="Arial" pitchFamily="34" charset="0"/>
                <a:cs typeface="Arial" pitchFamily="34" charset="0"/>
              </a:defRPr>
            </a:lvl8pPr>
            <a:lvl9pPr marL="4015222" indent="-23619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E80CA69-7813-4F6A-8DAD-16E83E073819}" type="slidenum">
              <a:rPr lang="en-GB" smtClean="0">
                <a:latin typeface="Calibri" pitchFamily="34" charset="0"/>
              </a:rPr>
              <a:pPr eaLnBrk="1" hangingPunct="1"/>
              <a:t>19</a:t>
            </a:fld>
            <a:endParaRPr lang="en-GB">
              <a:latin typeface="Calibri" pitchFamily="34" charset="0"/>
            </a:endParaRPr>
          </a:p>
        </p:txBody>
      </p:sp>
    </p:spTree>
    <p:extLst>
      <p:ext uri="{BB962C8B-B14F-4D97-AF65-F5344CB8AC3E}">
        <p14:creationId xmlns:p14="http://schemas.microsoft.com/office/powerpoint/2010/main" val="428376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6C36A7-3F4C-4AE5-816D-1262B35772DD}" type="datetimeFigureOut">
              <a:rPr lang="en-US" smtClean="0"/>
              <a:pPr/>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989E6-44CB-4617-8E99-3C7C471730AB}" type="slidenum">
              <a:rPr lang="en-US" smtClean="0"/>
              <a:pPr/>
              <a:t>‹#›</a:t>
            </a:fld>
            <a:endParaRPr lang="en-US"/>
          </a:p>
        </p:txBody>
      </p:sp>
    </p:spTree>
    <p:extLst>
      <p:ext uri="{BB962C8B-B14F-4D97-AF65-F5344CB8AC3E}">
        <p14:creationId xmlns:p14="http://schemas.microsoft.com/office/powerpoint/2010/main" val="184113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C36A7-3F4C-4AE5-816D-1262B35772DD}" type="datetimeFigureOut">
              <a:rPr lang="en-US" smtClean="0"/>
              <a:pPr/>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989E6-44CB-4617-8E99-3C7C471730AB}" type="slidenum">
              <a:rPr lang="en-US" smtClean="0"/>
              <a:pPr/>
              <a:t>‹#›</a:t>
            </a:fld>
            <a:endParaRPr lang="en-US"/>
          </a:p>
        </p:txBody>
      </p:sp>
    </p:spTree>
    <p:extLst>
      <p:ext uri="{BB962C8B-B14F-4D97-AF65-F5344CB8AC3E}">
        <p14:creationId xmlns:p14="http://schemas.microsoft.com/office/powerpoint/2010/main" val="3220135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C36A7-3F4C-4AE5-816D-1262B35772DD}" type="datetimeFigureOut">
              <a:rPr lang="en-US" smtClean="0"/>
              <a:pPr/>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989E6-44CB-4617-8E99-3C7C471730AB}" type="slidenum">
              <a:rPr lang="en-US" smtClean="0"/>
              <a:pPr/>
              <a:t>‹#›</a:t>
            </a:fld>
            <a:endParaRPr lang="en-US"/>
          </a:p>
        </p:txBody>
      </p:sp>
    </p:spTree>
    <p:extLst>
      <p:ext uri="{BB962C8B-B14F-4D97-AF65-F5344CB8AC3E}">
        <p14:creationId xmlns:p14="http://schemas.microsoft.com/office/powerpoint/2010/main" val="246571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C36A7-3F4C-4AE5-816D-1262B35772DD}" type="datetimeFigureOut">
              <a:rPr lang="en-US" smtClean="0"/>
              <a:pPr/>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989E6-44CB-4617-8E99-3C7C471730AB}" type="slidenum">
              <a:rPr lang="en-US" smtClean="0"/>
              <a:pPr/>
              <a:t>‹#›</a:t>
            </a:fld>
            <a:endParaRPr lang="en-US"/>
          </a:p>
        </p:txBody>
      </p:sp>
    </p:spTree>
    <p:extLst>
      <p:ext uri="{BB962C8B-B14F-4D97-AF65-F5344CB8AC3E}">
        <p14:creationId xmlns:p14="http://schemas.microsoft.com/office/powerpoint/2010/main" val="300972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C36A7-3F4C-4AE5-816D-1262B35772DD}" type="datetimeFigureOut">
              <a:rPr lang="en-US" smtClean="0"/>
              <a:pPr/>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989E6-44CB-4617-8E99-3C7C471730AB}" type="slidenum">
              <a:rPr lang="en-US" smtClean="0"/>
              <a:pPr/>
              <a:t>‹#›</a:t>
            </a:fld>
            <a:endParaRPr lang="en-US"/>
          </a:p>
        </p:txBody>
      </p:sp>
    </p:spTree>
    <p:extLst>
      <p:ext uri="{BB962C8B-B14F-4D97-AF65-F5344CB8AC3E}">
        <p14:creationId xmlns:p14="http://schemas.microsoft.com/office/powerpoint/2010/main" val="347232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6C36A7-3F4C-4AE5-816D-1262B35772DD}" type="datetimeFigureOut">
              <a:rPr lang="en-US" smtClean="0"/>
              <a:pPr/>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989E6-44CB-4617-8E99-3C7C471730AB}" type="slidenum">
              <a:rPr lang="en-US" smtClean="0"/>
              <a:pPr/>
              <a:t>‹#›</a:t>
            </a:fld>
            <a:endParaRPr lang="en-US"/>
          </a:p>
        </p:txBody>
      </p:sp>
    </p:spTree>
    <p:extLst>
      <p:ext uri="{BB962C8B-B14F-4D97-AF65-F5344CB8AC3E}">
        <p14:creationId xmlns:p14="http://schemas.microsoft.com/office/powerpoint/2010/main" val="242479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6C36A7-3F4C-4AE5-816D-1262B35772DD}" type="datetimeFigureOut">
              <a:rPr lang="en-US" smtClean="0"/>
              <a:pPr/>
              <a:t>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D989E6-44CB-4617-8E99-3C7C471730AB}" type="slidenum">
              <a:rPr lang="en-US" smtClean="0"/>
              <a:pPr/>
              <a:t>‹#›</a:t>
            </a:fld>
            <a:endParaRPr lang="en-US"/>
          </a:p>
        </p:txBody>
      </p:sp>
    </p:spTree>
    <p:extLst>
      <p:ext uri="{BB962C8B-B14F-4D97-AF65-F5344CB8AC3E}">
        <p14:creationId xmlns:p14="http://schemas.microsoft.com/office/powerpoint/2010/main" val="4090747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6C36A7-3F4C-4AE5-816D-1262B35772DD}" type="datetimeFigureOut">
              <a:rPr lang="en-US" smtClean="0"/>
              <a:pPr/>
              <a:t>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D989E6-44CB-4617-8E99-3C7C471730AB}" type="slidenum">
              <a:rPr lang="en-US" smtClean="0"/>
              <a:pPr/>
              <a:t>‹#›</a:t>
            </a:fld>
            <a:endParaRPr lang="en-US"/>
          </a:p>
        </p:txBody>
      </p:sp>
    </p:spTree>
    <p:extLst>
      <p:ext uri="{BB962C8B-B14F-4D97-AF65-F5344CB8AC3E}">
        <p14:creationId xmlns:p14="http://schemas.microsoft.com/office/powerpoint/2010/main" val="82552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C36A7-3F4C-4AE5-816D-1262B35772DD}" type="datetimeFigureOut">
              <a:rPr lang="en-US" smtClean="0"/>
              <a:pPr/>
              <a:t>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D989E6-44CB-4617-8E99-3C7C471730AB}" type="slidenum">
              <a:rPr lang="en-US" smtClean="0"/>
              <a:pPr/>
              <a:t>‹#›</a:t>
            </a:fld>
            <a:endParaRPr lang="en-US"/>
          </a:p>
        </p:txBody>
      </p:sp>
    </p:spTree>
    <p:extLst>
      <p:ext uri="{BB962C8B-B14F-4D97-AF65-F5344CB8AC3E}">
        <p14:creationId xmlns:p14="http://schemas.microsoft.com/office/powerpoint/2010/main" val="389548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6C36A7-3F4C-4AE5-816D-1262B35772DD}" type="datetimeFigureOut">
              <a:rPr lang="en-US" smtClean="0"/>
              <a:pPr/>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989E6-44CB-4617-8E99-3C7C471730AB}" type="slidenum">
              <a:rPr lang="en-US" smtClean="0"/>
              <a:pPr/>
              <a:t>‹#›</a:t>
            </a:fld>
            <a:endParaRPr lang="en-US"/>
          </a:p>
        </p:txBody>
      </p:sp>
    </p:spTree>
    <p:extLst>
      <p:ext uri="{BB962C8B-B14F-4D97-AF65-F5344CB8AC3E}">
        <p14:creationId xmlns:p14="http://schemas.microsoft.com/office/powerpoint/2010/main" val="20771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6C36A7-3F4C-4AE5-816D-1262B35772DD}" type="datetimeFigureOut">
              <a:rPr lang="en-US" smtClean="0"/>
              <a:pPr/>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989E6-44CB-4617-8E99-3C7C471730AB}" type="slidenum">
              <a:rPr lang="en-US" smtClean="0"/>
              <a:pPr/>
              <a:t>‹#›</a:t>
            </a:fld>
            <a:endParaRPr lang="en-US"/>
          </a:p>
        </p:txBody>
      </p:sp>
    </p:spTree>
    <p:extLst>
      <p:ext uri="{BB962C8B-B14F-4D97-AF65-F5344CB8AC3E}">
        <p14:creationId xmlns:p14="http://schemas.microsoft.com/office/powerpoint/2010/main" val="256571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C36A7-3F4C-4AE5-816D-1262B35772DD}" type="datetimeFigureOut">
              <a:rPr lang="en-US" smtClean="0"/>
              <a:pPr/>
              <a:t>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989E6-44CB-4617-8E99-3C7C471730AB}" type="slidenum">
              <a:rPr lang="en-US" smtClean="0"/>
              <a:pPr/>
              <a:t>‹#›</a:t>
            </a:fld>
            <a:endParaRPr lang="en-US"/>
          </a:p>
        </p:txBody>
      </p:sp>
    </p:spTree>
    <p:extLst>
      <p:ext uri="{BB962C8B-B14F-4D97-AF65-F5344CB8AC3E}">
        <p14:creationId xmlns:p14="http://schemas.microsoft.com/office/powerpoint/2010/main" val="2937964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youtube.com/watch?v=tjfgtxefPp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KuWXfjyGhk0&amp;feature=player_embedded#at=294" TargetMode="External"/><Relationship Id="rId2" Type="http://schemas.openxmlformats.org/officeDocument/2006/relationships/hyperlink" Target="http://www.youtube.com/watch?v=Ip2-Qa50uBI&amp;feature=player_embedded"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532" y="839688"/>
            <a:ext cx="8985985" cy="5324535"/>
          </a:xfrm>
          <a:prstGeom prst="rect">
            <a:avLst/>
          </a:prstGeom>
          <a:noFill/>
          <a:ln w="28575">
            <a:solidFill>
              <a:srgbClr val="7030A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a:ln>
                  <a:noFill/>
                </a:ln>
                <a:solidFill>
                  <a:schemeClr val="tx1"/>
                </a:solidFill>
                <a:latin typeface="Comic Sans MS" panose="030F0702030302020204" pitchFamily="66" charset="0"/>
                <a:ea typeface="SimSun" pitchFamily="2" charset="-122"/>
                <a:cs typeface="Times New Roman" pitchFamily="18" charset="0"/>
              </a:rPr>
              <a:t>Please answer the following questions honestly: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1.Have a look at the manufacturing location for the clothes that you are wearing and write down the amount of countries. _____________________________</a:t>
            </a:r>
            <a:endParaRPr kumimoji="0" lang="en-US" sz="2000" b="0" i="0" u="none" strike="noStrike" cap="none" normalizeH="0" baseline="0" dirty="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2.How many bank accounts do you have in other countries? ______________________________</a:t>
            </a:r>
            <a:endParaRPr kumimoji="0" lang="en-US" sz="2000" b="0" i="0" u="none" strike="noStrike" cap="none" normalizeH="0" baseline="0" dirty="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3.How many countries have you visited in your lifetime? ______________________________</a:t>
            </a:r>
            <a:endParaRPr kumimoji="0" lang="en-US" sz="2000" b="0" i="0" u="none" strike="noStrike" cap="none" normalizeH="0" baseline="0" dirty="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4.How many countries do you have citizenship for? ______________________________</a:t>
            </a:r>
            <a:endParaRPr kumimoji="0" lang="en-US" sz="2000" b="0" i="0" u="none" strike="noStrike" cap="none" normalizeH="0" baseline="0" dirty="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5.How many international contacts do you have on Skype or </a:t>
            </a:r>
            <a:r>
              <a:rPr kumimoji="0" lang="en-US" sz="2000" b="0" i="0" u="none" strike="noStrike" cap="none" normalizeH="0" baseline="0" dirty="0" err="1">
                <a:ln>
                  <a:noFill/>
                </a:ln>
                <a:solidFill>
                  <a:schemeClr val="tx1"/>
                </a:solidFill>
                <a:effectLst/>
                <a:latin typeface="Comic Sans MS" panose="030F0702030302020204" pitchFamily="66" charset="0"/>
                <a:ea typeface="SimSun" pitchFamily="2" charset="-122"/>
                <a:cs typeface="Times New Roman" pitchFamily="18" charset="0"/>
              </a:rPr>
              <a:t>Whatsapp</a:t>
            </a:r>
            <a:r>
              <a:rPr kumimoji="0" lang="en-US" sz="20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 ______________________________</a:t>
            </a:r>
            <a:endParaRPr kumimoji="0" lang="en-US" sz="2000" b="0" i="0" u="none" strike="noStrike" cap="none" normalizeH="0" baseline="0" dirty="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6.How many Model United Nations meeting have you attended? ______________________________</a:t>
            </a:r>
            <a:endParaRPr kumimoji="0" lang="en-US" sz="2000" b="0" i="0" u="none" strike="noStrike" cap="none" normalizeH="0" baseline="0" dirty="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7.How many charitable overseas CAS groups are you going</a:t>
            </a:r>
            <a:r>
              <a:rPr kumimoji="0" lang="en-US" sz="2000" b="0" i="0" u="none" strike="noStrike" cap="none" normalizeH="0" dirty="0">
                <a:ln>
                  <a:noFill/>
                </a:ln>
                <a:solidFill>
                  <a:schemeClr val="tx1"/>
                </a:solidFill>
                <a:effectLst/>
                <a:latin typeface="Comic Sans MS" panose="030F0702030302020204" pitchFamily="66" charset="0"/>
                <a:ea typeface="SimSun" pitchFamily="2" charset="-122"/>
                <a:cs typeface="Times New Roman" pitchFamily="18" charset="0"/>
              </a:rPr>
              <a:t> to join?</a:t>
            </a:r>
            <a:endParaRPr kumimoji="0" lang="en-US" sz="2000" b="0" i="0" u="none" strike="noStrike" cap="none" normalizeH="0" baseline="0" dirty="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_______________________________</a:t>
            </a:r>
            <a:endParaRPr kumimoji="0" lang="en-US" sz="2000" b="0" i="0" u="none" strike="noStrike" cap="none" normalizeH="0" baseline="0" dirty="0">
              <a:ln>
                <a:noFill/>
              </a:ln>
              <a:solidFill>
                <a:schemeClr val="tx1"/>
              </a:solidFill>
              <a:effectLst/>
              <a:latin typeface="Comic Sans MS" panose="030F0702030302020204" pitchFamily="66" charset="0"/>
              <a:cs typeface="Arial" pitchFamily="34" charset="0"/>
            </a:endParaRPr>
          </a:p>
        </p:txBody>
      </p:sp>
      <p:sp>
        <p:nvSpPr>
          <p:cNvPr id="2" name="Rectangle 1"/>
          <p:cNvSpPr/>
          <p:nvPr/>
        </p:nvSpPr>
        <p:spPr>
          <a:xfrm>
            <a:off x="50533" y="152400"/>
            <a:ext cx="8985985" cy="400110"/>
          </a:xfrm>
          <a:prstGeom prst="rect">
            <a:avLst/>
          </a:prstGeom>
          <a:ln w="28575">
            <a:solidFill>
              <a:srgbClr val="FF0000"/>
            </a:solidFill>
          </a:ln>
        </p:spPr>
        <p:txBody>
          <a:bodyPr wrap="square">
            <a:spAutoFit/>
          </a:bodyPr>
          <a:lstStyle/>
          <a:p>
            <a:pPr algn="r"/>
            <a:r>
              <a:rPr lang="en-US" sz="2000" u="sng" dirty="0">
                <a:latin typeface="Comic Sans MS" panose="030F0702030302020204" pitchFamily="66" charset="0"/>
                <a:ea typeface="SimSun" pitchFamily="2" charset="-122"/>
                <a:cs typeface="Times New Roman" pitchFamily="18" charset="0"/>
              </a:rPr>
              <a:t>GLOBALIZATION SURVEY </a:t>
            </a:r>
            <a:r>
              <a:rPr lang="en-US" sz="2000" dirty="0">
                <a:latin typeface="Comic Sans MS" panose="030F0702030302020204" pitchFamily="66" charset="0"/>
                <a:ea typeface="SimSun" pitchFamily="2" charset="-122"/>
                <a:cs typeface="Times New Roman" pitchFamily="18" charset="0"/>
              </a:rPr>
              <a:t>			</a:t>
            </a:r>
            <a:endParaRPr lang="en-GB"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196" y="809685"/>
            <a:ext cx="4421604" cy="4524315"/>
          </a:xfrm>
          <a:prstGeom prst="rect">
            <a:avLst/>
          </a:prstGeom>
          <a:ln w="38100">
            <a:solidFill>
              <a:srgbClr val="7030A0"/>
            </a:solidFill>
          </a:ln>
        </p:spPr>
        <p:txBody>
          <a:bodyPr wrap="square">
            <a:spAutoFit/>
          </a:bodyPr>
          <a:lstStyle/>
          <a:p>
            <a:r>
              <a:rPr lang="en-US" sz="1600" b="1" dirty="0">
                <a:latin typeface="Comic Sans MS" panose="030F0702030302020204" pitchFamily="66" charset="0"/>
              </a:rPr>
              <a:t>Indices and Variables Weights</a:t>
            </a:r>
          </a:p>
          <a:p>
            <a:r>
              <a:rPr lang="en-US" sz="1600" b="1" dirty="0">
                <a:latin typeface="Comic Sans MS" panose="030F0702030302020204" pitchFamily="66" charset="0"/>
              </a:rPr>
              <a:t>A. Economic Globalization [37%]</a:t>
            </a:r>
          </a:p>
          <a:p>
            <a:r>
              <a:rPr lang="en-US" sz="1600" dirty="0" err="1">
                <a:latin typeface="Comic Sans MS" panose="030F0702030302020204" pitchFamily="66" charset="0"/>
              </a:rPr>
              <a:t>i</a:t>
            </a:r>
            <a:r>
              <a:rPr lang="en-US" sz="1600" dirty="0">
                <a:latin typeface="Comic Sans MS" panose="030F0702030302020204" pitchFamily="66" charset="0"/>
              </a:rPr>
              <a:t>) Actual Flows (50%)</a:t>
            </a:r>
          </a:p>
          <a:p>
            <a:r>
              <a:rPr lang="en-US" sz="1600" dirty="0">
                <a:latin typeface="Comic Sans MS" panose="030F0702030302020204" pitchFamily="66" charset="0"/>
              </a:rPr>
              <a:t>Trade (percent of GDP) (19%)</a:t>
            </a:r>
          </a:p>
          <a:p>
            <a:r>
              <a:rPr lang="en-US" sz="1600" dirty="0">
                <a:latin typeface="Comic Sans MS" panose="030F0702030302020204" pitchFamily="66" charset="0"/>
              </a:rPr>
              <a:t>Foreign Direct Investment, flows (percent of GDP) (20%)</a:t>
            </a:r>
          </a:p>
          <a:p>
            <a:r>
              <a:rPr lang="en-US" sz="1600" dirty="0">
                <a:latin typeface="Comic Sans MS" panose="030F0702030302020204" pitchFamily="66" charset="0"/>
              </a:rPr>
              <a:t>Foreign Direct Investment, stocks (percent of GDP) (24%)</a:t>
            </a:r>
          </a:p>
          <a:p>
            <a:r>
              <a:rPr lang="en-US" sz="1600" dirty="0">
                <a:latin typeface="Comic Sans MS" panose="030F0702030302020204" pitchFamily="66" charset="0"/>
              </a:rPr>
              <a:t>Portfolio Investment (percent of GDP) (17%)</a:t>
            </a:r>
          </a:p>
          <a:p>
            <a:r>
              <a:rPr lang="en-US" sz="1600" dirty="0">
                <a:latin typeface="Comic Sans MS" panose="030F0702030302020204" pitchFamily="66" charset="0"/>
              </a:rPr>
              <a:t>Income Payments to Foreign Nationals (percent of GDP) (20%)</a:t>
            </a:r>
          </a:p>
          <a:p>
            <a:r>
              <a:rPr lang="en-US" sz="1600" dirty="0">
                <a:latin typeface="Comic Sans MS" panose="030F0702030302020204" pitchFamily="66" charset="0"/>
              </a:rPr>
              <a:t>ii) Restrictions (50%)</a:t>
            </a:r>
          </a:p>
          <a:p>
            <a:r>
              <a:rPr lang="en-US" sz="1600" dirty="0">
                <a:latin typeface="Comic Sans MS" panose="030F0702030302020204" pitchFamily="66" charset="0"/>
              </a:rPr>
              <a:t>Hidden Import Barriers (22%)</a:t>
            </a:r>
          </a:p>
          <a:p>
            <a:r>
              <a:rPr lang="en-US" sz="1600" dirty="0">
                <a:latin typeface="Comic Sans MS" panose="030F0702030302020204" pitchFamily="66" charset="0"/>
              </a:rPr>
              <a:t>Mean Tariff Rate (28%)</a:t>
            </a:r>
          </a:p>
          <a:p>
            <a:r>
              <a:rPr lang="en-US" sz="1600" dirty="0">
                <a:latin typeface="Comic Sans MS" panose="030F0702030302020204" pitchFamily="66" charset="0"/>
              </a:rPr>
              <a:t>Taxes on International Trade (percent of current revenue) (27%)</a:t>
            </a:r>
          </a:p>
          <a:p>
            <a:r>
              <a:rPr lang="en-US" sz="1600" dirty="0">
                <a:latin typeface="Comic Sans MS" panose="030F0702030302020204" pitchFamily="66" charset="0"/>
              </a:rPr>
              <a:t>Capital Account Restrictions (22%)</a:t>
            </a:r>
          </a:p>
        </p:txBody>
      </p:sp>
      <p:sp>
        <p:nvSpPr>
          <p:cNvPr id="6" name="Rectangle 5"/>
          <p:cNvSpPr/>
          <p:nvPr/>
        </p:nvSpPr>
        <p:spPr>
          <a:xfrm>
            <a:off x="4800600" y="809685"/>
            <a:ext cx="4191000" cy="4524315"/>
          </a:xfrm>
          <a:prstGeom prst="rect">
            <a:avLst/>
          </a:prstGeom>
          <a:ln w="38100">
            <a:solidFill>
              <a:srgbClr val="7030A0"/>
            </a:solidFill>
          </a:ln>
        </p:spPr>
        <p:txBody>
          <a:bodyPr wrap="square">
            <a:spAutoFit/>
          </a:bodyPr>
          <a:lstStyle/>
          <a:p>
            <a:r>
              <a:rPr lang="en-US" sz="1600" b="1" dirty="0">
                <a:latin typeface="Comic Sans MS" panose="030F0702030302020204" pitchFamily="66" charset="0"/>
              </a:rPr>
              <a:t>B. Social Globalization [39%]</a:t>
            </a:r>
          </a:p>
          <a:p>
            <a:r>
              <a:rPr lang="it-IT" sz="1600" dirty="0">
                <a:latin typeface="Comic Sans MS" panose="030F0702030302020204" pitchFamily="66" charset="0"/>
              </a:rPr>
              <a:t>i) Data on Personal </a:t>
            </a:r>
            <a:r>
              <a:rPr lang="it-IT" sz="1600" dirty="0" err="1">
                <a:latin typeface="Comic Sans MS" panose="030F0702030302020204" pitchFamily="66" charset="0"/>
              </a:rPr>
              <a:t>Contact</a:t>
            </a:r>
            <a:r>
              <a:rPr lang="it-IT" sz="1600" dirty="0">
                <a:latin typeface="Comic Sans MS" panose="030F0702030302020204" pitchFamily="66" charset="0"/>
              </a:rPr>
              <a:t> (33%)</a:t>
            </a:r>
          </a:p>
          <a:p>
            <a:r>
              <a:rPr lang="en-US" sz="1600" dirty="0">
                <a:latin typeface="Comic Sans MS" panose="030F0702030302020204" pitchFamily="66" charset="0"/>
              </a:rPr>
              <a:t>Telephone Traffic (26%)</a:t>
            </a:r>
          </a:p>
          <a:p>
            <a:r>
              <a:rPr lang="en-US" sz="1600" dirty="0">
                <a:latin typeface="Comic Sans MS" panose="030F0702030302020204" pitchFamily="66" charset="0"/>
              </a:rPr>
              <a:t>Transfers (percent of GDP) (3%)</a:t>
            </a:r>
          </a:p>
          <a:p>
            <a:r>
              <a:rPr lang="en-US" sz="1600" dirty="0">
                <a:latin typeface="Comic Sans MS" panose="030F0702030302020204" pitchFamily="66" charset="0"/>
              </a:rPr>
              <a:t>International Tourism (26%)</a:t>
            </a:r>
          </a:p>
          <a:p>
            <a:r>
              <a:rPr lang="en-US" sz="1600" dirty="0">
                <a:latin typeface="Comic Sans MS" panose="030F0702030302020204" pitchFamily="66" charset="0"/>
              </a:rPr>
              <a:t>Foreign Population (percent of total population) (20%)</a:t>
            </a:r>
          </a:p>
          <a:p>
            <a:r>
              <a:rPr lang="it-IT" sz="1600" dirty="0">
                <a:latin typeface="Comic Sans MS" panose="030F0702030302020204" pitchFamily="66" charset="0"/>
              </a:rPr>
              <a:t>International </a:t>
            </a:r>
            <a:r>
              <a:rPr lang="it-IT" sz="1600" dirty="0" err="1">
                <a:latin typeface="Comic Sans MS" panose="030F0702030302020204" pitchFamily="66" charset="0"/>
              </a:rPr>
              <a:t>letters</a:t>
            </a:r>
            <a:r>
              <a:rPr lang="it-IT" sz="1600" dirty="0">
                <a:latin typeface="Comic Sans MS" panose="030F0702030302020204" pitchFamily="66" charset="0"/>
              </a:rPr>
              <a:t> (per capita) (25%)</a:t>
            </a:r>
          </a:p>
          <a:p>
            <a:r>
              <a:rPr lang="en-US" sz="1600" dirty="0">
                <a:latin typeface="Comic Sans MS" panose="030F0702030302020204" pitchFamily="66" charset="0"/>
              </a:rPr>
              <a:t>ii) Data on Information Flows (36%)</a:t>
            </a:r>
          </a:p>
          <a:p>
            <a:r>
              <a:rPr lang="en-US" sz="1600" dirty="0">
                <a:latin typeface="Comic Sans MS" panose="030F0702030302020204" pitchFamily="66" charset="0"/>
              </a:rPr>
              <a:t>Internet Users (per 1000 people) (36%)</a:t>
            </a:r>
          </a:p>
          <a:p>
            <a:r>
              <a:rPr lang="en-US" sz="1600" dirty="0">
                <a:latin typeface="Comic Sans MS" panose="030F0702030302020204" pitchFamily="66" charset="0"/>
              </a:rPr>
              <a:t>Television (per 1000 people) (36%)</a:t>
            </a:r>
          </a:p>
          <a:p>
            <a:r>
              <a:rPr lang="en-US" sz="1600" dirty="0">
                <a:latin typeface="Comic Sans MS" panose="030F0702030302020204" pitchFamily="66" charset="0"/>
              </a:rPr>
              <a:t>Trade in Newspapers (percent of GDP) (28%)</a:t>
            </a:r>
          </a:p>
          <a:p>
            <a:r>
              <a:rPr lang="en-US" sz="1600" dirty="0">
                <a:latin typeface="Comic Sans MS" panose="030F0702030302020204" pitchFamily="66" charset="0"/>
              </a:rPr>
              <a:t>iii) Data on Cultural Proximity (31%)</a:t>
            </a:r>
          </a:p>
          <a:p>
            <a:r>
              <a:rPr lang="en-US" sz="1600" dirty="0">
                <a:latin typeface="Comic Sans MS" panose="030F0702030302020204" pitchFamily="66" charset="0"/>
              </a:rPr>
              <a:t>Number of McDonald's Restaurants (per capita) (43%)</a:t>
            </a:r>
          </a:p>
          <a:p>
            <a:r>
              <a:rPr lang="en-US" sz="1600" dirty="0">
                <a:latin typeface="Comic Sans MS" panose="030F0702030302020204" pitchFamily="66" charset="0"/>
              </a:rPr>
              <a:t>Number of Ikea (per capita) (44%)</a:t>
            </a:r>
          </a:p>
          <a:p>
            <a:r>
              <a:rPr lang="en-US" sz="1600" dirty="0">
                <a:latin typeface="Comic Sans MS" panose="030F0702030302020204" pitchFamily="66" charset="0"/>
              </a:rPr>
              <a:t>Trade in books (percent of GDP) (12%)</a:t>
            </a:r>
          </a:p>
        </p:txBody>
      </p:sp>
      <p:sp>
        <p:nvSpPr>
          <p:cNvPr id="7" name="Rectangle 6"/>
          <p:cNvSpPr/>
          <p:nvPr/>
        </p:nvSpPr>
        <p:spPr>
          <a:xfrm>
            <a:off x="38100" y="5458361"/>
            <a:ext cx="8953500" cy="1323439"/>
          </a:xfrm>
          <a:prstGeom prst="rect">
            <a:avLst/>
          </a:prstGeom>
          <a:ln w="38100">
            <a:solidFill>
              <a:srgbClr val="7030A0"/>
            </a:solidFill>
          </a:ln>
        </p:spPr>
        <p:txBody>
          <a:bodyPr wrap="square">
            <a:spAutoFit/>
          </a:bodyPr>
          <a:lstStyle/>
          <a:p>
            <a:r>
              <a:rPr lang="en-US" sz="1600" b="1" dirty="0">
                <a:latin typeface="Comic Sans MS" panose="030F0702030302020204" pitchFamily="66" charset="0"/>
              </a:rPr>
              <a:t>C. Political Globalization [25%]</a:t>
            </a:r>
          </a:p>
          <a:p>
            <a:r>
              <a:rPr lang="en-US" sz="1600" dirty="0">
                <a:latin typeface="Comic Sans MS" panose="030F0702030302020204" pitchFamily="66" charset="0"/>
              </a:rPr>
              <a:t>Embassies in Country (25%)</a:t>
            </a:r>
          </a:p>
          <a:p>
            <a:r>
              <a:rPr lang="en-US" sz="1600" dirty="0">
                <a:latin typeface="Comic Sans MS" panose="030F0702030302020204" pitchFamily="66" charset="0"/>
              </a:rPr>
              <a:t>Membership in International Organizations (28%)</a:t>
            </a:r>
          </a:p>
          <a:p>
            <a:r>
              <a:rPr lang="en-US" sz="1600" dirty="0">
                <a:latin typeface="Comic Sans MS" panose="030F0702030302020204" pitchFamily="66" charset="0"/>
              </a:rPr>
              <a:t>Participation in U.N. Security Council Missions (22%)</a:t>
            </a:r>
          </a:p>
          <a:p>
            <a:r>
              <a:rPr lang="en-US" sz="1600" dirty="0">
                <a:latin typeface="Comic Sans MS" panose="030F0702030302020204" pitchFamily="66" charset="0"/>
              </a:rPr>
              <a:t>International Treaties (25%)</a:t>
            </a:r>
          </a:p>
        </p:txBody>
      </p:sp>
      <p:sp>
        <p:nvSpPr>
          <p:cNvPr id="8" name="Rectangle 3"/>
          <p:cNvSpPr>
            <a:spLocks noChangeArrowheads="1"/>
          </p:cNvSpPr>
          <p:nvPr/>
        </p:nvSpPr>
        <p:spPr bwMode="auto">
          <a:xfrm>
            <a:off x="96655" y="76200"/>
            <a:ext cx="8894945" cy="52322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GB" sz="2800" u="sng" dirty="0">
                <a:latin typeface="Comic Sans MS" panose="030F0702030302020204" pitchFamily="66" charset="0"/>
              </a:rPr>
              <a:t>KOF INDEX</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nimated world map"/>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500063"/>
            <a:ext cx="8353425"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152400"/>
            <a:ext cx="8839200" cy="646331"/>
          </a:xfrm>
          <a:prstGeom prst="rect">
            <a:avLst/>
          </a:prstGeom>
          <a:solidFill>
            <a:schemeClr val="bg1"/>
          </a:solidFill>
          <a:ln w="38100">
            <a:solidFill>
              <a:srgbClr val="00FF00"/>
            </a:solidFill>
          </a:ln>
        </p:spPr>
        <p:txBody>
          <a:bodyPr wrap="square">
            <a:spAutoFit/>
          </a:bodyPr>
          <a:lstStyle/>
          <a:p>
            <a:r>
              <a:rPr lang="en-US" b="1" u="sng" dirty="0">
                <a:latin typeface="Diamond Girl Skinny" panose="02000603000000000000" pitchFamily="2" charset="0"/>
                <a:ea typeface="Diamond Girl Skinny" panose="02000603000000000000" pitchFamily="2" charset="0"/>
              </a:rPr>
              <a:t>Demo</a:t>
            </a:r>
            <a:r>
              <a:rPr lang="en-US" dirty="0">
                <a:latin typeface="Diamond Girl Skinny" panose="02000603000000000000" pitchFamily="2" charset="0"/>
                <a:ea typeface="Diamond Girl Skinny" panose="02000603000000000000" pitchFamily="2" charset="0"/>
              </a:rPr>
              <a:t>: Describe what is happening over time. Focus upon particular </a:t>
            </a:r>
            <a:r>
              <a:rPr lang="en-US" b="1" u="sng" dirty="0">
                <a:latin typeface="Diamond Girl Skinny" panose="02000603000000000000" pitchFamily="2" charset="0"/>
                <a:ea typeface="Diamond Girl Skinny" panose="02000603000000000000" pitchFamily="2" charset="0"/>
              </a:rPr>
              <a:t>regions</a:t>
            </a:r>
            <a:r>
              <a:rPr lang="en-US" dirty="0">
                <a:latin typeface="Diamond Girl Skinny" panose="02000603000000000000" pitchFamily="2" charset="0"/>
                <a:ea typeface="Diamond Girl Skinny" panose="02000603000000000000" pitchFamily="2" charset="0"/>
              </a:rPr>
              <a:t> of the world and you may wish to </a:t>
            </a:r>
            <a:r>
              <a:rPr lang="en-US" b="1" u="sng" dirty="0">
                <a:latin typeface="Diamond Girl Skinny" panose="02000603000000000000" pitchFamily="2" charset="0"/>
                <a:ea typeface="Diamond Girl Skinny" panose="02000603000000000000" pitchFamily="2" charset="0"/>
              </a:rPr>
              <a:t>highlight particular countries</a:t>
            </a:r>
            <a:r>
              <a:rPr lang="en-US" dirty="0">
                <a:latin typeface="Diamond Girl Skinny" panose="02000603000000000000" pitchFamily="2" charset="0"/>
                <a:ea typeface="Diamond Girl Skinny" panose="02000603000000000000" pitchFamily="2" charset="0"/>
              </a:rPr>
              <a:t>. </a:t>
            </a:r>
          </a:p>
        </p:txBody>
      </p:sp>
    </p:spTree>
    <p:extLst>
      <p:ext uri="{BB962C8B-B14F-4D97-AF65-F5344CB8AC3E}">
        <p14:creationId xmlns:p14="http://schemas.microsoft.com/office/powerpoint/2010/main" val="272672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09" y="274638"/>
            <a:ext cx="8715981" cy="792162"/>
          </a:xfrm>
          <a:ln w="38100">
            <a:solidFill>
              <a:srgbClr val="FF0000"/>
            </a:solidFill>
          </a:ln>
        </p:spPr>
        <p:txBody>
          <a:bodyPr>
            <a:noAutofit/>
          </a:bodyPr>
          <a:lstStyle/>
          <a:p>
            <a:r>
              <a:rPr lang="en-US" sz="4000" u="sng" dirty="0">
                <a:latin typeface="Diamond Girl Skinny" panose="02000603000000000000" pitchFamily="2" charset="0"/>
                <a:ea typeface="Diamond Girl Skinny" panose="02000603000000000000" pitchFamily="2" charset="0"/>
              </a:rPr>
              <a:t>Exam question 1</a:t>
            </a:r>
          </a:p>
        </p:txBody>
      </p:sp>
      <p:sp>
        <p:nvSpPr>
          <p:cNvPr id="3" name="Content Placeholder 2"/>
          <p:cNvSpPr>
            <a:spLocks noGrp="1"/>
          </p:cNvSpPr>
          <p:nvPr>
            <p:ph idx="1"/>
          </p:nvPr>
        </p:nvSpPr>
        <p:spPr>
          <a:xfrm>
            <a:off x="165371" y="1143000"/>
            <a:ext cx="8774348" cy="990600"/>
          </a:xfrm>
          <a:ln w="28575">
            <a:solidFill>
              <a:srgbClr val="00FF00"/>
            </a:solidFill>
          </a:ln>
        </p:spPr>
        <p:txBody>
          <a:bodyPr>
            <a:normAutofit fontScale="92500" lnSpcReduction="10000"/>
          </a:bodyPr>
          <a:lstStyle/>
          <a:p>
            <a:pPr marL="0" indent="0">
              <a:buNone/>
            </a:pPr>
            <a:r>
              <a:rPr lang="en-US" u="sng" dirty="0">
                <a:latin typeface="Diamond Girl Skinny" panose="02000603000000000000" pitchFamily="2" charset="0"/>
                <a:ea typeface="Diamond Girl Skinny" panose="02000603000000000000" pitchFamily="2" charset="0"/>
              </a:rPr>
              <a:t>Question</a:t>
            </a:r>
            <a:r>
              <a:rPr lang="en-US" dirty="0">
                <a:latin typeface="Diamond Girl Skinny" panose="02000603000000000000" pitchFamily="2" charset="0"/>
                <a:ea typeface="Diamond Girl Skinny" panose="02000603000000000000" pitchFamily="2" charset="0"/>
              </a:rPr>
              <a:t>: Describe how 1 prominent index measures global interactions.                                                          (10 marks)</a:t>
            </a:r>
          </a:p>
        </p:txBody>
      </p:sp>
      <p:pic>
        <p:nvPicPr>
          <p:cNvPr id="5" name="Picture 4"/>
          <p:cNvPicPr>
            <a:picLocks noChangeAspect="1"/>
          </p:cNvPicPr>
          <p:nvPr/>
        </p:nvPicPr>
        <p:blipFill>
          <a:blip r:embed="rId2"/>
          <a:stretch>
            <a:fillRect/>
          </a:stretch>
        </p:blipFill>
        <p:spPr>
          <a:xfrm>
            <a:off x="862012" y="2940504"/>
            <a:ext cx="7419975" cy="3895725"/>
          </a:xfrm>
          <a:prstGeom prst="rect">
            <a:avLst/>
          </a:prstGeom>
        </p:spPr>
      </p:pic>
      <p:sp>
        <p:nvSpPr>
          <p:cNvPr id="6" name="Title 1"/>
          <p:cNvSpPr txBox="1">
            <a:spLocks/>
          </p:cNvSpPr>
          <p:nvPr/>
        </p:nvSpPr>
        <p:spPr>
          <a:xfrm>
            <a:off x="175097" y="2209800"/>
            <a:ext cx="8764621" cy="533400"/>
          </a:xfrm>
          <a:prstGeom prst="rect">
            <a:avLst/>
          </a:prstGeom>
          <a:ln w="38100">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u="sng" dirty="0">
                <a:latin typeface="Diamond Girl Skinny" panose="02000603000000000000" pitchFamily="2" charset="0"/>
                <a:ea typeface="Diamond Girl Skinny" panose="02000603000000000000" pitchFamily="2" charset="0"/>
              </a:rPr>
              <a:t>Exam question 2</a:t>
            </a:r>
          </a:p>
        </p:txBody>
      </p:sp>
    </p:spTree>
    <p:extLst>
      <p:ext uri="{BB962C8B-B14F-4D97-AF65-F5344CB8AC3E}">
        <p14:creationId xmlns:p14="http://schemas.microsoft.com/office/powerpoint/2010/main" val="428090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95400"/>
            <a:ext cx="9144000" cy="5128260"/>
          </a:xfrm>
          <a:prstGeom prst="rect">
            <a:avLst/>
          </a:prstGeom>
        </p:spPr>
      </p:pic>
      <p:sp>
        <p:nvSpPr>
          <p:cNvPr id="5" name="Title 1"/>
          <p:cNvSpPr txBox="1">
            <a:spLocks/>
          </p:cNvSpPr>
          <p:nvPr/>
        </p:nvSpPr>
        <p:spPr>
          <a:xfrm>
            <a:off x="91912" y="57750"/>
            <a:ext cx="8899688" cy="1143000"/>
          </a:xfrm>
          <a:prstGeom prst="rect">
            <a:avLst/>
          </a:prstGeom>
          <a:ln w="28575">
            <a:solidFill>
              <a:srgbClr val="FF0000"/>
            </a:solidFill>
          </a:ln>
        </p:spPr>
        <p:txBody>
          <a:bodyPr/>
          <a:lstStyle/>
          <a:p>
            <a:pPr algn="ctr">
              <a:defRPr/>
            </a:pPr>
            <a:r>
              <a:rPr lang="en-GB" sz="3200" dirty="0">
                <a:latin typeface="Comic Sans MS" panose="030F0702030302020204" pitchFamily="66" charset="0"/>
                <a:ea typeface="+mj-ea"/>
                <a:cs typeface="+mj-cs"/>
              </a:rPr>
              <a:t>Cores (network hubs/nodes),  peripheries and those areas in-between!</a:t>
            </a:r>
          </a:p>
        </p:txBody>
      </p:sp>
    </p:spTree>
    <p:extLst>
      <p:ext uri="{BB962C8B-B14F-4D97-AF65-F5344CB8AC3E}">
        <p14:creationId xmlns:p14="http://schemas.microsoft.com/office/powerpoint/2010/main" val="3542047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cc.owu.edu/~rdfusch/core_tes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152400"/>
            <a:ext cx="8759825" cy="6705600"/>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66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561" y="838200"/>
            <a:ext cx="9050954" cy="5637824"/>
          </a:xfrm>
          <a:prstGeom prst="rect">
            <a:avLst/>
          </a:prstGeom>
        </p:spPr>
      </p:pic>
      <p:sp>
        <p:nvSpPr>
          <p:cNvPr id="3" name="Title 1"/>
          <p:cNvSpPr txBox="1">
            <a:spLocks/>
          </p:cNvSpPr>
          <p:nvPr/>
        </p:nvSpPr>
        <p:spPr>
          <a:xfrm>
            <a:off x="122156" y="152400"/>
            <a:ext cx="8899688" cy="475650"/>
          </a:xfrm>
          <a:prstGeom prst="rect">
            <a:avLst/>
          </a:prstGeom>
          <a:ln w="28575">
            <a:solidFill>
              <a:srgbClr val="FF0000"/>
            </a:solidFill>
          </a:ln>
        </p:spPr>
        <p:txBody>
          <a:bodyPr/>
          <a:lstStyle/>
          <a:p>
            <a:pPr algn="ctr">
              <a:defRPr/>
            </a:pPr>
            <a:r>
              <a:rPr lang="en-GB" sz="2000" dirty="0">
                <a:latin typeface="Comic Sans MS" panose="030F0702030302020204" pitchFamily="66" charset="0"/>
                <a:ea typeface="+mj-ea"/>
                <a:cs typeface="+mj-cs"/>
              </a:rPr>
              <a:t>Cores (network hubs/nodes),  peripheries and those areas in-between!</a:t>
            </a:r>
          </a:p>
        </p:txBody>
      </p:sp>
      <p:sp>
        <p:nvSpPr>
          <p:cNvPr id="4" name="Rectangle 3"/>
          <p:cNvSpPr/>
          <p:nvPr/>
        </p:nvSpPr>
        <p:spPr>
          <a:xfrm>
            <a:off x="7178871" y="5715000"/>
            <a:ext cx="1946367" cy="369332"/>
          </a:xfrm>
          <a:prstGeom prst="rect">
            <a:avLst/>
          </a:prstGeom>
        </p:spPr>
        <p:txBody>
          <a:bodyPr wrap="none">
            <a:spAutoFit/>
          </a:bodyPr>
          <a:lstStyle/>
          <a:p>
            <a:pPr algn="ctr">
              <a:defRPr/>
            </a:pPr>
            <a:r>
              <a:rPr lang="en-GB" dirty="0">
                <a:latin typeface="Comic Sans MS" panose="030F0702030302020204" pitchFamily="66" charset="0"/>
              </a:rPr>
              <a:t>Friedman (1966)</a:t>
            </a:r>
          </a:p>
        </p:txBody>
      </p:sp>
    </p:spTree>
    <p:extLst>
      <p:ext uri="{BB962C8B-B14F-4D97-AF65-F5344CB8AC3E}">
        <p14:creationId xmlns:p14="http://schemas.microsoft.com/office/powerpoint/2010/main" val="147176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181100"/>
            <a:ext cx="7620000" cy="4457700"/>
          </a:xfrm>
          <a:prstGeom prst="rect">
            <a:avLst/>
          </a:prstGeom>
        </p:spPr>
      </p:pic>
      <p:sp>
        <p:nvSpPr>
          <p:cNvPr id="3" name="Title 1"/>
          <p:cNvSpPr txBox="1">
            <a:spLocks/>
          </p:cNvSpPr>
          <p:nvPr/>
        </p:nvSpPr>
        <p:spPr>
          <a:xfrm>
            <a:off x="56589" y="120501"/>
            <a:ext cx="9098044" cy="685800"/>
          </a:xfrm>
          <a:prstGeom prst="rect">
            <a:avLst/>
          </a:prstGeom>
          <a:solidFill>
            <a:schemeClr val="bg1"/>
          </a:solidFill>
          <a:ln w="38100">
            <a:solidFill>
              <a:srgbClr val="FF0000"/>
            </a:solidFill>
          </a:ln>
        </p:spPr>
        <p:txBody>
          <a:bodyPr/>
          <a:lstStyle/>
          <a:p>
            <a:pPr algn="ctr">
              <a:defRPr/>
            </a:pPr>
            <a:r>
              <a:rPr lang="en-GB" sz="3600" dirty="0">
                <a:latin typeface="Comic Sans MS" panose="030F0702030302020204" pitchFamily="66" charset="0"/>
                <a:ea typeface="+mj-ea"/>
                <a:cs typeface="+mj-cs"/>
              </a:rPr>
              <a:t>Clark-Fisher model</a:t>
            </a:r>
          </a:p>
        </p:txBody>
      </p:sp>
    </p:spTree>
    <p:extLst>
      <p:ext uri="{BB962C8B-B14F-4D97-AF65-F5344CB8AC3E}">
        <p14:creationId xmlns:p14="http://schemas.microsoft.com/office/powerpoint/2010/main" val="112526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6436"/>
            <a:ext cx="9144000" cy="6874436"/>
          </a:xfrm>
          <a:prstGeom prst="rect">
            <a:avLst/>
          </a:prstGeom>
        </p:spPr>
      </p:pic>
    </p:spTree>
    <p:extLst>
      <p:ext uri="{BB962C8B-B14F-4D97-AF65-F5344CB8AC3E}">
        <p14:creationId xmlns:p14="http://schemas.microsoft.com/office/powerpoint/2010/main" val="2689674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aWC World City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472" y="1143000"/>
            <a:ext cx="8708569"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87472" y="93920"/>
            <a:ext cx="8708569" cy="990600"/>
          </a:xfrm>
          <a:prstGeom prst="rect">
            <a:avLst/>
          </a:prstGeom>
          <a:ln w="28575">
            <a:solidFill>
              <a:srgbClr val="FF0000"/>
            </a:solidFill>
          </a:ln>
        </p:spPr>
        <p:txBody>
          <a:bodyPr/>
          <a:lstStyle/>
          <a:p>
            <a:pPr algn="ctr">
              <a:defRPr/>
            </a:pPr>
            <a:r>
              <a:rPr lang="en-GB" sz="3200" dirty="0">
                <a:latin typeface="Comic Sans MS" panose="030F0702030302020204" pitchFamily="66" charset="0"/>
                <a:ea typeface="+mj-ea"/>
                <a:cs typeface="+mj-cs"/>
              </a:rPr>
              <a:t>Cores (network hubs/nodes),  peripheries and those areas in-between!</a:t>
            </a:r>
          </a:p>
        </p:txBody>
      </p:sp>
    </p:spTree>
    <p:extLst>
      <p:ext uri="{BB962C8B-B14F-4D97-AF65-F5344CB8AC3E}">
        <p14:creationId xmlns:p14="http://schemas.microsoft.com/office/powerpoint/2010/main" val="1992555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http://gecon.yale.edu/sites/default/files/USA_3dmap.jpg?12735958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990600"/>
            <a:ext cx="8534400" cy="5257799"/>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76200"/>
            <a:ext cx="8915400" cy="646331"/>
          </a:xfrm>
          <a:prstGeom prst="rect">
            <a:avLst/>
          </a:prstGeom>
          <a:ln w="28575">
            <a:solidFill>
              <a:srgbClr val="FF0000"/>
            </a:solidFill>
          </a:ln>
        </p:spPr>
        <p:txBody>
          <a:bodyPr wrap="square">
            <a:spAutoFit/>
          </a:bodyPr>
          <a:lstStyle/>
          <a:p>
            <a:pPr algn="ctr"/>
            <a:r>
              <a:rPr lang="en-US" sz="3600" u="sng" dirty="0">
                <a:latin typeface="Comic Sans MS" panose="030F0702030302020204" pitchFamily="66" charset="0"/>
              </a:rPr>
              <a:t>Gecon globe</a:t>
            </a:r>
          </a:p>
        </p:txBody>
      </p:sp>
      <p:sp>
        <p:nvSpPr>
          <p:cNvPr id="2" name="Action Button: Movie 1">
            <a:hlinkClick r:id="rId4" highlightClick="1"/>
          </p:cNvPr>
          <p:cNvSpPr/>
          <p:nvPr/>
        </p:nvSpPr>
        <p:spPr>
          <a:xfrm>
            <a:off x="304800" y="228600"/>
            <a:ext cx="685800" cy="381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234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152400" y="914400"/>
            <a:ext cx="8839200" cy="2677656"/>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GB" sz="2400" dirty="0">
                <a:latin typeface="Comic Sans MS" panose="030F0702030302020204" pitchFamily="66" charset="0"/>
              </a:rPr>
              <a:t>DEFINITION: ‘globalization is the inexorable integration of markets, nation-states and technologies to a degree never witnessed before-in a way that is enabling individuals, corporations and nation-states to reach round the world farther, faster, deeper and cheaper than ever before’ (T. Friedman, </a:t>
            </a:r>
            <a:r>
              <a:rPr lang="en-GB" sz="2400" i="1" dirty="0">
                <a:latin typeface="Comic Sans MS" panose="030F0702030302020204" pitchFamily="66" charset="0"/>
              </a:rPr>
              <a:t>The Lexus and the Olive Tree</a:t>
            </a:r>
            <a:r>
              <a:rPr lang="en-GB" sz="2400" dirty="0">
                <a:latin typeface="Comic Sans MS" panose="030F0702030302020204" pitchFamily="66" charset="0"/>
              </a:rPr>
              <a:t>, 1999). </a:t>
            </a:r>
            <a:endParaRPr lang="en-US" sz="2400" dirty="0">
              <a:latin typeface="Comic Sans MS" panose="030F0702030302020204" pitchFamily="66" charset="0"/>
            </a:endParaRPr>
          </a:p>
          <a:p>
            <a:endParaRPr lang="en-GB" sz="2400" dirty="0">
              <a:latin typeface="Comic Sans MS" panose="030F0702030302020204" pitchFamily="66" charset="0"/>
            </a:endParaRPr>
          </a:p>
        </p:txBody>
      </p:sp>
      <p:sp>
        <p:nvSpPr>
          <p:cNvPr id="16387" name="Title 3"/>
          <p:cNvSpPr>
            <a:spLocks noGrp="1"/>
          </p:cNvSpPr>
          <p:nvPr>
            <p:ph type="title" idx="4294967295"/>
          </p:nvPr>
        </p:nvSpPr>
        <p:spPr>
          <a:xfrm>
            <a:off x="152400" y="86856"/>
            <a:ext cx="8839200" cy="685800"/>
          </a:xfrm>
          <a:ln w="28575">
            <a:solidFill>
              <a:srgbClr val="FF0000"/>
            </a:solidFill>
          </a:ln>
        </p:spPr>
        <p:txBody>
          <a:bodyPr>
            <a:normAutofit/>
          </a:bodyPr>
          <a:lstStyle/>
          <a:p>
            <a:pPr eaLnBrk="1" hangingPunct="1"/>
            <a:r>
              <a:rPr lang="en-GB" sz="3200" u="sng" dirty="0">
                <a:latin typeface="Comic Sans MS" panose="030F0702030302020204" pitchFamily="66" charset="0"/>
              </a:rPr>
              <a:t>What is Globalization?</a:t>
            </a:r>
          </a:p>
        </p:txBody>
      </p:sp>
      <p:sp>
        <p:nvSpPr>
          <p:cNvPr id="4" name="Rectangle 5"/>
          <p:cNvSpPr>
            <a:spLocks noChangeArrowheads="1"/>
          </p:cNvSpPr>
          <p:nvPr/>
        </p:nvSpPr>
        <p:spPr bwMode="auto">
          <a:xfrm>
            <a:off x="152400" y="4419600"/>
            <a:ext cx="8839200" cy="2246769"/>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GB" sz="2800" dirty="0">
                <a:latin typeface="Comic Sans MS" panose="030F0702030302020204" pitchFamily="66" charset="0"/>
              </a:rPr>
              <a:t>DEFINITION: ‘globalization is a deliberate ideological project of economic liberalization that subjects states and individuals to more intense market forces’ (</a:t>
            </a:r>
            <a:r>
              <a:rPr lang="en-GB" sz="2800" dirty="0" err="1">
                <a:latin typeface="Comic Sans MS" panose="030F0702030302020204" pitchFamily="66" charset="0"/>
              </a:rPr>
              <a:t>P.Michael</a:t>
            </a:r>
            <a:r>
              <a:rPr lang="en-GB" sz="2800" dirty="0">
                <a:latin typeface="Comic Sans MS" panose="030F0702030302020204" pitchFamily="66" charset="0"/>
              </a:rPr>
              <a:t>, Development and Social Change, 2000) </a:t>
            </a:r>
          </a:p>
        </p:txBody>
      </p:sp>
      <p:sp>
        <p:nvSpPr>
          <p:cNvPr id="5" name="Rectangle 5"/>
          <p:cNvSpPr>
            <a:spLocks noChangeArrowheads="1"/>
          </p:cNvSpPr>
          <p:nvPr/>
        </p:nvSpPr>
        <p:spPr bwMode="auto">
          <a:xfrm>
            <a:off x="0" y="3733800"/>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latin typeface="Comic Sans MS" panose="030F0702030302020204" pitchFamily="66" charset="0"/>
              </a:rPr>
              <a:t>OR</a:t>
            </a:r>
            <a:endParaRPr lang="en-GB" sz="1600" dirty="0">
              <a:latin typeface="Comic Sans MS" panose="030F0702030302020204" pitchFamily="66" charset="0"/>
            </a:endParaRPr>
          </a:p>
        </p:txBody>
      </p:sp>
      <p:pic>
        <p:nvPicPr>
          <p:cNvPr id="2" name="Picture 1"/>
          <p:cNvPicPr>
            <a:picLocks noChangeAspect="1"/>
          </p:cNvPicPr>
          <p:nvPr/>
        </p:nvPicPr>
        <p:blipFill>
          <a:blip r:embed="rId3"/>
          <a:stretch>
            <a:fillRect/>
          </a:stretch>
        </p:blipFill>
        <p:spPr>
          <a:xfrm>
            <a:off x="1584392" y="856352"/>
            <a:ext cx="5975216" cy="3200400"/>
          </a:xfrm>
          <a:prstGeom prst="rect">
            <a:avLst/>
          </a:prstGeom>
        </p:spPr>
      </p:pic>
      <p:sp>
        <p:nvSpPr>
          <p:cNvPr id="7" name="Rectangle 5"/>
          <p:cNvSpPr>
            <a:spLocks noChangeArrowheads="1"/>
          </p:cNvSpPr>
          <p:nvPr/>
        </p:nvSpPr>
        <p:spPr bwMode="auto">
          <a:xfrm>
            <a:off x="152400" y="4138042"/>
            <a:ext cx="8839200" cy="1938992"/>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GB" sz="2400" u="sng" dirty="0">
                <a:latin typeface="Comic Sans MS" panose="030F0702030302020204" pitchFamily="66" charset="0"/>
              </a:rPr>
              <a:t>Question: </a:t>
            </a:r>
            <a:r>
              <a:rPr lang="en-GB" sz="2400" dirty="0">
                <a:latin typeface="Comic Sans MS" panose="030F0702030302020204" pitchFamily="66" charset="0"/>
              </a:rPr>
              <a:t>There are so many different types  of definition of globalisation. Definitions can be considerably influenced by the perspective of the writer. On what basis can we choose between competing definitions and why might it be important to do so?</a:t>
            </a:r>
          </a:p>
        </p:txBody>
      </p:sp>
    </p:spTree>
    <p:extLst>
      <p:ext uri="{BB962C8B-B14F-4D97-AF65-F5344CB8AC3E}">
        <p14:creationId xmlns:p14="http://schemas.microsoft.com/office/powerpoint/2010/main" val="196583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blinds(horizontal)">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xit" presetSubtype="32" fill="hold" grpId="3" nodeType="clickEffect">
                                  <p:stCondLst>
                                    <p:cond delay="0"/>
                                  </p:stCondLst>
                                  <p:childTnLst>
                                    <p:animEffect transition="out" filter="plus(out)">
                                      <p:cBhvr>
                                        <p:cTn id="26" dur="2000"/>
                                        <p:tgtEl>
                                          <p:spTgt spid="4"/>
                                        </p:tgtEl>
                                      </p:cBhvr>
                                    </p:animEffect>
                                    <p:set>
                                      <p:cBhvr>
                                        <p:cTn id="27" dur="1" fill="hold">
                                          <p:stCondLst>
                                            <p:cond delay="19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3" nodeType="clickEffect">
                                  <p:stCondLst>
                                    <p:cond delay="0"/>
                                  </p:stCondLst>
                                  <p:childTnLst>
                                    <p:anim calcmode="lin" valueType="num">
                                      <p:cBhvr additive="base">
                                        <p:cTn id="31" dur="500"/>
                                        <p:tgtEl>
                                          <p:spTgt spid="5"/>
                                        </p:tgtEl>
                                        <p:attrNameLst>
                                          <p:attrName>ppt_x</p:attrName>
                                        </p:attrNameLst>
                                      </p:cBhvr>
                                      <p:tavLst>
                                        <p:tav tm="0">
                                          <p:val>
                                            <p:strVal val="ppt_x"/>
                                          </p:val>
                                        </p:tav>
                                        <p:tav tm="100000">
                                          <p:val>
                                            <p:strVal val="ppt_x"/>
                                          </p:val>
                                        </p:tav>
                                      </p:tavLst>
                                    </p:anim>
                                    <p:anim calcmode="lin" valueType="num">
                                      <p:cBhvr additive="base">
                                        <p:cTn id="32" dur="500"/>
                                        <p:tgtEl>
                                          <p:spTgt spid="5"/>
                                        </p:tgtEl>
                                        <p:attrNameLst>
                                          <p:attrName>ppt_y</p:attrName>
                                        </p:attrNameLst>
                                      </p:cBhvr>
                                      <p:tavLst>
                                        <p:tav tm="0">
                                          <p:val>
                                            <p:strVal val="ppt_y"/>
                                          </p:val>
                                        </p:tav>
                                        <p:tav tm="100000">
                                          <p:val>
                                            <p:strVal val="1+ppt_h/2"/>
                                          </p:val>
                                        </p:tav>
                                      </p:tavLst>
                                    </p:anim>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3" presetClass="exit" presetSubtype="32" fill="hold" grpId="3" nodeType="clickEffect">
                                  <p:stCondLst>
                                    <p:cond delay="0"/>
                                  </p:stCondLst>
                                  <p:childTnLst>
                                    <p:animEffect transition="out" filter="plus(out)">
                                      <p:cBhvr>
                                        <p:cTn id="44" dur="2000"/>
                                        <p:tgtEl>
                                          <p:spTgt spid="16386"/>
                                        </p:tgtEl>
                                      </p:cBhvr>
                                    </p:animEffect>
                                    <p:set>
                                      <p:cBhvr>
                                        <p:cTn id="45" dur="1" fill="hold">
                                          <p:stCondLst>
                                            <p:cond delay="1999"/>
                                          </p:stCondLst>
                                        </p:cTn>
                                        <p:tgtEl>
                                          <p:spTgt spid="1638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2" animBg="1"/>
      <p:bldP spid="16386" grpId="3" animBg="1"/>
      <p:bldP spid="4" grpId="2" animBg="1"/>
      <p:bldP spid="4" grpId="3" animBg="1"/>
      <p:bldP spid="5" grpId="1"/>
      <p:bldP spid="5" grpId="2"/>
      <p:bldP spid="5" grpId="3"/>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con.yale.edu/sites/default/files/China_3dmap.jpg?12809484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81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econ.yale.edu/sites/default/files/United%20Kingdom_3dmap.JPG?12735999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9705" y="228600"/>
            <a:ext cx="6694936"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978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09600"/>
            <a:ext cx="9121934" cy="5854700"/>
          </a:xfrm>
          <a:prstGeom prst="rect">
            <a:avLst/>
          </a:prstGeom>
        </p:spPr>
      </p:pic>
      <p:sp>
        <p:nvSpPr>
          <p:cNvPr id="3" name="Title 1"/>
          <p:cNvSpPr txBox="1">
            <a:spLocks/>
          </p:cNvSpPr>
          <p:nvPr/>
        </p:nvSpPr>
        <p:spPr>
          <a:xfrm>
            <a:off x="152400" y="76200"/>
            <a:ext cx="8839200" cy="609600"/>
          </a:xfrm>
          <a:prstGeom prst="rect">
            <a:avLst/>
          </a:prstGeom>
          <a:ln w="38100">
            <a:solidFill>
              <a:srgbClr val="FF0000"/>
            </a:solidFill>
          </a:ln>
        </p:spPr>
        <p:txBody>
          <a:bodyPr/>
          <a:lstStyle/>
          <a:p>
            <a:pPr algn="ctr">
              <a:defRPr/>
            </a:pPr>
            <a:r>
              <a:rPr lang="en-GB" sz="2800" u="sng" dirty="0">
                <a:latin typeface="Comic Sans MS" panose="030F0702030302020204" pitchFamily="66" charset="0"/>
                <a:ea typeface="+mj-ea"/>
                <a:cs typeface="+mj-cs"/>
              </a:rPr>
              <a:t>Air travel hubs</a:t>
            </a:r>
          </a:p>
        </p:txBody>
      </p:sp>
      <p:sp>
        <p:nvSpPr>
          <p:cNvPr id="4" name="Rectangle 3"/>
          <p:cNvSpPr/>
          <p:nvPr/>
        </p:nvSpPr>
        <p:spPr>
          <a:xfrm>
            <a:off x="4572000" y="6581001"/>
            <a:ext cx="4572000" cy="276999"/>
          </a:xfrm>
          <a:prstGeom prst="rect">
            <a:avLst/>
          </a:prstGeom>
        </p:spPr>
        <p:txBody>
          <a:bodyPr>
            <a:spAutoFit/>
          </a:bodyPr>
          <a:lstStyle/>
          <a:p>
            <a:r>
              <a:rPr lang="en-US" sz="1200" dirty="0"/>
              <a:t>http://</a:t>
            </a:r>
            <a:r>
              <a:rPr lang="en-US" sz="1200" dirty="0" err="1"/>
              <a:t>www.magicalurbanism.com</a:t>
            </a:r>
            <a:r>
              <a:rPr lang="en-US" sz="1200" dirty="0"/>
              <a:t>/archives/3256</a:t>
            </a:r>
          </a:p>
        </p:txBody>
      </p:sp>
    </p:spTree>
    <p:extLst>
      <p:ext uri="{BB962C8B-B14F-4D97-AF65-F5344CB8AC3E}">
        <p14:creationId xmlns:p14="http://schemas.microsoft.com/office/powerpoint/2010/main" val="226450449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200" y="571500"/>
            <a:ext cx="5943600" cy="5702300"/>
          </a:xfrm>
          <a:prstGeom prst="rect">
            <a:avLst/>
          </a:prstGeom>
        </p:spPr>
      </p:pic>
      <p:sp>
        <p:nvSpPr>
          <p:cNvPr id="5" name="Rectangle 4"/>
          <p:cNvSpPr/>
          <p:nvPr/>
        </p:nvSpPr>
        <p:spPr>
          <a:xfrm>
            <a:off x="111286" y="91857"/>
            <a:ext cx="8804113" cy="369332"/>
          </a:xfrm>
          <a:prstGeom prst="rect">
            <a:avLst/>
          </a:prstGeom>
          <a:ln w="28575">
            <a:solidFill>
              <a:srgbClr val="FF0000"/>
            </a:solidFill>
          </a:ln>
        </p:spPr>
        <p:txBody>
          <a:bodyPr wrap="square">
            <a:spAutoFit/>
          </a:bodyPr>
          <a:lstStyle/>
          <a:p>
            <a:pPr algn="ctr">
              <a:spcBef>
                <a:spcPct val="50000"/>
              </a:spcBef>
            </a:pPr>
            <a:r>
              <a:rPr lang="en-GB" b="1" u="sng" dirty="0">
                <a:latin typeface="Comic Sans MS" panose="030F0702030302020204" pitchFamily="66" charset="0"/>
              </a:rPr>
              <a:t>The BRIC Nations </a:t>
            </a:r>
          </a:p>
        </p:txBody>
      </p:sp>
    </p:spTree>
    <p:extLst>
      <p:ext uri="{BB962C8B-B14F-4D97-AF65-F5344CB8AC3E}">
        <p14:creationId xmlns:p14="http://schemas.microsoft.com/office/powerpoint/2010/main" val="2229838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5"/>
          <p:cNvSpPr>
            <a:spLocks noChangeArrowheads="1"/>
          </p:cNvSpPr>
          <p:nvPr/>
        </p:nvSpPr>
        <p:spPr bwMode="auto">
          <a:xfrm>
            <a:off x="2339975" y="1341438"/>
            <a:ext cx="6804025" cy="41751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omic Sans MS" panose="030F0702030302020204" pitchFamily="66" charset="0"/>
            </a:endParaRPr>
          </a:p>
        </p:txBody>
      </p:sp>
      <p:sp>
        <p:nvSpPr>
          <p:cNvPr id="18435" name="Oval 4"/>
          <p:cNvSpPr>
            <a:spLocks noChangeArrowheads="1"/>
          </p:cNvSpPr>
          <p:nvPr/>
        </p:nvSpPr>
        <p:spPr bwMode="auto">
          <a:xfrm>
            <a:off x="0" y="1412875"/>
            <a:ext cx="6732588" cy="4032250"/>
          </a:xfrm>
          <a:prstGeom prst="ellipse">
            <a:avLst/>
          </a:prstGeom>
          <a:solidFill>
            <a:schemeClr val="bg1">
              <a:alpha val="0"/>
            </a:scheme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omic Sans MS" panose="030F0702030302020204" pitchFamily="66" charset="0"/>
            </a:endParaRPr>
          </a:p>
        </p:txBody>
      </p:sp>
      <p:sp>
        <p:nvSpPr>
          <p:cNvPr id="18437" name="Text Box 7"/>
          <p:cNvSpPr txBox="1">
            <a:spLocks noChangeArrowheads="1"/>
          </p:cNvSpPr>
          <p:nvPr/>
        </p:nvSpPr>
        <p:spPr bwMode="auto">
          <a:xfrm>
            <a:off x="468313" y="836613"/>
            <a:ext cx="1208087" cy="3693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dirty="0">
                <a:latin typeface="Comic Sans MS" panose="030F0702030302020204" pitchFamily="66" charset="0"/>
              </a:rPr>
              <a:t>Physical</a:t>
            </a:r>
          </a:p>
        </p:txBody>
      </p:sp>
      <p:sp>
        <p:nvSpPr>
          <p:cNvPr id="18438" name="Text Box 9"/>
          <p:cNvSpPr txBox="1">
            <a:spLocks noChangeArrowheads="1"/>
          </p:cNvSpPr>
          <p:nvPr/>
        </p:nvSpPr>
        <p:spPr bwMode="auto">
          <a:xfrm>
            <a:off x="3922713" y="815996"/>
            <a:ext cx="1441450" cy="36671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dirty="0">
                <a:latin typeface="Comic Sans MS" panose="030F0702030302020204" pitchFamily="66" charset="0"/>
              </a:rPr>
              <a:t>Challenges</a:t>
            </a:r>
          </a:p>
        </p:txBody>
      </p:sp>
      <p:sp>
        <p:nvSpPr>
          <p:cNvPr id="18439" name="Text Box 10"/>
          <p:cNvSpPr txBox="1">
            <a:spLocks noChangeArrowheads="1"/>
          </p:cNvSpPr>
          <p:nvPr/>
        </p:nvSpPr>
        <p:spPr bwMode="auto">
          <a:xfrm>
            <a:off x="7848600" y="836613"/>
            <a:ext cx="1116013" cy="36671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dirty="0">
                <a:latin typeface="Comic Sans MS" panose="030F0702030302020204" pitchFamily="66" charset="0"/>
              </a:rPr>
              <a:t>Human</a:t>
            </a:r>
          </a:p>
        </p:txBody>
      </p:sp>
      <p:sp>
        <p:nvSpPr>
          <p:cNvPr id="18440" name="Text Box 11"/>
          <p:cNvSpPr txBox="1">
            <a:spLocks noChangeArrowheads="1"/>
          </p:cNvSpPr>
          <p:nvPr/>
        </p:nvSpPr>
        <p:spPr bwMode="auto">
          <a:xfrm>
            <a:off x="0" y="1700213"/>
            <a:ext cx="280828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a:latin typeface="Comic Sans MS" panose="030F0702030302020204" pitchFamily="66" charset="0"/>
              </a:rPr>
              <a:t>Vulnerable to climate change and natural hazards</a:t>
            </a:r>
          </a:p>
        </p:txBody>
      </p:sp>
      <p:sp>
        <p:nvSpPr>
          <p:cNvPr id="18441" name="Text Box 12"/>
          <p:cNvSpPr txBox="1">
            <a:spLocks noChangeArrowheads="1"/>
          </p:cNvSpPr>
          <p:nvPr/>
        </p:nvSpPr>
        <p:spPr bwMode="auto">
          <a:xfrm>
            <a:off x="1835150" y="2636838"/>
            <a:ext cx="28082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a:latin typeface="Comic Sans MS" panose="030F0702030302020204" pitchFamily="66" charset="0"/>
              </a:rPr>
              <a:t>Poor resources for agriculture</a:t>
            </a:r>
          </a:p>
        </p:txBody>
      </p:sp>
      <p:sp>
        <p:nvSpPr>
          <p:cNvPr id="18442" name="Text Box 13"/>
          <p:cNvSpPr txBox="1">
            <a:spLocks noChangeArrowheads="1"/>
          </p:cNvSpPr>
          <p:nvPr/>
        </p:nvSpPr>
        <p:spPr bwMode="auto">
          <a:xfrm>
            <a:off x="0" y="3429000"/>
            <a:ext cx="28082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a:latin typeface="Comic Sans MS" panose="030F0702030302020204" pitchFamily="66" charset="0"/>
              </a:rPr>
              <a:t>Lack of coastline deters investment from TNCs seeking an import/export base</a:t>
            </a:r>
          </a:p>
        </p:txBody>
      </p:sp>
      <p:sp>
        <p:nvSpPr>
          <p:cNvPr id="18443" name="Text Box 14"/>
          <p:cNvSpPr txBox="1">
            <a:spLocks noChangeArrowheads="1"/>
          </p:cNvSpPr>
          <p:nvPr/>
        </p:nvSpPr>
        <p:spPr bwMode="auto">
          <a:xfrm>
            <a:off x="3132138" y="3357563"/>
            <a:ext cx="2808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a:latin typeface="Comic Sans MS" panose="030F0702030302020204" pitchFamily="66" charset="0"/>
              </a:rPr>
              <a:t>Resources controlled by foreign TNC</a:t>
            </a:r>
          </a:p>
        </p:txBody>
      </p:sp>
      <p:sp>
        <p:nvSpPr>
          <p:cNvPr id="18444" name="Text Box 15"/>
          <p:cNvSpPr txBox="1">
            <a:spLocks noChangeArrowheads="1"/>
          </p:cNvSpPr>
          <p:nvPr/>
        </p:nvSpPr>
        <p:spPr bwMode="auto">
          <a:xfrm>
            <a:off x="3059113" y="4221163"/>
            <a:ext cx="2808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a:latin typeface="Comic Sans MS" panose="030F0702030302020204" pitchFamily="66" charset="0"/>
              </a:rPr>
              <a:t>Resources controlled by a small elite</a:t>
            </a:r>
          </a:p>
        </p:txBody>
      </p:sp>
      <p:sp>
        <p:nvSpPr>
          <p:cNvPr id="18445" name="Text Box 16"/>
          <p:cNvSpPr txBox="1">
            <a:spLocks noChangeArrowheads="1"/>
          </p:cNvSpPr>
          <p:nvPr/>
        </p:nvSpPr>
        <p:spPr bwMode="auto">
          <a:xfrm>
            <a:off x="6335713" y="3933825"/>
            <a:ext cx="2808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a:latin typeface="Comic Sans MS" panose="030F0702030302020204" pitchFamily="66" charset="0"/>
              </a:rPr>
              <a:t>Infighting and civil war over resources</a:t>
            </a:r>
          </a:p>
        </p:txBody>
      </p:sp>
      <p:sp>
        <p:nvSpPr>
          <p:cNvPr id="18446" name="Text Box 17"/>
          <p:cNvSpPr txBox="1">
            <a:spLocks noChangeArrowheads="1"/>
          </p:cNvSpPr>
          <p:nvPr/>
        </p:nvSpPr>
        <p:spPr bwMode="auto">
          <a:xfrm>
            <a:off x="6156325" y="4724400"/>
            <a:ext cx="28082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a:latin typeface="Comic Sans MS" panose="030F0702030302020204" pitchFamily="66" charset="0"/>
              </a:rPr>
              <a:t>Lack of skills and literacy deters investors</a:t>
            </a:r>
          </a:p>
        </p:txBody>
      </p:sp>
      <p:sp>
        <p:nvSpPr>
          <p:cNvPr id="18447" name="Text Box 18"/>
          <p:cNvSpPr txBox="1">
            <a:spLocks noChangeArrowheads="1"/>
          </p:cNvSpPr>
          <p:nvPr/>
        </p:nvSpPr>
        <p:spPr bwMode="auto">
          <a:xfrm>
            <a:off x="4356100" y="1628775"/>
            <a:ext cx="28082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a:latin typeface="Comic Sans MS" panose="030F0702030302020204" pitchFamily="66" charset="0"/>
              </a:rPr>
              <a:t>Low prices for food exports due to over production and trade rules</a:t>
            </a:r>
          </a:p>
        </p:txBody>
      </p:sp>
      <p:sp>
        <p:nvSpPr>
          <p:cNvPr id="18448" name="Text Box 19"/>
          <p:cNvSpPr txBox="1">
            <a:spLocks noChangeArrowheads="1"/>
          </p:cNvSpPr>
          <p:nvPr/>
        </p:nvSpPr>
        <p:spPr bwMode="auto">
          <a:xfrm>
            <a:off x="5795963" y="2997200"/>
            <a:ext cx="2808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GB">
                <a:latin typeface="Comic Sans MS" panose="030F0702030302020204" pitchFamily="66" charset="0"/>
              </a:rPr>
              <a:t>Politically isolated</a:t>
            </a:r>
          </a:p>
        </p:txBody>
      </p:sp>
      <p:sp>
        <p:nvSpPr>
          <p:cNvPr id="18449" name="Text Box 20"/>
          <p:cNvSpPr txBox="1">
            <a:spLocks noChangeArrowheads="1"/>
          </p:cNvSpPr>
          <p:nvPr/>
        </p:nvSpPr>
        <p:spPr bwMode="auto">
          <a:xfrm>
            <a:off x="6659563" y="2276475"/>
            <a:ext cx="2808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a:latin typeface="Comic Sans MS" panose="030F0702030302020204" pitchFamily="66" charset="0"/>
              </a:rPr>
              <a:t>Ethnic clashes between tribes</a:t>
            </a:r>
          </a:p>
        </p:txBody>
      </p:sp>
      <p:sp>
        <p:nvSpPr>
          <p:cNvPr id="2" name="Rectangle 1"/>
          <p:cNvSpPr/>
          <p:nvPr/>
        </p:nvSpPr>
        <p:spPr>
          <a:xfrm>
            <a:off x="111286" y="91857"/>
            <a:ext cx="8804113" cy="369332"/>
          </a:xfrm>
          <a:prstGeom prst="rect">
            <a:avLst/>
          </a:prstGeom>
          <a:ln w="28575">
            <a:solidFill>
              <a:srgbClr val="FF0000"/>
            </a:solidFill>
          </a:ln>
        </p:spPr>
        <p:txBody>
          <a:bodyPr wrap="square">
            <a:spAutoFit/>
          </a:bodyPr>
          <a:lstStyle/>
          <a:p>
            <a:pPr algn="ctr">
              <a:spcBef>
                <a:spcPct val="50000"/>
              </a:spcBef>
            </a:pPr>
            <a:r>
              <a:rPr lang="en-GB" b="1" u="sng" dirty="0">
                <a:latin typeface="Comic Sans MS" panose="030F0702030302020204" pitchFamily="66" charset="0"/>
              </a:rPr>
              <a:t>Why do some regions remain relatively switched off</a:t>
            </a:r>
          </a:p>
        </p:txBody>
      </p:sp>
    </p:spTree>
    <p:extLst>
      <p:ext uri="{BB962C8B-B14F-4D97-AF65-F5344CB8AC3E}">
        <p14:creationId xmlns:p14="http://schemas.microsoft.com/office/powerpoint/2010/main" val="3737248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ln w="28575">
            <a:solidFill>
              <a:srgbClr val="FF0000"/>
            </a:solidFill>
          </a:ln>
        </p:spPr>
        <p:txBody>
          <a:bodyPr/>
          <a:lstStyle/>
          <a:p>
            <a:r>
              <a:rPr lang="en-US" dirty="0">
                <a:latin typeface="Comic Sans MS" panose="030F0702030302020204" pitchFamily="66" charset="0"/>
              </a:rPr>
              <a:t>Exam question</a:t>
            </a:r>
          </a:p>
        </p:txBody>
      </p:sp>
      <p:sp>
        <p:nvSpPr>
          <p:cNvPr id="3" name="Content Placeholder 2"/>
          <p:cNvSpPr>
            <a:spLocks noGrp="1"/>
          </p:cNvSpPr>
          <p:nvPr>
            <p:ph idx="1"/>
          </p:nvPr>
        </p:nvSpPr>
        <p:spPr>
          <a:xfrm>
            <a:off x="457200" y="1600201"/>
            <a:ext cx="8229600" cy="1143000"/>
          </a:xfrm>
          <a:ln w="28575">
            <a:solidFill>
              <a:srgbClr val="00FF00"/>
            </a:solidFill>
          </a:ln>
        </p:spPr>
        <p:txBody>
          <a:bodyPr>
            <a:normAutofit fontScale="92500"/>
          </a:bodyPr>
          <a:lstStyle/>
          <a:p>
            <a:pPr marL="0" indent="0">
              <a:buNone/>
            </a:pPr>
            <a:r>
              <a:rPr lang="en-US" dirty="0">
                <a:latin typeface="Comic Sans MS" panose="030F0702030302020204" pitchFamily="66" charset="0"/>
              </a:rPr>
              <a:t>Describe and explain the location of global core and peripheral areas.    {10 mark}</a:t>
            </a:r>
          </a:p>
        </p:txBody>
      </p:sp>
    </p:spTree>
    <p:extLst>
      <p:ext uri="{BB962C8B-B14F-4D97-AF65-F5344CB8AC3E}">
        <p14:creationId xmlns:p14="http://schemas.microsoft.com/office/powerpoint/2010/main" val="173065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52400" y="86856"/>
            <a:ext cx="8839200" cy="598944"/>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u="sng" dirty="0">
                <a:latin typeface="Diamond Girl Skinny" panose="02000603000000000000" pitchFamily="2" charset="0"/>
                <a:ea typeface="Diamond Girl Skinny" panose="02000603000000000000" pitchFamily="2" charset="0"/>
              </a:rPr>
              <a:t>What is Globalization?</a:t>
            </a:r>
          </a:p>
        </p:txBody>
      </p:sp>
      <p:sp>
        <p:nvSpPr>
          <p:cNvPr id="4" name="Title 3"/>
          <p:cNvSpPr txBox="1">
            <a:spLocks/>
          </p:cNvSpPr>
          <p:nvPr/>
        </p:nvSpPr>
        <p:spPr>
          <a:xfrm>
            <a:off x="152400" y="762000"/>
            <a:ext cx="8839200" cy="533400"/>
          </a:xfrm>
          <a:prstGeom prst="rect">
            <a:avLst/>
          </a:prstGeom>
          <a:ln w="28575">
            <a:solidFill>
              <a:srgbClr val="00FF00"/>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u="sng" dirty="0">
                <a:latin typeface="Diamond Girl Skinny" panose="02000603000000000000" pitchFamily="2" charset="0"/>
                <a:ea typeface="Diamond Girl Skinny" panose="02000603000000000000" pitchFamily="2" charset="0"/>
              </a:rPr>
              <a:t>Demo</a:t>
            </a:r>
            <a:r>
              <a:rPr lang="en-GB" sz="3200" dirty="0">
                <a:latin typeface="Diamond Girl Skinny" panose="02000603000000000000" pitchFamily="2" charset="0"/>
                <a:ea typeface="Diamond Girl Skinny" panose="02000603000000000000" pitchFamily="2" charset="0"/>
              </a:rPr>
              <a:t>: In what areas of your life has Globalisation taken hold? </a:t>
            </a:r>
          </a:p>
        </p:txBody>
      </p:sp>
      <p:pic>
        <p:nvPicPr>
          <p:cNvPr id="5" name="Picture 4"/>
          <p:cNvPicPr>
            <a:picLocks noChangeAspect="1"/>
          </p:cNvPicPr>
          <p:nvPr/>
        </p:nvPicPr>
        <p:blipFill>
          <a:blip r:embed="rId2"/>
          <a:stretch>
            <a:fillRect/>
          </a:stretch>
        </p:blipFill>
        <p:spPr>
          <a:xfrm>
            <a:off x="2209800" y="1752600"/>
            <a:ext cx="4419600" cy="4879062"/>
          </a:xfrm>
          <a:prstGeom prst="rect">
            <a:avLst/>
          </a:prstGeom>
          <a:ln w="38100">
            <a:solidFill>
              <a:srgbClr val="7030A0"/>
            </a:solidFill>
          </a:ln>
        </p:spPr>
      </p:pic>
    </p:spTree>
    <p:extLst>
      <p:ext uri="{BB962C8B-B14F-4D97-AF65-F5344CB8AC3E}">
        <p14:creationId xmlns:p14="http://schemas.microsoft.com/office/powerpoint/2010/main" val="403334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73" y="76200"/>
            <a:ext cx="8991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7002" y="533400"/>
            <a:ext cx="5637998"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6755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90" name="Group 130"/>
          <p:cNvGraphicFramePr>
            <a:graphicFrameLocks noGrp="1"/>
          </p:cNvGraphicFramePr>
          <p:nvPr>
            <p:extLst>
              <p:ext uri="{D42A27DB-BD31-4B8C-83A1-F6EECF244321}">
                <p14:modId xmlns:p14="http://schemas.microsoft.com/office/powerpoint/2010/main" val="1050640031"/>
              </p:ext>
            </p:extLst>
          </p:nvPr>
        </p:nvGraphicFramePr>
        <p:xfrm>
          <a:off x="76200" y="257754"/>
          <a:ext cx="8915400" cy="6447846"/>
        </p:xfrm>
        <a:graphic>
          <a:graphicData uri="http://schemas.openxmlformats.org/drawingml/2006/table">
            <a:tbl>
              <a:tblPr/>
              <a:tblGrid>
                <a:gridCol w="8915400">
                  <a:extLst>
                    <a:ext uri="{9D8B030D-6E8A-4147-A177-3AD203B41FA5}">
                      <a16:colId xmlns:a16="http://schemas.microsoft.com/office/drawing/2014/main" val="20000"/>
                    </a:ext>
                  </a:extLst>
                </a:gridCol>
              </a:tblGrid>
              <a:tr h="21337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ea typeface="SimSun" pitchFamily="2" charset="-122"/>
                          <a:cs typeface="Arial" charset="0"/>
                        </a:rPr>
                        <a:t>Civil society  = </a:t>
                      </a:r>
                      <a:r>
                        <a:rPr kumimoji="0" lang="en-US" sz="1100" b="0" i="0" u="none" strike="noStrike" cap="none" normalizeH="0" baseline="0" dirty="0">
                          <a:ln>
                            <a:noFill/>
                          </a:ln>
                          <a:solidFill>
                            <a:schemeClr val="tx1"/>
                          </a:solidFill>
                          <a:effectLst/>
                          <a:latin typeface="Arial" charset="0"/>
                          <a:ea typeface="SimSun" pitchFamily="2" charset="-122"/>
                          <a:cs typeface="Arial" charset="0"/>
                        </a:rPr>
                        <a:t>Any organization or movement that works in the area between the household, the private sector and the state to negotiate matters of public concern. Civil societies include non-governmental organizations (NGOs), community groups, trade unions, academic institutions and faith-based organizations. </a:t>
                      </a:r>
                      <a:endParaRPr kumimoji="0" lang="en-US" sz="1100" b="0" i="0" u="none" strike="noStrike" cap="none" normalizeH="0" baseline="0" dirty="0">
                        <a:ln>
                          <a:noFill/>
                        </a:ln>
                        <a:solidFill>
                          <a:schemeClr val="tx1"/>
                        </a:solidFill>
                        <a:effectLst/>
                        <a:latin typeface="Calibri" pitchFamily="34" charset="0"/>
                        <a:cs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656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ea typeface="SimSun" pitchFamily="2" charset="-122"/>
                          <a:cs typeface="Arial" charset="0"/>
                        </a:rPr>
                        <a:t>Core and periphery = </a:t>
                      </a:r>
                      <a:r>
                        <a:rPr kumimoji="0" lang="en-US" sz="1100" b="0" i="0" u="none" strike="noStrike" cap="none" normalizeH="0" baseline="0" dirty="0">
                          <a:ln>
                            <a:noFill/>
                          </a:ln>
                          <a:solidFill>
                            <a:schemeClr val="tx1"/>
                          </a:solidFill>
                          <a:effectLst/>
                          <a:latin typeface="Arial" charset="0"/>
                          <a:ea typeface="SimSun" pitchFamily="2" charset="-122"/>
                          <a:cs typeface="Arial" charset="0"/>
                        </a:rPr>
                        <a:t>The concept of a developed core surrounded by an undeveloped periphery, applied at various scales. </a:t>
                      </a:r>
                      <a:endParaRPr kumimoji="0" lang="en-US" sz="1100" b="0" i="0" u="none" strike="noStrike" cap="none" normalizeH="0" baseline="0" dirty="0">
                        <a:ln>
                          <a:noFill/>
                        </a:ln>
                        <a:solidFill>
                          <a:schemeClr val="tx1"/>
                        </a:solidFill>
                        <a:effectLst/>
                        <a:latin typeface="Calibri" pitchFamily="34" charset="0"/>
                        <a:cs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33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SimSun" pitchFamily="2" charset="-122"/>
                          <a:cs typeface="Arial" charset="0"/>
                        </a:rPr>
                        <a:t>Cultural imperialism = </a:t>
                      </a:r>
                      <a:r>
                        <a:rPr kumimoji="0" lang="en-US" sz="1100" b="0" i="0" u="none" strike="noStrike" cap="none" normalizeH="0" baseline="0" dirty="0">
                          <a:ln>
                            <a:noFill/>
                          </a:ln>
                          <a:solidFill>
                            <a:schemeClr val="tx1"/>
                          </a:solidFill>
                          <a:effectLst/>
                          <a:latin typeface="Arial" charset="0"/>
                          <a:ea typeface="SimSun" pitchFamily="2" charset="-122"/>
                          <a:cs typeface="Arial" charset="0"/>
                        </a:rPr>
                        <a:t>The practice of promoting the culture/language of one nation in another. It is usually the case that the former is a large, economically or militarily powerful nation and the latter is a smaller, less affluent one. </a:t>
                      </a:r>
                      <a:endParaRPr kumimoji="0" lang="en-US" sz="1100" b="0" i="0" u="none" strike="noStrike" cap="none" normalizeH="0" baseline="0" dirty="0">
                        <a:ln>
                          <a:noFill/>
                        </a:ln>
                        <a:solidFill>
                          <a:schemeClr val="tx1"/>
                        </a:solidFill>
                        <a:effectLst/>
                        <a:latin typeface="Calibri" pitchFamily="34" charset="0"/>
                        <a:cs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33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ea typeface="SimSun" pitchFamily="2" charset="-122"/>
                          <a:cs typeface="Arial" charset="0"/>
                        </a:rPr>
                        <a:t>Food miles = </a:t>
                      </a:r>
                      <a:r>
                        <a:rPr kumimoji="0" lang="en-US" sz="1100" b="0" i="0" u="none" strike="noStrike" cap="none" normalizeH="0" baseline="0" dirty="0">
                          <a:ln>
                            <a:noFill/>
                          </a:ln>
                          <a:solidFill>
                            <a:schemeClr val="tx1"/>
                          </a:solidFill>
                          <a:effectLst/>
                          <a:latin typeface="Arial" charset="0"/>
                          <a:ea typeface="SimSun" pitchFamily="2" charset="-122"/>
                          <a:cs typeface="Arial" charset="0"/>
                        </a:rPr>
                        <a:t>A measure of the distance food travels from its source to the consumer. This can be given either in units of actual distance or of energy consumed during transport. </a:t>
                      </a:r>
                      <a:endParaRPr kumimoji="0" lang="en-US" sz="1100" b="0" i="0" u="none" strike="noStrike" cap="none" normalizeH="0" baseline="0" dirty="0">
                        <a:ln>
                          <a:noFill/>
                        </a:ln>
                        <a:solidFill>
                          <a:schemeClr val="tx1"/>
                        </a:solidFill>
                        <a:effectLst/>
                        <a:latin typeface="Calibri" pitchFamily="34" charset="0"/>
                        <a:cs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337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ea typeface="SimSun" pitchFamily="2" charset="-122"/>
                          <a:cs typeface="Arial" charset="0"/>
                        </a:rPr>
                        <a:t>Globalization = </a:t>
                      </a:r>
                      <a:r>
                        <a:rPr kumimoji="0" lang="en-US" sz="1100" b="0" i="0" u="none" strike="noStrike" cap="none" normalizeH="0" baseline="0" dirty="0">
                          <a:ln>
                            <a:noFill/>
                          </a:ln>
                          <a:solidFill>
                            <a:schemeClr val="tx1"/>
                          </a:solidFill>
                          <a:effectLst/>
                          <a:latin typeface="+mn-lt"/>
                          <a:ea typeface="SimSun" pitchFamily="2" charset="-122"/>
                          <a:cs typeface="Arial" charset="0"/>
                        </a:rPr>
                        <a:t>“</a:t>
                      </a:r>
                      <a:r>
                        <a:rPr kumimoji="0" lang="en-US" sz="1100" b="0" i="0" u="none" strike="noStrike" cap="none" normalizeH="0" baseline="0" dirty="0">
                          <a:ln>
                            <a:noFill/>
                          </a:ln>
                          <a:solidFill>
                            <a:schemeClr val="tx1"/>
                          </a:solidFill>
                          <a:effectLst/>
                          <a:latin typeface="Arial" charset="0"/>
                          <a:ea typeface="SimSun" pitchFamily="2" charset="-122"/>
                          <a:cs typeface="Arial" charset="0"/>
                        </a:rPr>
                        <a:t>The growing interdependence of countries worldwide through the increasing volume and variety of cross-border transactions in goods and services and of international capital flows, and through the more rapid and widespread diffusion of technology</a:t>
                      </a:r>
                      <a:r>
                        <a:rPr kumimoji="0" lang="en-US" sz="1100" b="0" i="0" u="none" strike="noStrike" cap="none" normalizeH="0" baseline="0" dirty="0">
                          <a:ln>
                            <a:noFill/>
                          </a:ln>
                          <a:solidFill>
                            <a:schemeClr val="tx1"/>
                          </a:solidFill>
                          <a:effectLst/>
                          <a:latin typeface="+mn-lt"/>
                          <a:ea typeface="SimSun" pitchFamily="2" charset="-122"/>
                          <a:cs typeface="Arial" charset="0"/>
                        </a:rPr>
                        <a:t>”</a:t>
                      </a:r>
                      <a:r>
                        <a:rPr kumimoji="0" lang="en-US" sz="1100" b="0" i="0" u="none" strike="noStrike" cap="none" normalizeH="0" baseline="0" dirty="0">
                          <a:ln>
                            <a:noFill/>
                          </a:ln>
                          <a:solidFill>
                            <a:schemeClr val="tx1"/>
                          </a:solidFill>
                          <a:effectLst/>
                          <a:latin typeface="Arial" charset="0"/>
                          <a:ea typeface="SimSun" pitchFamily="2" charset="-122"/>
                          <a:cs typeface="Arial" charset="0"/>
                        </a:rPr>
                        <a:t> (IMF). </a:t>
                      </a:r>
                      <a:endParaRPr kumimoji="0" lang="en-US" sz="1100" b="0" i="0" u="none" strike="noStrike" cap="none" normalizeH="0" baseline="0" dirty="0">
                        <a:ln>
                          <a:noFill/>
                        </a:ln>
                        <a:solidFill>
                          <a:schemeClr val="tx1"/>
                        </a:solidFill>
                        <a:effectLst/>
                        <a:latin typeface="Calibri" pitchFamily="34" charset="0"/>
                        <a:cs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337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ea typeface="SimSun" pitchFamily="2" charset="-122"/>
                          <a:cs typeface="Arial" charset="0"/>
                        </a:rPr>
                        <a:t>Globalization indices  = </a:t>
                      </a:r>
                      <a:r>
                        <a:rPr kumimoji="0" lang="en-US" sz="1100" b="0" i="0" u="none" strike="noStrike" cap="none" normalizeH="0" baseline="0" dirty="0">
                          <a:ln>
                            <a:noFill/>
                          </a:ln>
                          <a:solidFill>
                            <a:schemeClr val="tx1"/>
                          </a:solidFill>
                          <a:effectLst/>
                          <a:latin typeface="Arial" charset="0"/>
                          <a:ea typeface="SimSun" pitchFamily="2" charset="-122"/>
                          <a:cs typeface="Arial" charset="0"/>
                        </a:rPr>
                        <a:t>The AT Kearney Foreign Policy index measures twelve variables, which are subdivided into four </a:t>
                      </a:r>
                      <a:r>
                        <a:rPr kumimoji="0" lang="en-US" sz="1100" b="0" i="0" u="none" strike="noStrike" cap="none" normalizeH="0" baseline="0" dirty="0">
                          <a:ln>
                            <a:noFill/>
                          </a:ln>
                          <a:solidFill>
                            <a:schemeClr val="tx1"/>
                          </a:solidFill>
                          <a:effectLst/>
                          <a:latin typeface="+mn-lt"/>
                          <a:ea typeface="SimSun" pitchFamily="2" charset="-122"/>
                          <a:cs typeface="Arial" charset="0"/>
                        </a:rPr>
                        <a:t>“</a:t>
                      </a:r>
                      <a:r>
                        <a:rPr kumimoji="0" lang="en-US" sz="1100" b="0" i="0" u="none" strike="noStrike" cap="none" normalizeH="0" baseline="0" dirty="0">
                          <a:ln>
                            <a:noFill/>
                          </a:ln>
                          <a:solidFill>
                            <a:schemeClr val="tx1"/>
                          </a:solidFill>
                          <a:effectLst/>
                          <a:latin typeface="Arial" charset="0"/>
                          <a:ea typeface="SimSun" pitchFamily="2" charset="-122"/>
                          <a:cs typeface="Arial" charset="0"/>
                        </a:rPr>
                        <a:t>baskets</a:t>
                      </a:r>
                      <a:r>
                        <a:rPr kumimoji="0" lang="en-US" sz="1100" b="0" i="0" u="none" strike="noStrike" cap="none" normalizeH="0" baseline="0" dirty="0">
                          <a:ln>
                            <a:noFill/>
                          </a:ln>
                          <a:solidFill>
                            <a:schemeClr val="tx1"/>
                          </a:solidFill>
                          <a:effectLst/>
                          <a:latin typeface="+mn-lt"/>
                          <a:ea typeface="SimSun" pitchFamily="2" charset="-122"/>
                          <a:cs typeface="Arial" charset="0"/>
                        </a:rPr>
                        <a:t>”</a:t>
                      </a:r>
                      <a:r>
                        <a:rPr kumimoji="0" lang="en-US" sz="1100" b="0" i="0" u="none" strike="noStrike" cap="none" normalizeH="0" baseline="0" dirty="0">
                          <a:ln>
                            <a:noFill/>
                          </a:ln>
                          <a:solidFill>
                            <a:schemeClr val="tx1"/>
                          </a:solidFill>
                          <a:effectLst/>
                          <a:latin typeface="Arial" charset="0"/>
                          <a:ea typeface="SimSun" pitchFamily="2" charset="-122"/>
                          <a:cs typeface="Arial" charset="0"/>
                        </a:rPr>
                        <a:t>: economic integration, personal contact, technological connectivity and political engagement. Nations are ranked according to a calculated globalization index.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ea typeface="SimSun" pitchFamily="2" charset="-122"/>
                          <a:cs typeface="Arial" charset="0"/>
                        </a:rPr>
                        <a:t>The KOF index measures three main dimensions of globalization: economic, political and social, and nations are ranked accordingly. It is designed by the Swiss Federal Institute of Technology on a yearly basis. </a:t>
                      </a:r>
                      <a:endParaRPr kumimoji="0" lang="en-US" sz="1100" b="0" i="0" u="none" strike="noStrike" cap="none" normalizeH="0" baseline="0" dirty="0">
                        <a:ln>
                          <a:noFill/>
                        </a:ln>
                        <a:solidFill>
                          <a:schemeClr val="tx1"/>
                        </a:solidFill>
                        <a:effectLst/>
                        <a:latin typeface="Calibri" pitchFamily="34" charset="0"/>
                        <a:cs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8869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ea typeface="SimSun" pitchFamily="2" charset="-122"/>
                          <a:cs typeface="Arial" charset="0"/>
                        </a:rPr>
                        <a:t>Glocalization = </a:t>
                      </a:r>
                      <a:r>
                        <a:rPr kumimoji="0" lang="en-US" sz="1100" b="0" i="0" u="none" strike="noStrike" cap="none" normalizeH="0" baseline="0" dirty="0">
                          <a:ln>
                            <a:noFill/>
                          </a:ln>
                          <a:solidFill>
                            <a:schemeClr val="tx1"/>
                          </a:solidFill>
                          <a:effectLst/>
                          <a:latin typeface="Arial" charset="0"/>
                          <a:ea typeface="SimSun" pitchFamily="2" charset="-122"/>
                          <a:cs typeface="Arial" charset="0"/>
                        </a:rPr>
                        <a:t>A term that was invented to emphasize that the globalization of a product is more likely to succeed when the product or service is adapted specifically to each locality or culture in which it is marketed. The increasing presence of McDonald</a:t>
                      </a:r>
                      <a:r>
                        <a:rPr kumimoji="0" lang="en-US" sz="1100" b="0" i="0" u="none" strike="noStrike" cap="none" normalizeH="0" baseline="0" dirty="0">
                          <a:ln>
                            <a:noFill/>
                          </a:ln>
                          <a:solidFill>
                            <a:schemeClr val="tx1"/>
                          </a:solidFill>
                          <a:effectLst/>
                          <a:latin typeface="+mn-lt"/>
                          <a:ea typeface="SimSun" pitchFamily="2" charset="-122"/>
                          <a:cs typeface="Arial" charset="0"/>
                        </a:rPr>
                        <a:t>’</a:t>
                      </a:r>
                      <a:r>
                        <a:rPr kumimoji="0" lang="en-US" sz="1100" b="0" i="0" u="none" strike="noStrike" cap="none" normalizeH="0" baseline="0" dirty="0">
                          <a:ln>
                            <a:noFill/>
                          </a:ln>
                          <a:solidFill>
                            <a:schemeClr val="tx1"/>
                          </a:solidFill>
                          <a:effectLst/>
                          <a:latin typeface="Arial" charset="0"/>
                          <a:ea typeface="SimSun" pitchFamily="2" charset="-122"/>
                          <a:cs typeface="Arial" charset="0"/>
                        </a:rPr>
                        <a:t>s restaurants worldwide is an example of globalization, while changes made to the menus of the restaurant chain, in an attempt to appeal to local tastes, are an example of </a:t>
                      </a:r>
                      <a:r>
                        <a:rPr kumimoji="0" lang="en-US" sz="1100" b="0" i="0" u="none" strike="noStrike" cap="none" normalizeH="0" baseline="0" dirty="0" err="1">
                          <a:ln>
                            <a:noFill/>
                          </a:ln>
                          <a:solidFill>
                            <a:schemeClr val="tx1"/>
                          </a:solidFill>
                          <a:effectLst/>
                          <a:latin typeface="Arial" charset="0"/>
                          <a:ea typeface="SimSun" pitchFamily="2" charset="-122"/>
                          <a:cs typeface="Arial" charset="0"/>
                        </a:rPr>
                        <a:t>glocalization</a:t>
                      </a:r>
                      <a:r>
                        <a:rPr kumimoji="0" lang="en-US" sz="1100" b="0" i="0" u="none" strike="noStrike" cap="none" normalizeH="0" baseline="0" dirty="0">
                          <a:ln>
                            <a:noFill/>
                          </a:ln>
                          <a:solidFill>
                            <a:schemeClr val="tx1"/>
                          </a:solidFill>
                          <a:effectLst/>
                          <a:latin typeface="Arial" charset="0"/>
                          <a:ea typeface="SimSun" pitchFamily="2" charset="-122"/>
                          <a:cs typeface="Arial" charset="0"/>
                        </a:rPr>
                        <a:t>. </a:t>
                      </a:r>
                      <a:endParaRPr kumimoji="0" lang="en-US" sz="1100" b="0" i="0" u="none" strike="noStrike" cap="none" normalizeH="0" baseline="0" dirty="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ea typeface="SimSun" pitchFamily="2" charset="-122"/>
                          <a:cs typeface="Arial" charset="0"/>
                        </a:rPr>
                        <a:t>A term that was invented to emphasize that the globalization of a product is more likely to succeed when the product or service is adapted specifically to each locality or culture in which it is marketed. The increasing presence of McDonald</a:t>
                      </a:r>
                      <a:r>
                        <a:rPr kumimoji="0" lang="en-US" sz="1100" b="0" i="0" u="none" strike="noStrike" cap="none" normalizeH="0" baseline="0" dirty="0">
                          <a:ln>
                            <a:noFill/>
                          </a:ln>
                          <a:solidFill>
                            <a:schemeClr val="tx1"/>
                          </a:solidFill>
                          <a:effectLst/>
                          <a:latin typeface="+mn-lt"/>
                          <a:ea typeface="SimSun" pitchFamily="2" charset="-122"/>
                          <a:cs typeface="Arial" charset="0"/>
                        </a:rPr>
                        <a:t>’</a:t>
                      </a:r>
                      <a:r>
                        <a:rPr kumimoji="0" lang="en-US" sz="1100" b="0" i="0" u="none" strike="noStrike" cap="none" normalizeH="0" baseline="0" dirty="0">
                          <a:ln>
                            <a:noFill/>
                          </a:ln>
                          <a:solidFill>
                            <a:schemeClr val="tx1"/>
                          </a:solidFill>
                          <a:effectLst/>
                          <a:latin typeface="Arial" charset="0"/>
                          <a:ea typeface="SimSun" pitchFamily="2" charset="-122"/>
                          <a:cs typeface="Arial" charset="0"/>
                        </a:rPr>
                        <a:t>s restaurants worldwide is an example of globalization, while changes made to the menus of the restaurant chain, in an attempt to appeal to local tastes, are an example of </a:t>
                      </a:r>
                      <a:r>
                        <a:rPr kumimoji="0" lang="en-US" sz="1100" b="0" i="0" u="none" strike="noStrike" cap="none" normalizeH="0" baseline="0" dirty="0" err="1">
                          <a:ln>
                            <a:noFill/>
                          </a:ln>
                          <a:solidFill>
                            <a:schemeClr val="tx1"/>
                          </a:solidFill>
                          <a:effectLst/>
                          <a:latin typeface="Arial" charset="0"/>
                          <a:ea typeface="SimSun" pitchFamily="2" charset="-122"/>
                          <a:cs typeface="Arial" charset="0"/>
                        </a:rPr>
                        <a:t>glocalization</a:t>
                      </a:r>
                      <a:r>
                        <a:rPr kumimoji="0" lang="en-US" sz="1100" b="0" i="0" u="none" strike="noStrike" cap="none" normalizeH="0" baseline="0" dirty="0">
                          <a:ln>
                            <a:noFill/>
                          </a:ln>
                          <a:solidFill>
                            <a:schemeClr val="tx1"/>
                          </a:solidFill>
                          <a:effectLst/>
                          <a:latin typeface="Arial" charset="0"/>
                          <a:ea typeface="SimSun" pitchFamily="2" charset="-122"/>
                          <a:cs typeface="Arial" charset="0"/>
                        </a:rPr>
                        <a:t>. </a:t>
                      </a:r>
                      <a:endParaRPr kumimoji="0" lang="en-US" sz="1100" b="0" i="0" u="none" strike="noStrike" cap="none" normalizeH="0" baseline="0" dirty="0">
                        <a:ln>
                          <a:noFill/>
                        </a:ln>
                        <a:solidFill>
                          <a:schemeClr val="tx1"/>
                        </a:solidFill>
                        <a:effectLst/>
                        <a:latin typeface="Calibri" pitchFamily="34" charset="0"/>
                        <a:cs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69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ea typeface="SimSun" pitchFamily="2" charset="-122"/>
                          <a:cs typeface="Arial" charset="0"/>
                        </a:rPr>
                        <a:t>GNI Gross national income (now used in preference to GNP) = </a:t>
                      </a:r>
                      <a:r>
                        <a:rPr kumimoji="0" lang="en-US" sz="1100" b="0" i="0" u="none" strike="noStrike" cap="none" normalizeH="0" baseline="0" dirty="0">
                          <a:ln>
                            <a:noFill/>
                          </a:ln>
                          <a:solidFill>
                            <a:schemeClr val="tx1"/>
                          </a:solidFill>
                          <a:effectLst/>
                          <a:latin typeface="Arial" charset="0"/>
                          <a:ea typeface="SimSun" pitchFamily="2" charset="-122"/>
                          <a:cs typeface="Arial" charset="0"/>
                        </a:rPr>
                        <a:t>The total value of goods and services produced within a country together with the balance of income and payments from or to other countries. </a:t>
                      </a:r>
                      <a:endParaRPr kumimoji="0" lang="en-US" sz="1100" b="0" i="0" u="none" strike="noStrike" cap="none" normalizeH="0" baseline="0" dirty="0">
                        <a:ln>
                          <a:noFill/>
                        </a:ln>
                        <a:solidFill>
                          <a:schemeClr val="tx1"/>
                        </a:solidFill>
                        <a:effectLst/>
                        <a:latin typeface="Calibri" pitchFamily="34" charset="0"/>
                        <a:cs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337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ea typeface="SimSun" pitchFamily="2" charset="-122"/>
                          <a:cs typeface="Arial" charset="0"/>
                        </a:rPr>
                        <a:t>Outsourcing = </a:t>
                      </a:r>
                      <a:r>
                        <a:rPr kumimoji="0" lang="en-US" sz="1100" b="0" i="0" u="none" strike="noStrike" cap="none" normalizeH="0" baseline="0" dirty="0">
                          <a:ln>
                            <a:noFill/>
                          </a:ln>
                          <a:solidFill>
                            <a:schemeClr val="tx1"/>
                          </a:solidFill>
                          <a:effectLst/>
                          <a:latin typeface="Arial" charset="0"/>
                          <a:ea typeface="SimSun" pitchFamily="2" charset="-122"/>
                          <a:cs typeface="Arial" charset="0"/>
                        </a:rPr>
                        <a:t>The concept of taking internal company functions and paying an outside firm to handle them. Outsourcing is done to save money, improve quality or free company resources for other activities. </a:t>
                      </a:r>
                      <a:endParaRPr kumimoji="0" lang="en-US" sz="1100" b="0" i="0" u="none" strike="noStrike" cap="none" normalizeH="0" baseline="0" dirty="0">
                        <a:ln>
                          <a:noFill/>
                        </a:ln>
                        <a:solidFill>
                          <a:schemeClr val="tx1"/>
                        </a:solidFill>
                        <a:effectLst/>
                        <a:latin typeface="Calibri" pitchFamily="34" charset="0"/>
                        <a:cs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1337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ea typeface="SimSun" pitchFamily="2" charset="-122"/>
                          <a:cs typeface="Arial" charset="0"/>
                        </a:rPr>
                        <a:t>Time</a:t>
                      </a:r>
                      <a:r>
                        <a:rPr kumimoji="0" lang="en-US" sz="1100" b="1" i="0" u="none" strike="noStrike" cap="none" normalizeH="0" baseline="0" dirty="0">
                          <a:ln>
                            <a:noFill/>
                          </a:ln>
                          <a:solidFill>
                            <a:schemeClr val="tx1"/>
                          </a:solidFill>
                          <a:effectLst/>
                          <a:latin typeface="+mn-lt"/>
                          <a:ea typeface="SimSun" pitchFamily="2" charset="-122"/>
                          <a:cs typeface="Arial" charset="0"/>
                        </a:rPr>
                        <a:t>–</a:t>
                      </a:r>
                      <a:r>
                        <a:rPr kumimoji="0" lang="en-US" sz="1100" b="1" i="0" u="none" strike="noStrike" cap="none" normalizeH="0" baseline="0" dirty="0">
                          <a:ln>
                            <a:noFill/>
                          </a:ln>
                          <a:solidFill>
                            <a:schemeClr val="tx1"/>
                          </a:solidFill>
                          <a:effectLst/>
                          <a:latin typeface="Arial" charset="0"/>
                          <a:ea typeface="SimSun" pitchFamily="2" charset="-122"/>
                          <a:cs typeface="Arial" charset="0"/>
                        </a:rPr>
                        <a:t>space convergence = </a:t>
                      </a:r>
                      <a:r>
                        <a:rPr kumimoji="0" lang="en-US" sz="1100" b="0" i="0" u="none" strike="noStrike" cap="none" normalizeH="0" baseline="0" dirty="0">
                          <a:ln>
                            <a:noFill/>
                          </a:ln>
                          <a:solidFill>
                            <a:schemeClr val="tx1"/>
                          </a:solidFill>
                          <a:effectLst/>
                          <a:latin typeface="Arial" charset="0"/>
                          <a:ea typeface="SimSun" pitchFamily="2" charset="-122"/>
                          <a:cs typeface="Arial" charset="0"/>
                        </a:rPr>
                        <a:t>The reduction in the time taken to travel between two places due to improvements in transportation or communication technology. </a:t>
                      </a:r>
                      <a:endParaRPr kumimoji="0" lang="en-US" sz="1100" b="0" i="0" u="none" strike="noStrike" cap="none" normalizeH="0" baseline="0" dirty="0">
                        <a:ln>
                          <a:noFill/>
                        </a:ln>
                        <a:solidFill>
                          <a:schemeClr val="tx1"/>
                        </a:solidFill>
                        <a:effectLst/>
                        <a:latin typeface="Calibri" pitchFamily="34" charset="0"/>
                        <a:cs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337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ea typeface="SimSun" pitchFamily="2" charset="-122"/>
                          <a:cs typeface="Arial" charset="0"/>
                        </a:rPr>
                        <a:t>Transnational corporation (TNC) = </a:t>
                      </a:r>
                      <a:r>
                        <a:rPr kumimoji="0" lang="en-US" sz="1100" b="0" i="0" u="none" strike="noStrike" cap="none" normalizeH="0" baseline="0" dirty="0">
                          <a:ln>
                            <a:noFill/>
                          </a:ln>
                          <a:solidFill>
                            <a:schemeClr val="tx1"/>
                          </a:solidFill>
                          <a:effectLst/>
                          <a:latin typeface="Arial" charset="0"/>
                          <a:ea typeface="SimSun" pitchFamily="2" charset="-122"/>
                          <a:cs typeface="Arial" charset="0"/>
                        </a:rPr>
                        <a:t>A firm that owns or controls productive operations in more than one country through foreign direct investment.</a:t>
                      </a:r>
                      <a:endParaRPr kumimoji="0" lang="en-US" sz="1100" b="0" i="0" u="none" strike="noStrike" cap="none" normalizeH="0" baseline="0" dirty="0">
                        <a:ln>
                          <a:noFill/>
                        </a:ln>
                        <a:solidFill>
                          <a:schemeClr val="tx1"/>
                        </a:solidFill>
                        <a:effectLst/>
                        <a:latin typeface="Calibri" pitchFamily="34" charset="0"/>
                        <a:cs typeface="Arial"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0815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839200" cy="604736"/>
          </a:xfrm>
          <a:ln w="38100">
            <a:solidFill>
              <a:srgbClr val="FF0000"/>
            </a:solidFill>
          </a:ln>
        </p:spPr>
        <p:txBody>
          <a:bodyPr>
            <a:normAutofit/>
          </a:bodyPr>
          <a:lstStyle/>
          <a:p>
            <a:pPr eaLnBrk="1" hangingPunct="1">
              <a:defRPr/>
            </a:pPr>
            <a:r>
              <a:rPr lang="en-GB" sz="3200" u="sng" dirty="0">
                <a:latin typeface="Diamond Girl Skinny" panose="02000603000000000000" pitchFamily="2" charset="0"/>
                <a:ea typeface="Diamond Girl Skinny" panose="02000603000000000000" pitchFamily="2" charset="0"/>
              </a:rPr>
              <a:t>Global interactions part 1: Measuring global interactions</a:t>
            </a:r>
          </a:p>
        </p:txBody>
      </p:sp>
      <p:sp>
        <p:nvSpPr>
          <p:cNvPr id="8195" name="Content Placeholder 4"/>
          <p:cNvSpPr>
            <a:spLocks noGrp="1"/>
          </p:cNvSpPr>
          <p:nvPr>
            <p:ph idx="1"/>
          </p:nvPr>
        </p:nvSpPr>
        <p:spPr>
          <a:xfrm>
            <a:off x="142672" y="2024974"/>
            <a:ext cx="8839200" cy="2486585"/>
          </a:xfrm>
          <a:ln w="28575">
            <a:solidFill>
              <a:srgbClr val="00FF00"/>
            </a:solidFill>
          </a:ln>
        </p:spPr>
        <p:txBody>
          <a:bodyPr/>
          <a:lstStyle/>
          <a:p>
            <a:pPr eaLnBrk="1" hangingPunct="1"/>
            <a:r>
              <a:rPr lang="en-GB" dirty="0">
                <a:latin typeface="Diamond Girl Skinny" panose="02000603000000000000" pitchFamily="2" charset="0"/>
                <a:ea typeface="Diamond Girl Skinny" panose="02000603000000000000" pitchFamily="2" charset="0"/>
              </a:rPr>
              <a:t>Definitions and history</a:t>
            </a:r>
          </a:p>
          <a:p>
            <a:pPr eaLnBrk="1" hangingPunct="1"/>
            <a:r>
              <a:rPr lang="en-GB" dirty="0">
                <a:latin typeface="Diamond Girl Skinny" panose="02000603000000000000" pitchFamily="2" charset="0"/>
                <a:ea typeface="Diamond Girl Skinny" panose="02000603000000000000" pitchFamily="2" charset="0"/>
              </a:rPr>
              <a:t>Measuring and describing globalization</a:t>
            </a:r>
          </a:p>
          <a:p>
            <a:pPr eaLnBrk="1" hangingPunct="1"/>
            <a:r>
              <a:rPr lang="en-GB" dirty="0">
                <a:latin typeface="Diamond Girl Skinny" panose="02000603000000000000" pitchFamily="2" charset="0"/>
                <a:ea typeface="Diamond Girl Skinny" panose="02000603000000000000" pitchFamily="2" charset="0"/>
              </a:rPr>
              <a:t>Evaluating indices</a:t>
            </a:r>
          </a:p>
          <a:p>
            <a:pPr eaLnBrk="1" hangingPunct="1"/>
            <a:r>
              <a:rPr lang="en-GB" dirty="0">
                <a:latin typeface="Diamond Girl Skinny" panose="02000603000000000000" pitchFamily="2" charset="0"/>
                <a:ea typeface="Diamond Girl Skinny" panose="02000603000000000000" pitchFamily="2" charset="0"/>
              </a:rPr>
              <a:t>Data presentation</a:t>
            </a:r>
          </a:p>
        </p:txBody>
      </p:sp>
      <p:sp>
        <p:nvSpPr>
          <p:cNvPr id="5" name="Title 3"/>
          <p:cNvSpPr txBox="1">
            <a:spLocks/>
          </p:cNvSpPr>
          <p:nvPr/>
        </p:nvSpPr>
        <p:spPr>
          <a:xfrm>
            <a:off x="142672" y="788205"/>
            <a:ext cx="8839200" cy="1143000"/>
          </a:xfrm>
          <a:prstGeom prst="rect">
            <a:avLst/>
          </a:prstGeom>
          <a:ln w="38100">
            <a:solidFill>
              <a:srgbClr val="FFC000"/>
            </a:solidFill>
          </a:ln>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4000" u="sng" dirty="0">
                <a:latin typeface="Diamond Girl Skinny" panose="02000603000000000000" pitchFamily="2" charset="0"/>
                <a:ea typeface="Diamond Girl Skinny" panose="02000603000000000000" pitchFamily="2" charset="0"/>
              </a:rPr>
              <a:t>Learning Objectives</a:t>
            </a:r>
            <a:r>
              <a:rPr lang="en-GB" sz="4000" dirty="0">
                <a:latin typeface="Diamond Girl Skinny" panose="02000603000000000000" pitchFamily="2" charset="0"/>
                <a:ea typeface="Diamond Girl Skinny" panose="02000603000000000000" pitchFamily="2" charset="0"/>
              </a:rPr>
              <a:t>: To evaluate the AT Kearney index or KOF index , as a measure of global interaction. </a:t>
            </a:r>
          </a:p>
        </p:txBody>
      </p:sp>
    </p:spTree>
    <p:extLst>
      <p:ext uri="{BB962C8B-B14F-4D97-AF65-F5344CB8AC3E}">
        <p14:creationId xmlns:p14="http://schemas.microsoft.com/office/powerpoint/2010/main" val="52260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185" y="169545"/>
            <a:ext cx="3886200" cy="2954655"/>
          </a:xfrm>
          <a:prstGeom prst="rect">
            <a:avLst/>
          </a:prstGeom>
          <a:noFill/>
          <a:ln>
            <a:solidFill>
              <a:schemeClr val="tx1"/>
            </a:solidFill>
          </a:ln>
        </p:spPr>
        <p:txBody>
          <a:bodyPr wrap="square" rtlCol="0">
            <a:spAutoFit/>
          </a:bodyPr>
          <a:lstStyle/>
          <a:p>
            <a:pPr algn="ctr"/>
            <a:r>
              <a:rPr lang="en-US" sz="3200" b="1" dirty="0">
                <a:latin typeface="Comic Sans MS" panose="030F0702030302020204" pitchFamily="66" charset="0"/>
              </a:rPr>
              <a:t>Current positive aspects of globalization</a:t>
            </a: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p:txBody>
      </p:sp>
      <p:sp>
        <p:nvSpPr>
          <p:cNvPr id="5" name="TextBox 4"/>
          <p:cNvSpPr txBox="1"/>
          <p:nvPr/>
        </p:nvSpPr>
        <p:spPr>
          <a:xfrm>
            <a:off x="4876800" y="152399"/>
            <a:ext cx="3886200" cy="2954655"/>
          </a:xfrm>
          <a:prstGeom prst="rect">
            <a:avLst/>
          </a:prstGeom>
          <a:noFill/>
          <a:ln>
            <a:solidFill>
              <a:schemeClr val="tx1"/>
            </a:solidFill>
          </a:ln>
        </p:spPr>
        <p:txBody>
          <a:bodyPr wrap="square" rtlCol="0">
            <a:spAutoFit/>
          </a:bodyPr>
          <a:lstStyle/>
          <a:p>
            <a:pPr algn="ctr"/>
            <a:r>
              <a:rPr lang="en-US" sz="3200" b="1" dirty="0">
                <a:latin typeface="Comic Sans MS" panose="030F0702030302020204" pitchFamily="66" charset="0"/>
              </a:rPr>
              <a:t>Current negative aspects of globalization</a:t>
            </a: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p:txBody>
      </p:sp>
      <p:sp>
        <p:nvSpPr>
          <p:cNvPr id="6" name="TextBox 5"/>
          <p:cNvSpPr txBox="1"/>
          <p:nvPr/>
        </p:nvSpPr>
        <p:spPr>
          <a:xfrm>
            <a:off x="299185" y="3534013"/>
            <a:ext cx="3886200" cy="2954655"/>
          </a:xfrm>
          <a:prstGeom prst="rect">
            <a:avLst/>
          </a:prstGeom>
          <a:noFill/>
          <a:ln>
            <a:solidFill>
              <a:schemeClr val="tx1"/>
            </a:solidFill>
          </a:ln>
        </p:spPr>
        <p:txBody>
          <a:bodyPr wrap="square" rtlCol="0">
            <a:spAutoFit/>
          </a:bodyPr>
          <a:lstStyle/>
          <a:p>
            <a:pPr algn="ctr"/>
            <a:r>
              <a:rPr lang="en-US" sz="3200" b="1" dirty="0">
                <a:latin typeface="Comic Sans MS" panose="030F0702030302020204" pitchFamily="66" charset="0"/>
              </a:rPr>
              <a:t>Future positive aspects of globalization</a:t>
            </a:r>
          </a:p>
          <a:p>
            <a:endParaRPr lang="en-US" dirty="0"/>
          </a:p>
          <a:p>
            <a:endParaRPr lang="en-US" dirty="0"/>
          </a:p>
          <a:p>
            <a:endParaRPr lang="en-US" dirty="0"/>
          </a:p>
          <a:p>
            <a:endParaRPr lang="en-US" dirty="0"/>
          </a:p>
          <a:p>
            <a:endParaRPr lang="en-US" dirty="0"/>
          </a:p>
        </p:txBody>
      </p:sp>
      <p:sp>
        <p:nvSpPr>
          <p:cNvPr id="7" name="TextBox 6"/>
          <p:cNvSpPr txBox="1"/>
          <p:nvPr/>
        </p:nvSpPr>
        <p:spPr>
          <a:xfrm>
            <a:off x="4876800" y="3534013"/>
            <a:ext cx="3886200" cy="2954655"/>
          </a:xfrm>
          <a:prstGeom prst="rect">
            <a:avLst/>
          </a:prstGeom>
          <a:noFill/>
          <a:ln>
            <a:solidFill>
              <a:schemeClr val="tx1"/>
            </a:solidFill>
          </a:ln>
        </p:spPr>
        <p:txBody>
          <a:bodyPr wrap="square" rtlCol="0">
            <a:spAutoFit/>
          </a:bodyPr>
          <a:lstStyle/>
          <a:p>
            <a:pPr algn="ctr"/>
            <a:r>
              <a:rPr lang="en-US" sz="3200" b="1" dirty="0">
                <a:latin typeface="Comic Sans MS" panose="030F0702030302020204" pitchFamily="66" charset="0"/>
              </a:rPr>
              <a:t>Future negative aspects of globalization</a:t>
            </a:r>
          </a:p>
          <a:p>
            <a:endParaRPr lang="en-US" dirty="0"/>
          </a:p>
          <a:p>
            <a:endParaRPr lang="en-US" dirty="0"/>
          </a:p>
          <a:p>
            <a:endParaRPr lang="en-US" dirty="0"/>
          </a:p>
          <a:p>
            <a:endParaRPr lang="en-US" dirty="0"/>
          </a:p>
          <a:p>
            <a:endParaRPr lang="en-US" dirty="0"/>
          </a:p>
        </p:txBody>
      </p:sp>
      <p:sp>
        <p:nvSpPr>
          <p:cNvPr id="2" name="Action Button: End 1">
            <a:hlinkClick r:id="rId2" highlightClick="1"/>
          </p:cNvPr>
          <p:cNvSpPr/>
          <p:nvPr/>
        </p:nvSpPr>
        <p:spPr>
          <a:xfrm>
            <a:off x="838200" y="838200"/>
            <a:ext cx="304800" cy="304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sp>
        <p:nvSpPr>
          <p:cNvPr id="3" name="Action Button: Movie 2">
            <a:hlinkClick r:id="rId3" highlightClick="1"/>
          </p:cNvPr>
          <p:cNvSpPr/>
          <p:nvPr/>
        </p:nvSpPr>
        <p:spPr>
          <a:xfrm>
            <a:off x="3352800" y="4267200"/>
            <a:ext cx="381000" cy="2286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mic Sans MS" panose="030F0702030302020204" pitchFamily="66" charset="0"/>
            </a:endParaRPr>
          </a:p>
        </p:txBody>
      </p:sp>
      <p:cxnSp>
        <p:nvCxnSpPr>
          <p:cNvPr id="9" name="Straight Connector 8"/>
          <p:cNvCxnSpPr/>
          <p:nvPr/>
        </p:nvCxnSpPr>
        <p:spPr>
          <a:xfrm>
            <a:off x="4495800" y="0"/>
            <a:ext cx="0" cy="685800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H="1">
            <a:off x="0" y="3352800"/>
            <a:ext cx="9144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8976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globaliz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02979"/>
            <a:ext cx="4724400" cy="6528344"/>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05514" y="4191000"/>
            <a:ext cx="4572000" cy="830997"/>
          </a:xfrm>
          <a:prstGeom prst="rect">
            <a:avLst/>
          </a:prstGeom>
          <a:solidFill>
            <a:schemeClr val="bg1"/>
          </a:solidFill>
          <a:ln w="28575">
            <a:solidFill>
              <a:srgbClr val="FF0000"/>
            </a:solidFill>
          </a:ln>
        </p:spPr>
        <p:txBody>
          <a:bodyPr wrap="square" rtlCol="0">
            <a:spAutoFit/>
          </a:bodyPr>
          <a:lstStyle/>
          <a:p>
            <a:pPr algn="ctr"/>
            <a:r>
              <a:rPr lang="en-US" sz="2400" dirty="0">
                <a:latin typeface="Comic Sans MS" panose="030F0702030302020204" pitchFamily="66" charset="0"/>
              </a:rPr>
              <a:t>TOP 3 MOST GLOBALIZED COUNTRIES?????</a:t>
            </a:r>
          </a:p>
        </p:txBody>
      </p:sp>
    </p:spTree>
    <p:extLst>
      <p:ext uri="{BB962C8B-B14F-4D97-AF65-F5344CB8AC3E}">
        <p14:creationId xmlns:p14="http://schemas.microsoft.com/office/powerpoint/2010/main" val="2444595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505839" y="1452966"/>
            <a:ext cx="3571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800" u="sng" dirty="0">
                <a:latin typeface="Diamond Girl Skinny" panose="02000603000000000000" pitchFamily="2" charset="0"/>
                <a:ea typeface="Diamond Girl Skinny" panose="02000603000000000000" pitchFamily="2" charset="0"/>
              </a:rPr>
              <a:t>A T KEARNEY INDEX</a:t>
            </a:r>
          </a:p>
        </p:txBody>
      </p:sp>
      <p:sp>
        <p:nvSpPr>
          <p:cNvPr id="3" name="Title 1"/>
          <p:cNvSpPr txBox="1">
            <a:spLocks/>
          </p:cNvSpPr>
          <p:nvPr/>
        </p:nvSpPr>
        <p:spPr>
          <a:xfrm>
            <a:off x="178305" y="170822"/>
            <a:ext cx="8725710" cy="719847"/>
          </a:xfrm>
          <a:prstGeom prst="rect">
            <a:avLst/>
          </a:prstGeom>
          <a:ln w="38100">
            <a:solidFill>
              <a:srgbClr val="FF0000"/>
            </a:solidFill>
          </a:ln>
        </p:spPr>
        <p:txBody>
          <a:bodyPr/>
          <a:lstStyle/>
          <a:p>
            <a:pPr algn="ctr">
              <a:defRPr/>
            </a:pPr>
            <a:r>
              <a:rPr lang="en-GB" sz="3600" u="sng" dirty="0">
                <a:latin typeface="Diamond Girl Skinny" panose="02000603000000000000" pitchFamily="2" charset="0"/>
                <a:ea typeface="Diamond Girl Skinny" panose="02000603000000000000" pitchFamily="2" charset="0"/>
                <a:cs typeface="+mj-cs"/>
              </a:rPr>
              <a:t>Measuring globalization</a:t>
            </a:r>
          </a:p>
        </p:txBody>
      </p:sp>
      <p:sp>
        <p:nvSpPr>
          <p:cNvPr id="11268" name="Rectangle 3"/>
          <p:cNvSpPr>
            <a:spLocks noChangeArrowheads="1"/>
          </p:cNvSpPr>
          <p:nvPr/>
        </p:nvSpPr>
        <p:spPr bwMode="auto">
          <a:xfrm>
            <a:off x="4853191" y="1491652"/>
            <a:ext cx="3571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800" u="sng" dirty="0">
                <a:latin typeface="Diamond Girl Skinny" panose="02000603000000000000" pitchFamily="2" charset="0"/>
                <a:ea typeface="Diamond Girl Skinny" panose="02000603000000000000" pitchFamily="2" charset="0"/>
              </a:rPr>
              <a:t>KOF INDEX</a:t>
            </a:r>
          </a:p>
        </p:txBody>
      </p:sp>
      <p:cxnSp>
        <p:nvCxnSpPr>
          <p:cNvPr id="4" name="Straight Connector 3"/>
          <p:cNvCxnSpPr/>
          <p:nvPr/>
        </p:nvCxnSpPr>
        <p:spPr>
          <a:xfrm>
            <a:off x="4572000" y="1295400"/>
            <a:ext cx="0" cy="53340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394636" y="2158341"/>
            <a:ext cx="8292164"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4786965" y="2272537"/>
            <a:ext cx="3962400" cy="584775"/>
          </a:xfrm>
          <a:prstGeom prst="rect">
            <a:avLst/>
          </a:prstGeom>
          <a:noFill/>
        </p:spPr>
        <p:txBody>
          <a:bodyPr wrap="square" rtlCol="0">
            <a:spAutoFit/>
          </a:bodyPr>
          <a:lstStyle/>
          <a:p>
            <a:r>
              <a:rPr lang="en-US" sz="3200" dirty="0">
                <a:latin typeface="Diamond Girl Skinny" panose="02000603000000000000" pitchFamily="2" charset="0"/>
                <a:ea typeface="Diamond Girl Skinny" panose="02000603000000000000" pitchFamily="2" charset="0"/>
              </a:rPr>
              <a:t>1.Economic </a:t>
            </a:r>
          </a:p>
        </p:txBody>
      </p:sp>
      <p:sp>
        <p:nvSpPr>
          <p:cNvPr id="13" name="TextBox 12"/>
          <p:cNvSpPr txBox="1"/>
          <p:nvPr/>
        </p:nvSpPr>
        <p:spPr>
          <a:xfrm>
            <a:off x="4843463" y="4129556"/>
            <a:ext cx="3962400" cy="584775"/>
          </a:xfrm>
          <a:prstGeom prst="rect">
            <a:avLst/>
          </a:prstGeom>
          <a:noFill/>
        </p:spPr>
        <p:txBody>
          <a:bodyPr wrap="square" rtlCol="0">
            <a:spAutoFit/>
          </a:bodyPr>
          <a:lstStyle/>
          <a:p>
            <a:r>
              <a:rPr lang="en-US" sz="3200" dirty="0">
                <a:latin typeface="Diamond Girl Skinny" panose="02000603000000000000" pitchFamily="2" charset="0"/>
                <a:ea typeface="Diamond Girl Skinny" panose="02000603000000000000" pitchFamily="2" charset="0"/>
              </a:rPr>
              <a:t>3.Politics</a:t>
            </a:r>
          </a:p>
        </p:txBody>
      </p:sp>
      <p:sp>
        <p:nvSpPr>
          <p:cNvPr id="14" name="TextBox 13"/>
          <p:cNvSpPr txBox="1"/>
          <p:nvPr/>
        </p:nvSpPr>
        <p:spPr>
          <a:xfrm>
            <a:off x="4843463" y="3194315"/>
            <a:ext cx="3962400" cy="584775"/>
          </a:xfrm>
          <a:prstGeom prst="rect">
            <a:avLst/>
          </a:prstGeom>
          <a:noFill/>
        </p:spPr>
        <p:txBody>
          <a:bodyPr wrap="square" rtlCol="0">
            <a:spAutoFit/>
          </a:bodyPr>
          <a:lstStyle/>
          <a:p>
            <a:r>
              <a:rPr lang="en-US" sz="3200" dirty="0">
                <a:latin typeface="Diamond Girl Skinny" panose="02000603000000000000" pitchFamily="2" charset="0"/>
                <a:ea typeface="Diamond Girl Skinny" panose="02000603000000000000" pitchFamily="2" charset="0"/>
              </a:rPr>
              <a:t>2.Social </a:t>
            </a:r>
            <a:endParaRPr lang="en-US" sz="4000" dirty="0">
              <a:latin typeface="Diamond Girl Skinny" panose="02000603000000000000" pitchFamily="2" charset="0"/>
              <a:ea typeface="Diamond Girl Skinny" panose="02000603000000000000" pitchFamily="2" charset="0"/>
            </a:endParaRPr>
          </a:p>
        </p:txBody>
      </p:sp>
      <p:sp>
        <p:nvSpPr>
          <p:cNvPr id="16" name="TextBox 15"/>
          <p:cNvSpPr txBox="1"/>
          <p:nvPr/>
        </p:nvSpPr>
        <p:spPr>
          <a:xfrm>
            <a:off x="578318" y="2309700"/>
            <a:ext cx="3962400" cy="584775"/>
          </a:xfrm>
          <a:prstGeom prst="rect">
            <a:avLst/>
          </a:prstGeom>
          <a:noFill/>
        </p:spPr>
        <p:txBody>
          <a:bodyPr wrap="square" rtlCol="0">
            <a:spAutoFit/>
          </a:bodyPr>
          <a:lstStyle/>
          <a:p>
            <a:r>
              <a:rPr lang="en-US" sz="3200" dirty="0">
                <a:latin typeface="Diamond Girl Skinny" panose="02000603000000000000" pitchFamily="2" charset="0"/>
                <a:ea typeface="Diamond Girl Skinny" panose="02000603000000000000" pitchFamily="2" charset="0"/>
              </a:rPr>
              <a:t>1.Political engagement </a:t>
            </a:r>
          </a:p>
        </p:txBody>
      </p:sp>
      <p:sp>
        <p:nvSpPr>
          <p:cNvPr id="17" name="TextBox 16"/>
          <p:cNvSpPr txBox="1"/>
          <p:nvPr/>
        </p:nvSpPr>
        <p:spPr>
          <a:xfrm>
            <a:off x="511846" y="4424130"/>
            <a:ext cx="3962400" cy="584775"/>
          </a:xfrm>
          <a:prstGeom prst="rect">
            <a:avLst/>
          </a:prstGeom>
          <a:noFill/>
        </p:spPr>
        <p:txBody>
          <a:bodyPr wrap="square" rtlCol="0">
            <a:spAutoFit/>
          </a:bodyPr>
          <a:lstStyle/>
          <a:p>
            <a:r>
              <a:rPr lang="en-US" sz="3200" dirty="0">
                <a:latin typeface="Diamond Girl Skinny" panose="02000603000000000000" pitchFamily="2" charset="0"/>
                <a:ea typeface="Diamond Girl Skinny" panose="02000603000000000000" pitchFamily="2" charset="0"/>
              </a:rPr>
              <a:t>3. Personal Contact</a:t>
            </a:r>
          </a:p>
        </p:txBody>
      </p:sp>
      <p:sp>
        <p:nvSpPr>
          <p:cNvPr id="18" name="TextBox 17"/>
          <p:cNvSpPr txBox="1"/>
          <p:nvPr/>
        </p:nvSpPr>
        <p:spPr>
          <a:xfrm>
            <a:off x="505411" y="3101427"/>
            <a:ext cx="3962400" cy="1077218"/>
          </a:xfrm>
          <a:prstGeom prst="rect">
            <a:avLst/>
          </a:prstGeom>
          <a:noFill/>
        </p:spPr>
        <p:txBody>
          <a:bodyPr wrap="square" rtlCol="0">
            <a:spAutoFit/>
          </a:bodyPr>
          <a:lstStyle/>
          <a:p>
            <a:r>
              <a:rPr lang="en-US" sz="3200" dirty="0">
                <a:latin typeface="Diamond Girl Skinny" panose="02000603000000000000" pitchFamily="2" charset="0"/>
                <a:ea typeface="Diamond Girl Skinny" panose="02000603000000000000" pitchFamily="2" charset="0"/>
              </a:rPr>
              <a:t>2.Technological Connectivity </a:t>
            </a:r>
          </a:p>
        </p:txBody>
      </p:sp>
      <p:sp>
        <p:nvSpPr>
          <p:cNvPr id="19" name="TextBox 18"/>
          <p:cNvSpPr txBox="1"/>
          <p:nvPr/>
        </p:nvSpPr>
        <p:spPr>
          <a:xfrm>
            <a:off x="554049" y="5369668"/>
            <a:ext cx="3962400" cy="584775"/>
          </a:xfrm>
          <a:prstGeom prst="rect">
            <a:avLst/>
          </a:prstGeom>
          <a:noFill/>
        </p:spPr>
        <p:txBody>
          <a:bodyPr wrap="square" rtlCol="0">
            <a:spAutoFit/>
          </a:bodyPr>
          <a:lstStyle/>
          <a:p>
            <a:r>
              <a:rPr lang="en-US" sz="3200" dirty="0">
                <a:latin typeface="Diamond Girl Skinny" panose="02000603000000000000" pitchFamily="2" charset="0"/>
                <a:ea typeface="Diamond Girl Skinny" panose="02000603000000000000" pitchFamily="2" charset="0"/>
              </a:rPr>
              <a:t>4. Economic Integration </a:t>
            </a:r>
          </a:p>
        </p:txBody>
      </p:sp>
      <p:sp>
        <p:nvSpPr>
          <p:cNvPr id="20" name="Title 1"/>
          <p:cNvSpPr txBox="1">
            <a:spLocks/>
          </p:cNvSpPr>
          <p:nvPr/>
        </p:nvSpPr>
        <p:spPr>
          <a:xfrm>
            <a:off x="4679483" y="1231390"/>
            <a:ext cx="4278780" cy="5332228"/>
          </a:xfrm>
          <a:prstGeom prst="rect">
            <a:avLst/>
          </a:prstGeom>
          <a:ln w="38100">
            <a:solidFill>
              <a:srgbClr val="7030A0"/>
            </a:solidFill>
          </a:ln>
        </p:spPr>
        <p:txBody>
          <a:bodyPr/>
          <a:lstStyle/>
          <a:p>
            <a:pPr algn="ctr">
              <a:defRPr/>
            </a:pPr>
            <a:endParaRPr lang="en-GB" sz="3600" u="sng" dirty="0">
              <a:latin typeface="Diamond Girl Skinny" panose="02000603000000000000" pitchFamily="2" charset="0"/>
              <a:ea typeface="Diamond Girl Skinny" panose="02000603000000000000" pitchFamily="2" charset="0"/>
              <a:cs typeface="+mj-cs"/>
            </a:endParaRPr>
          </a:p>
        </p:txBody>
      </p:sp>
    </p:spTree>
    <p:extLst>
      <p:ext uri="{BB962C8B-B14F-4D97-AF65-F5344CB8AC3E}">
        <p14:creationId xmlns:p14="http://schemas.microsoft.com/office/powerpoint/2010/main" val="44059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3628</TotalTime>
  <Words>1413</Words>
  <Application>Microsoft Office PowerPoint</Application>
  <PresentationFormat>On-screen Show (4:3)</PresentationFormat>
  <Paragraphs>135</Paragraphs>
  <Slides>25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MS PGothic</vt:lpstr>
      <vt:lpstr>SimSun</vt:lpstr>
      <vt:lpstr>Arial</vt:lpstr>
      <vt:lpstr>Calibri</vt:lpstr>
      <vt:lpstr>Comic Sans MS</vt:lpstr>
      <vt:lpstr>Diamond Girl Skinny</vt:lpstr>
      <vt:lpstr>Times New Roman</vt:lpstr>
      <vt:lpstr>Office Theme</vt:lpstr>
      <vt:lpstr>PowerPoint Presentation</vt:lpstr>
      <vt:lpstr>What is Globalization?</vt:lpstr>
      <vt:lpstr>PowerPoint Presentation</vt:lpstr>
      <vt:lpstr>PowerPoint Presentation</vt:lpstr>
      <vt:lpstr>PowerPoint Presentation</vt:lpstr>
      <vt:lpstr>Global interactions part 1: Measuring global interactions</vt:lpstr>
      <vt:lpstr>PowerPoint Presentation</vt:lpstr>
      <vt:lpstr>PowerPoint Presentation</vt:lpstr>
      <vt:lpstr>PowerPoint Presentation</vt:lpstr>
      <vt:lpstr>PowerPoint Presentation</vt:lpstr>
      <vt:lpstr>PowerPoint Presentation</vt:lpstr>
      <vt:lpstr>Exam question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Interactions</dc:title>
  <dc:creator>gillett</dc:creator>
  <cp:lastModifiedBy>martin roberts</cp:lastModifiedBy>
  <cp:revision>78</cp:revision>
  <cp:lastPrinted>2016-09-06T17:38:28Z</cp:lastPrinted>
  <dcterms:created xsi:type="dcterms:W3CDTF">2010-07-12T20:26:56Z</dcterms:created>
  <dcterms:modified xsi:type="dcterms:W3CDTF">2017-01-02T16:05:04Z</dcterms:modified>
</cp:coreProperties>
</file>