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1" r:id="rId4"/>
    <p:sldId id="262" r:id="rId5"/>
    <p:sldId id="263" r:id="rId6"/>
    <p:sldId id="264" r:id="rId7"/>
    <p:sldId id="265" r:id="rId8"/>
    <p:sldId id="266"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0"/>
  </p:normalViewPr>
  <p:slideViewPr>
    <p:cSldViewPr>
      <p:cViewPr varScale="1">
        <p:scale>
          <a:sx n="106" d="100"/>
          <a:sy n="106" d="100"/>
        </p:scale>
        <p:origin x="116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64F1CC5-B68D-47EF-91E1-4109FBFE1766}"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2919635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4F1CC5-B68D-47EF-91E1-4109FBFE1766}"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4009755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4F1CC5-B68D-47EF-91E1-4109FBFE1766}"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351476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4F1CC5-B68D-47EF-91E1-4109FBFE1766}"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411590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4F1CC5-B68D-47EF-91E1-4109FBFE1766}"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358345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64F1CC5-B68D-47EF-91E1-4109FBFE1766}" type="datetimeFigureOut">
              <a:rPr lang="en-GB" smtClean="0"/>
              <a:t>01/12/2022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91348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64F1CC5-B68D-47EF-91E1-4109FBFE1766}" type="datetimeFigureOut">
              <a:rPr lang="en-GB" smtClean="0"/>
              <a:t>01/12/2022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171024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64F1CC5-B68D-47EF-91E1-4109FBFE1766}" type="datetimeFigureOut">
              <a:rPr lang="en-GB" smtClean="0"/>
              <a:t>01/12/2022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38628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F1CC5-B68D-47EF-91E1-4109FBFE1766}" type="datetimeFigureOut">
              <a:rPr lang="en-GB" smtClean="0"/>
              <a:t>01/12/2022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343447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4F1CC5-B68D-47EF-91E1-4109FBFE1766}" type="datetimeFigureOut">
              <a:rPr lang="en-GB" smtClean="0"/>
              <a:t>01/12/2022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3943585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4F1CC5-B68D-47EF-91E1-4109FBFE1766}" type="datetimeFigureOut">
              <a:rPr lang="en-GB" smtClean="0"/>
              <a:t>01/12/2022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414039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F1CC5-B68D-47EF-91E1-4109FBFE1766}" type="datetimeFigureOut">
              <a:rPr lang="en-GB" smtClean="0"/>
              <a:t>01/12/2022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3026C-B53F-47B3-B21B-BD81675EBB93}" type="slidenum">
              <a:rPr lang="en-GB" smtClean="0"/>
              <a:t>‹#›</a:t>
            </a:fld>
            <a:endParaRPr lang="en-GB"/>
          </a:p>
        </p:txBody>
      </p:sp>
    </p:spTree>
    <p:extLst>
      <p:ext uri="{BB962C8B-B14F-4D97-AF65-F5344CB8AC3E}">
        <p14:creationId xmlns:p14="http://schemas.microsoft.com/office/powerpoint/2010/main" val="3024560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UlAANVBYH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18"/>
          <a:stretch/>
        </p:blipFill>
        <p:spPr bwMode="auto">
          <a:xfrm>
            <a:off x="399489" y="1556792"/>
            <a:ext cx="8273014" cy="4980221"/>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07504" y="764704"/>
            <a:ext cx="8856984" cy="646331"/>
          </a:xfrm>
          <a:prstGeom prst="rect">
            <a:avLst/>
          </a:prstGeom>
          <a:ln w="28575">
            <a:solidFill>
              <a:srgbClr val="00FF00"/>
            </a:solidFill>
          </a:ln>
        </p:spPr>
        <p:txBody>
          <a:bodyPr wrap="square">
            <a:spAutoFit/>
          </a:bodyPr>
          <a:lstStyle/>
          <a:p>
            <a:r>
              <a:rPr lang="en-GB" dirty="0">
                <a:latin typeface="Comic Sans MS" panose="030F0702030302020204" pitchFamily="66" charset="0"/>
              </a:rPr>
              <a:t>Explain the consequences of a decrease in the amount of water stored in ice in the hydrological cycle at any stage.                                                        (6 marks) </a:t>
            </a:r>
          </a:p>
        </p:txBody>
      </p:sp>
      <p:sp>
        <p:nvSpPr>
          <p:cNvPr id="8" name="TextBox 2"/>
          <p:cNvSpPr txBox="1">
            <a:spLocks noChangeArrowheads="1"/>
          </p:cNvSpPr>
          <p:nvPr/>
        </p:nvSpPr>
        <p:spPr bwMode="auto">
          <a:xfrm>
            <a:off x="107504" y="188640"/>
            <a:ext cx="8856984" cy="461665"/>
          </a:xfrm>
          <a:prstGeom prst="rect">
            <a:avLst/>
          </a:prstGeom>
          <a:solidFill>
            <a:schemeClr val="bg1"/>
          </a:solidFill>
          <a:ln w="28575">
            <a:solidFill>
              <a:srgbClr val="FF0000"/>
            </a:solidFill>
            <a:miter lim="800000"/>
            <a:headEnd/>
            <a:tailEnd/>
          </a:ln>
        </p:spPr>
        <p:txBody>
          <a:bodyPr wrap="square">
            <a:spAutoFit/>
          </a:bodyPr>
          <a:lstStyle/>
          <a:p>
            <a:pPr algn="ctr"/>
            <a:r>
              <a:rPr lang="en-US" sz="2400" u="sng" dirty="0">
                <a:latin typeface="Comic Sans MS" panose="030F0702030302020204" pitchFamily="66" charset="0"/>
              </a:rPr>
              <a:t>Starter Question</a:t>
            </a:r>
          </a:p>
        </p:txBody>
      </p:sp>
    </p:spTree>
    <p:extLst>
      <p:ext uri="{BB962C8B-B14F-4D97-AF65-F5344CB8AC3E}">
        <p14:creationId xmlns:p14="http://schemas.microsoft.com/office/powerpoint/2010/main" val="305855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57317"/>
            <a:ext cx="8712968" cy="707886"/>
          </a:xfrm>
          <a:prstGeom prst="rect">
            <a:avLst/>
          </a:prstGeom>
          <a:ln w="28575">
            <a:solidFill>
              <a:srgbClr val="FFC000"/>
            </a:solidFill>
          </a:ln>
        </p:spPr>
        <p:txBody>
          <a:bodyPr wrap="square">
            <a:spAutoFit/>
          </a:bodyPr>
          <a:lstStyle/>
          <a:p>
            <a:r>
              <a:rPr lang="en-GB" sz="2000" u="sng" dirty="0">
                <a:latin typeface="Comic Sans MS" panose="030F0702030302020204" pitchFamily="66" charset="0"/>
              </a:rPr>
              <a:t>Learning objective</a:t>
            </a:r>
            <a:r>
              <a:rPr lang="en-GB" sz="2000" dirty="0">
                <a:latin typeface="Comic Sans MS" panose="030F0702030302020204" pitchFamily="66" charset="0"/>
              </a:rPr>
              <a:t>:</a:t>
            </a:r>
            <a:r>
              <a:rPr lang="en-GB" sz="2000" b="1" dirty="0">
                <a:latin typeface="Comic Sans MS" panose="030F0702030302020204" pitchFamily="66" charset="0"/>
              </a:rPr>
              <a:t> </a:t>
            </a:r>
            <a:r>
              <a:rPr lang="en-GB" sz="2000" dirty="0">
                <a:latin typeface="Comic Sans MS" panose="030F0702030302020204" pitchFamily="66" charset="0"/>
              </a:rPr>
              <a:t>To analyse the functioning of a drainage basin as an open system with inputs, outputs, transfers, stores and feedback loops.</a:t>
            </a:r>
          </a:p>
        </p:txBody>
      </p:sp>
      <p:sp>
        <p:nvSpPr>
          <p:cNvPr id="3" name="TextBox 2"/>
          <p:cNvSpPr txBox="1">
            <a:spLocks noChangeArrowheads="1"/>
          </p:cNvSpPr>
          <p:nvPr/>
        </p:nvSpPr>
        <p:spPr bwMode="auto">
          <a:xfrm>
            <a:off x="251520" y="87015"/>
            <a:ext cx="8712968" cy="400110"/>
          </a:xfrm>
          <a:prstGeom prst="rect">
            <a:avLst/>
          </a:prstGeom>
          <a:solidFill>
            <a:schemeClr val="bg1"/>
          </a:solidFill>
          <a:ln w="28575">
            <a:solidFill>
              <a:srgbClr val="FF0000"/>
            </a:solidFill>
            <a:miter lim="800000"/>
            <a:headEnd/>
            <a:tailEnd/>
          </a:ln>
        </p:spPr>
        <p:txBody>
          <a:bodyPr wrap="square">
            <a:spAutoFit/>
          </a:bodyPr>
          <a:lstStyle/>
          <a:p>
            <a:pPr algn="ctr">
              <a:spcAft>
                <a:spcPts val="0"/>
              </a:spcAft>
            </a:pPr>
            <a:r>
              <a:rPr lang="en-US" sz="2000" u="sng" dirty="0">
                <a:latin typeface="Comic Sans MS" panose="030F0702030302020204" pitchFamily="66" charset="0"/>
              </a:rPr>
              <a:t>Drainage basins and flooding</a:t>
            </a:r>
            <a:endParaRPr lang="en-GB" u="sng" dirty="0">
              <a:solidFill>
                <a:srgbClr val="000000"/>
              </a:solidFill>
              <a:latin typeface="Comic Sans MS" panose="030F0702030302020204" pitchFamily="66" charset="0"/>
              <a:ea typeface="Times New Roman"/>
              <a:cs typeface="Times New Roman"/>
            </a:endParaRPr>
          </a:p>
        </p:txBody>
      </p:sp>
      <p:sp>
        <p:nvSpPr>
          <p:cNvPr id="6" name="Rectangle 5"/>
          <p:cNvSpPr/>
          <p:nvPr/>
        </p:nvSpPr>
        <p:spPr>
          <a:xfrm>
            <a:off x="215516" y="1412776"/>
            <a:ext cx="8784976" cy="1600226"/>
          </a:xfrm>
          <a:prstGeom prst="rect">
            <a:avLst/>
          </a:prstGeom>
          <a:solidFill>
            <a:schemeClr val="bg1"/>
          </a:solid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u="sng" dirty="0">
                <a:solidFill>
                  <a:schemeClr val="tx1"/>
                </a:solidFill>
                <a:latin typeface="Comic Sans MS" panose="030F0702030302020204" pitchFamily="66" charset="0"/>
              </a:rPr>
              <a:t>Demo</a:t>
            </a:r>
            <a:r>
              <a:rPr lang="en-GB" sz="2000" dirty="0">
                <a:solidFill>
                  <a:schemeClr val="tx1"/>
                </a:solidFill>
                <a:latin typeface="Comic Sans MS" panose="030F0702030302020204" pitchFamily="66" charset="0"/>
              </a:rPr>
              <a:t>: Watch the following Video and makes notes on the following two factor:</a:t>
            </a:r>
          </a:p>
          <a:p>
            <a:r>
              <a:rPr lang="en-GB" sz="2000" dirty="0">
                <a:solidFill>
                  <a:schemeClr val="tx1"/>
                </a:solidFill>
                <a:latin typeface="Comic Sans MS" panose="030F0702030302020204" pitchFamily="66" charset="0"/>
              </a:rPr>
              <a:t>i. main functions of a watershed/drainage basin</a:t>
            </a:r>
            <a:br>
              <a:rPr lang="en-GB" sz="2000" dirty="0">
                <a:solidFill>
                  <a:schemeClr val="tx1"/>
                </a:solidFill>
                <a:latin typeface="Comic Sans MS" panose="030F0702030302020204" pitchFamily="66" charset="0"/>
              </a:rPr>
            </a:br>
            <a:r>
              <a:rPr lang="en-GB" sz="2000" dirty="0">
                <a:solidFill>
                  <a:schemeClr val="tx1"/>
                </a:solidFill>
                <a:latin typeface="Comic Sans MS" panose="030F0702030302020204" pitchFamily="66" charset="0"/>
              </a:rPr>
              <a:t>ii. how human action can influence the functioning of the system.</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357711"/>
            <a:ext cx="3790950"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ction Button: Movie 6">
            <a:hlinkClick r:id="rId3" highlightClick="1"/>
          </p:cNvPr>
          <p:cNvSpPr/>
          <p:nvPr/>
        </p:nvSpPr>
        <p:spPr>
          <a:xfrm>
            <a:off x="366508" y="185472"/>
            <a:ext cx="504056" cy="200055"/>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265606" y="3154358"/>
            <a:ext cx="4572000" cy="3416320"/>
          </a:xfrm>
          <a:prstGeom prst="rect">
            <a:avLst/>
          </a:prstGeom>
          <a:ln w="28575">
            <a:solidFill>
              <a:srgbClr val="7030A0"/>
            </a:solidFill>
          </a:ln>
        </p:spPr>
        <p:txBody>
          <a:bodyPr>
            <a:spAutoFit/>
          </a:bodyPr>
          <a:lstStyle/>
          <a:p>
            <a:pPr marL="400050" indent="-400050">
              <a:buAutoNum type="romanLcPeriod"/>
            </a:pPr>
            <a:r>
              <a:rPr lang="en-GB" dirty="0">
                <a:solidFill>
                  <a:schemeClr val="tx1"/>
                </a:solidFill>
                <a:latin typeface="Comic Sans MS" panose="030F0702030302020204" pitchFamily="66" charset="0"/>
              </a:rPr>
              <a:t>main functions of a watershed/drainage basin</a:t>
            </a:r>
          </a:p>
          <a:p>
            <a:r>
              <a:rPr lang="en-GB" dirty="0">
                <a:latin typeface="Comic Sans MS" panose="030F0702030302020204" pitchFamily="66" charset="0"/>
              </a:rPr>
              <a:t>________________________________________________________________________________________________________________________</a:t>
            </a:r>
            <a:br>
              <a:rPr lang="en-GB" dirty="0">
                <a:solidFill>
                  <a:schemeClr val="tx1"/>
                </a:solidFill>
                <a:latin typeface="Comic Sans MS" panose="030F0702030302020204" pitchFamily="66" charset="0"/>
              </a:rPr>
            </a:br>
            <a:r>
              <a:rPr lang="en-GB" dirty="0">
                <a:solidFill>
                  <a:schemeClr val="tx1"/>
                </a:solidFill>
                <a:latin typeface="Comic Sans MS" panose="030F0702030302020204" pitchFamily="66" charset="0"/>
              </a:rPr>
              <a:t>ii. how human action can influence the functioning of the system.</a:t>
            </a:r>
          </a:p>
          <a:p>
            <a:r>
              <a:rPr lang="en-GB" dirty="0">
                <a:latin typeface="Comic Sans MS" panose="030F0702030302020204" pitchFamily="66" charset="0"/>
              </a:rPr>
              <a:t>__________________________________________________________________________________________</a:t>
            </a:r>
            <a:endParaRPr lang="en-GB" dirty="0">
              <a:solidFill>
                <a:schemeClr val="tx1"/>
              </a:solidFill>
              <a:latin typeface="Comic Sans MS" panose="030F0702030302020204" pitchFamily="66" charset="0"/>
            </a:endParaRPr>
          </a:p>
          <a:p>
            <a:pPr marL="400050" indent="-400050">
              <a:buAutoNum type="romanLcPeriod"/>
            </a:pPr>
            <a:endParaRPr lang="en-GB" dirty="0">
              <a:latin typeface="Comic Sans MS" panose="030F0702030302020204" pitchFamily="66" charset="0"/>
            </a:endParaRPr>
          </a:p>
        </p:txBody>
      </p:sp>
    </p:spTree>
    <p:extLst>
      <p:ext uri="{BB962C8B-B14F-4D97-AF65-F5344CB8AC3E}">
        <p14:creationId xmlns:p14="http://schemas.microsoft.com/office/powerpoint/2010/main" val="3341358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15294" y="1513250"/>
            <a:ext cx="8701066" cy="4808486"/>
            <a:chOff x="263422" y="1572842"/>
            <a:chExt cx="8701066" cy="4808486"/>
          </a:xfrm>
        </p:grpSpPr>
        <p:pic>
          <p:nvPicPr>
            <p:cNvPr id="2" name="Picture 2" descr="http://www.coolgeography.co.uk/GCSE/AQA/Water%20on%20the%20Land/Processes/Drainage_Basin_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22" y="1572842"/>
              <a:ext cx="8701066" cy="48084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87624" y="1988840"/>
              <a:ext cx="1296144" cy="3600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3563888" y="2399728"/>
              <a:ext cx="1296144" cy="3600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635896" y="2852936"/>
              <a:ext cx="1296144" cy="3600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5796136" y="3212976"/>
              <a:ext cx="1296144" cy="3600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4427984" y="5445224"/>
              <a:ext cx="1512168" cy="5040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2267744" y="5517232"/>
              <a:ext cx="1512168" cy="3600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2123728" y="2852936"/>
              <a:ext cx="1296144" cy="3600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2187424" y="3573015"/>
              <a:ext cx="1376463" cy="28803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2187423" y="3977085"/>
              <a:ext cx="1376463" cy="28803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2123728" y="4319183"/>
              <a:ext cx="1376463" cy="28803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2267744" y="5013176"/>
              <a:ext cx="1376463" cy="28803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4340715" y="3648965"/>
              <a:ext cx="1455421" cy="61615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rot="957136">
              <a:off x="3966698" y="4605688"/>
              <a:ext cx="1305144" cy="38233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923036" y="5996024"/>
              <a:ext cx="360475" cy="3371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2695417" y="5996023"/>
              <a:ext cx="360475" cy="3371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4888187" y="6000324"/>
              <a:ext cx="360475" cy="3371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a:off x="6336162" y="5992592"/>
              <a:ext cx="360475" cy="3371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7847856" y="4439680"/>
              <a:ext cx="972616" cy="50148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Rectangle 20"/>
          <p:cNvSpPr/>
          <p:nvPr/>
        </p:nvSpPr>
        <p:spPr>
          <a:xfrm>
            <a:off x="179512" y="548680"/>
            <a:ext cx="8784976" cy="952154"/>
          </a:xfrm>
          <a:prstGeom prst="rect">
            <a:avLst/>
          </a:prstGeom>
          <a:solidFill>
            <a:schemeClr val="bg1"/>
          </a:solid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u="sng" dirty="0">
                <a:solidFill>
                  <a:schemeClr val="tx1"/>
                </a:solidFill>
                <a:latin typeface="Comic Sans MS" panose="030F0702030302020204" pitchFamily="66" charset="0"/>
              </a:rPr>
              <a:t>Demo</a:t>
            </a:r>
            <a:r>
              <a:rPr lang="en-GB" sz="1600" dirty="0">
                <a:solidFill>
                  <a:schemeClr val="tx1"/>
                </a:solidFill>
                <a:latin typeface="Comic Sans MS" panose="030F0702030302020204" pitchFamily="66" charset="0"/>
              </a:rPr>
              <a:t>: Ensure to place the following words in the correct position.</a:t>
            </a:r>
          </a:p>
          <a:p>
            <a:pPr algn="ctr"/>
            <a:r>
              <a:rPr lang="en-GB" sz="1600" dirty="0">
                <a:solidFill>
                  <a:schemeClr val="tx1"/>
                </a:solidFill>
                <a:latin typeface="Comic Sans MS" panose="030F0702030302020204" pitchFamily="66" charset="0"/>
              </a:rPr>
              <a:t>Precipitation/River Channel/Evaporation/ Soil moisture/ Infiltration/Groundwater/ Groundwater flow / Percolation/Evaporation/  Interception/ Surface Storage/</a:t>
            </a:r>
            <a:r>
              <a:rPr lang="en-GB" sz="1600" dirty="0" err="1">
                <a:solidFill>
                  <a:schemeClr val="tx1"/>
                </a:solidFill>
                <a:latin typeface="Comic Sans MS" panose="030F0702030302020204" pitchFamily="66" charset="0"/>
              </a:rPr>
              <a:t>Throughflow</a:t>
            </a:r>
            <a:r>
              <a:rPr lang="en-GB" sz="1600" dirty="0">
                <a:solidFill>
                  <a:schemeClr val="tx1"/>
                </a:solidFill>
                <a:latin typeface="Comic Sans MS" panose="030F0702030302020204" pitchFamily="66" charset="0"/>
              </a:rPr>
              <a:t>/ Surface runoff or overland flow/Transpiration/</a:t>
            </a:r>
          </a:p>
        </p:txBody>
      </p:sp>
      <p:sp>
        <p:nvSpPr>
          <p:cNvPr id="22" name="TextBox 21"/>
          <p:cNvSpPr txBox="1">
            <a:spLocks noChangeArrowheads="1"/>
          </p:cNvSpPr>
          <p:nvPr/>
        </p:nvSpPr>
        <p:spPr bwMode="auto">
          <a:xfrm>
            <a:off x="179512" y="87015"/>
            <a:ext cx="8784976" cy="400110"/>
          </a:xfrm>
          <a:prstGeom prst="rect">
            <a:avLst/>
          </a:prstGeom>
          <a:solidFill>
            <a:schemeClr val="bg1"/>
          </a:solidFill>
          <a:ln w="28575">
            <a:solidFill>
              <a:srgbClr val="FF0000"/>
            </a:solidFill>
            <a:miter lim="800000"/>
            <a:headEnd/>
            <a:tailEnd/>
          </a:ln>
        </p:spPr>
        <p:txBody>
          <a:bodyPr wrap="square">
            <a:spAutoFit/>
          </a:bodyPr>
          <a:lstStyle/>
          <a:p>
            <a:pPr algn="ctr">
              <a:spcAft>
                <a:spcPts val="0"/>
              </a:spcAft>
            </a:pPr>
            <a:r>
              <a:rPr lang="en-US" sz="2000" u="sng" dirty="0">
                <a:effectLst/>
                <a:latin typeface="Comic Sans MS" panose="030F0702030302020204" pitchFamily="66" charset="0"/>
              </a:rPr>
              <a:t>Drainage basins and flooding</a:t>
            </a:r>
            <a:endParaRPr lang="en-GB" u="sng" dirty="0">
              <a:solidFill>
                <a:srgbClr val="000000"/>
              </a:solidFill>
              <a:effectLst/>
              <a:latin typeface="Comic Sans MS" panose="030F0702030302020204" pitchFamily="66" charset="0"/>
              <a:ea typeface="Times New Roman"/>
              <a:cs typeface="Times New Roman"/>
            </a:endParaRPr>
          </a:p>
        </p:txBody>
      </p:sp>
      <p:sp>
        <p:nvSpPr>
          <p:cNvPr id="24" name="TextBox 23"/>
          <p:cNvSpPr txBox="1">
            <a:spLocks noChangeArrowheads="1"/>
          </p:cNvSpPr>
          <p:nvPr/>
        </p:nvSpPr>
        <p:spPr bwMode="auto">
          <a:xfrm>
            <a:off x="131384" y="6380104"/>
            <a:ext cx="8784976" cy="400110"/>
          </a:xfrm>
          <a:prstGeom prst="rect">
            <a:avLst/>
          </a:prstGeom>
          <a:solidFill>
            <a:schemeClr val="bg1"/>
          </a:solidFill>
          <a:ln w="28575">
            <a:solidFill>
              <a:srgbClr val="00B0F0"/>
            </a:solidFill>
            <a:miter lim="800000"/>
            <a:headEnd/>
            <a:tailEnd/>
          </a:ln>
        </p:spPr>
        <p:txBody>
          <a:bodyPr wrap="square">
            <a:spAutoFit/>
          </a:bodyPr>
          <a:lstStyle/>
          <a:p>
            <a:pPr>
              <a:spcAft>
                <a:spcPts val="0"/>
              </a:spcAft>
            </a:pPr>
            <a:r>
              <a:rPr lang="en-US" sz="2000" u="sng" dirty="0">
                <a:effectLst/>
                <a:latin typeface="Comic Sans MS" panose="030F0702030302020204" pitchFamily="66" charset="0"/>
              </a:rPr>
              <a:t>Challenge: </a:t>
            </a:r>
            <a:r>
              <a:rPr lang="en-US" dirty="0">
                <a:effectLst/>
                <a:latin typeface="Comic Sans MS" panose="030F0702030302020204" pitchFamily="66" charset="0"/>
              </a:rPr>
              <a:t>Ensure to create a key and label Inputs/storages/flows and outputs.</a:t>
            </a:r>
            <a:endParaRPr lang="en-GB" sz="1600" dirty="0">
              <a:solidFill>
                <a:srgbClr val="000000"/>
              </a:solidFill>
              <a:effectLst/>
              <a:latin typeface="Comic Sans MS" panose="030F0702030302020204" pitchFamily="66" charset="0"/>
              <a:ea typeface="Times New Roman"/>
              <a:cs typeface="Times New Roman"/>
            </a:endParaRPr>
          </a:p>
        </p:txBody>
      </p:sp>
    </p:spTree>
    <p:extLst>
      <p:ext uri="{BB962C8B-B14F-4D97-AF65-F5344CB8AC3E}">
        <p14:creationId xmlns:p14="http://schemas.microsoft.com/office/powerpoint/2010/main" val="3890021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oolgeography.co.uk/GCSE/AQA/Water%20on%20the%20Land/Processes/Drainage_Basin_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625" y="1664255"/>
            <a:ext cx="7716758" cy="42645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215516" y="116631"/>
            <a:ext cx="8748972" cy="400110"/>
          </a:xfrm>
          <a:prstGeom prst="rect">
            <a:avLst/>
          </a:prstGeom>
          <a:solidFill>
            <a:schemeClr val="bg1"/>
          </a:solidFill>
          <a:ln w="28575">
            <a:solidFill>
              <a:srgbClr val="FF0000"/>
            </a:solidFill>
            <a:miter lim="800000"/>
            <a:headEnd/>
            <a:tailEnd/>
          </a:ln>
        </p:spPr>
        <p:txBody>
          <a:bodyPr wrap="square">
            <a:spAutoFit/>
          </a:bodyPr>
          <a:lstStyle/>
          <a:p>
            <a:pPr algn="ctr">
              <a:spcAft>
                <a:spcPts val="0"/>
              </a:spcAft>
            </a:pPr>
            <a:r>
              <a:rPr lang="en-US" sz="2000" u="sng" dirty="0">
                <a:effectLst/>
                <a:latin typeface="Comic Sans MS" panose="030F0702030302020204" pitchFamily="66" charset="0"/>
              </a:rPr>
              <a:t>Drainage basins and flooding</a:t>
            </a:r>
            <a:endParaRPr lang="en-GB" u="sng" dirty="0">
              <a:solidFill>
                <a:srgbClr val="000000"/>
              </a:solidFill>
              <a:effectLst/>
              <a:latin typeface="Comic Sans MS" panose="030F0702030302020204" pitchFamily="66" charset="0"/>
              <a:ea typeface="Times New Roman"/>
              <a:cs typeface="Times New Roman"/>
            </a:endParaRPr>
          </a:p>
        </p:txBody>
      </p:sp>
      <p:sp>
        <p:nvSpPr>
          <p:cNvPr id="6" name="Rectangle 5"/>
          <p:cNvSpPr/>
          <p:nvPr/>
        </p:nvSpPr>
        <p:spPr>
          <a:xfrm>
            <a:off x="215516" y="595297"/>
            <a:ext cx="8784976" cy="952154"/>
          </a:xfrm>
          <a:prstGeom prst="rect">
            <a:avLst/>
          </a:prstGeom>
          <a:solidFill>
            <a:schemeClr val="bg1"/>
          </a:solid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u="sng" dirty="0">
                <a:solidFill>
                  <a:schemeClr val="tx1"/>
                </a:solidFill>
                <a:latin typeface="Comic Sans MS" panose="030F0702030302020204" pitchFamily="66" charset="0"/>
              </a:rPr>
              <a:t>Demo</a:t>
            </a:r>
            <a:r>
              <a:rPr lang="en-GB" sz="1600" dirty="0">
                <a:solidFill>
                  <a:schemeClr val="tx1"/>
                </a:solidFill>
                <a:latin typeface="Comic Sans MS" panose="030F0702030302020204" pitchFamily="66" charset="0"/>
              </a:rPr>
              <a:t>: Ensure to place the following words in the correct position.</a:t>
            </a:r>
          </a:p>
          <a:p>
            <a:pPr algn="ctr"/>
            <a:r>
              <a:rPr lang="en-GB" sz="1600" dirty="0">
                <a:solidFill>
                  <a:schemeClr val="tx1"/>
                </a:solidFill>
                <a:latin typeface="Comic Sans MS" panose="030F0702030302020204" pitchFamily="66" charset="0"/>
              </a:rPr>
              <a:t>Precipitation/River Channel/Evaporation/ Soil moisture/ Infiltration/Groundwater/ Groundwater/ Percolation/Evaporation/  Interception/ Surface Storage/</a:t>
            </a:r>
            <a:r>
              <a:rPr lang="en-GB" sz="1600" dirty="0" err="1">
                <a:solidFill>
                  <a:schemeClr val="tx1"/>
                </a:solidFill>
                <a:latin typeface="Comic Sans MS" panose="030F0702030302020204" pitchFamily="66" charset="0"/>
              </a:rPr>
              <a:t>Throughflow</a:t>
            </a:r>
            <a:r>
              <a:rPr lang="en-GB" sz="1600" dirty="0">
                <a:solidFill>
                  <a:schemeClr val="tx1"/>
                </a:solidFill>
                <a:latin typeface="Comic Sans MS" panose="030F0702030302020204" pitchFamily="66" charset="0"/>
              </a:rPr>
              <a:t>/ Surface runoff or overland flow/Transpiration/</a:t>
            </a:r>
          </a:p>
        </p:txBody>
      </p:sp>
      <p:sp>
        <p:nvSpPr>
          <p:cNvPr id="7" name="TextBox 6"/>
          <p:cNvSpPr txBox="1">
            <a:spLocks noChangeArrowheads="1"/>
          </p:cNvSpPr>
          <p:nvPr/>
        </p:nvSpPr>
        <p:spPr bwMode="auto">
          <a:xfrm>
            <a:off x="215516" y="5995170"/>
            <a:ext cx="8712968" cy="707886"/>
          </a:xfrm>
          <a:prstGeom prst="rect">
            <a:avLst/>
          </a:prstGeom>
          <a:solidFill>
            <a:schemeClr val="bg1"/>
          </a:solidFill>
          <a:ln w="28575">
            <a:solidFill>
              <a:srgbClr val="7030A0"/>
            </a:solidFill>
            <a:miter lim="800000"/>
            <a:headEnd/>
            <a:tailEnd/>
          </a:ln>
        </p:spPr>
        <p:txBody>
          <a:bodyPr wrap="square">
            <a:spAutoFit/>
          </a:bodyPr>
          <a:lstStyle/>
          <a:p>
            <a:pPr>
              <a:spcAft>
                <a:spcPts val="0"/>
              </a:spcAft>
            </a:pPr>
            <a:r>
              <a:rPr lang="en-US" sz="2000" u="sng" dirty="0">
                <a:effectLst/>
                <a:latin typeface="Comic Sans MS" panose="030F0702030302020204" pitchFamily="66" charset="0"/>
              </a:rPr>
              <a:t>Exam Question</a:t>
            </a:r>
            <a:r>
              <a:rPr lang="en-US" sz="2000" dirty="0">
                <a:effectLst/>
                <a:latin typeface="Comic Sans MS" panose="030F0702030302020204" pitchFamily="66" charset="0"/>
              </a:rPr>
              <a:t>: Explain how a drainage basin functions as an open system.</a:t>
            </a:r>
            <a:endParaRPr lang="en-GB" dirty="0">
              <a:solidFill>
                <a:srgbClr val="000000"/>
              </a:solidFill>
              <a:effectLst/>
              <a:latin typeface="Comic Sans MS" panose="030F0702030302020204" pitchFamily="66" charset="0"/>
              <a:ea typeface="Times New Roman"/>
              <a:cs typeface="Times New Roman"/>
            </a:endParaRPr>
          </a:p>
        </p:txBody>
      </p:sp>
    </p:spTree>
    <p:extLst>
      <p:ext uri="{BB962C8B-B14F-4D97-AF65-F5344CB8AC3E}">
        <p14:creationId xmlns:p14="http://schemas.microsoft.com/office/powerpoint/2010/main" val="298044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628800"/>
            <a:ext cx="8717206" cy="1754326"/>
          </a:xfrm>
          <a:prstGeom prst="rect">
            <a:avLst/>
          </a:prstGeom>
          <a:ln w="28575">
            <a:solidFill>
              <a:srgbClr val="7030A0"/>
            </a:solidFill>
          </a:ln>
        </p:spPr>
        <p:txBody>
          <a:bodyPr wrap="square">
            <a:spAutoFit/>
          </a:bodyPr>
          <a:lstStyle/>
          <a:p>
            <a:r>
              <a:rPr lang="en-GB" u="sng" dirty="0">
                <a:latin typeface="Comic Sans MS" panose="030F0702030302020204" pitchFamily="66" charset="0"/>
              </a:rPr>
              <a:t>Feedback Loops</a:t>
            </a:r>
            <a:r>
              <a:rPr lang="en-GB" b="1" dirty="0">
                <a:latin typeface="Comic Sans MS" panose="030F0702030302020204" pitchFamily="66" charset="0"/>
              </a:rPr>
              <a:t>:</a:t>
            </a:r>
            <a:r>
              <a:rPr lang="en-GB" dirty="0">
                <a:latin typeface="Comic Sans MS" panose="030F0702030302020204" pitchFamily="66" charset="0"/>
              </a:rPr>
              <a:t> A system is always trying to maintain a balance (equilibrium). Feedback loops explain when a system (drainage basin) loses and attempts to regain its balance. Negative feedback attempts to regain the equilibrium by reducing inputs or possibly increasing outputs. Humans can alter feedback loops by changing the amount of water released from dams, changing the amount of water used or even increasing run-off through deforestation.</a:t>
            </a:r>
          </a:p>
        </p:txBody>
      </p:sp>
      <p:sp>
        <p:nvSpPr>
          <p:cNvPr id="3" name="TextBox 2"/>
          <p:cNvSpPr txBox="1">
            <a:spLocks noChangeArrowheads="1"/>
          </p:cNvSpPr>
          <p:nvPr/>
        </p:nvSpPr>
        <p:spPr bwMode="auto">
          <a:xfrm>
            <a:off x="251520" y="87015"/>
            <a:ext cx="8712968" cy="400110"/>
          </a:xfrm>
          <a:prstGeom prst="rect">
            <a:avLst/>
          </a:prstGeom>
          <a:solidFill>
            <a:schemeClr val="bg1"/>
          </a:solidFill>
          <a:ln w="28575">
            <a:solidFill>
              <a:srgbClr val="FF0000"/>
            </a:solidFill>
            <a:miter lim="800000"/>
            <a:headEnd/>
            <a:tailEnd/>
          </a:ln>
        </p:spPr>
        <p:txBody>
          <a:bodyPr wrap="square">
            <a:spAutoFit/>
          </a:bodyPr>
          <a:lstStyle/>
          <a:p>
            <a:pPr algn="ctr">
              <a:spcAft>
                <a:spcPts val="0"/>
              </a:spcAft>
            </a:pPr>
            <a:r>
              <a:rPr lang="en-US" sz="2000" u="sng" dirty="0">
                <a:effectLst/>
                <a:latin typeface="Comic Sans MS" panose="030F0702030302020204" pitchFamily="66" charset="0"/>
              </a:rPr>
              <a:t>Feedback Loop</a:t>
            </a:r>
            <a:endParaRPr lang="en-GB" u="sng" dirty="0">
              <a:solidFill>
                <a:srgbClr val="000000"/>
              </a:solidFill>
              <a:effectLst/>
              <a:latin typeface="Comic Sans MS" panose="030F0702030302020204" pitchFamily="66" charset="0"/>
              <a:ea typeface="Times New Roman"/>
              <a:cs typeface="Times New Roman"/>
            </a:endParaRPr>
          </a:p>
        </p:txBody>
      </p:sp>
      <p:sp>
        <p:nvSpPr>
          <p:cNvPr id="4" name="Rectangle 3"/>
          <p:cNvSpPr/>
          <p:nvPr/>
        </p:nvSpPr>
        <p:spPr>
          <a:xfrm>
            <a:off x="247282" y="591098"/>
            <a:ext cx="8717206" cy="923330"/>
          </a:xfrm>
          <a:prstGeom prst="rect">
            <a:avLst/>
          </a:prstGeom>
          <a:ln w="28575">
            <a:solidFill>
              <a:schemeClr val="accent6">
                <a:lumMod val="75000"/>
              </a:schemeClr>
            </a:solidFill>
          </a:ln>
        </p:spPr>
        <p:txBody>
          <a:bodyPr wrap="square">
            <a:spAutoFit/>
          </a:bodyPr>
          <a:lstStyle/>
          <a:p>
            <a:r>
              <a:rPr lang="en-GB" u="sng" dirty="0">
                <a:latin typeface="Comic Sans MS" panose="030F0702030302020204" pitchFamily="66" charset="0"/>
              </a:rPr>
              <a:t>Language for learning</a:t>
            </a:r>
            <a:r>
              <a:rPr lang="en-GB" dirty="0">
                <a:latin typeface="Comic Sans MS" panose="030F0702030302020204" pitchFamily="66" charset="0"/>
              </a:rPr>
              <a:t>: A system is a network of relationships among a group of parts, elements, or components that interact with and influence one another through the exchange of energy, matter, and/or information.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07" y="3511776"/>
            <a:ext cx="8918232" cy="2448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a:spLocks noChangeArrowheads="1"/>
          </p:cNvSpPr>
          <p:nvPr/>
        </p:nvSpPr>
        <p:spPr bwMode="auto">
          <a:xfrm>
            <a:off x="247282" y="6059316"/>
            <a:ext cx="8712968" cy="707886"/>
          </a:xfrm>
          <a:prstGeom prst="rect">
            <a:avLst/>
          </a:prstGeom>
          <a:solidFill>
            <a:schemeClr val="bg1"/>
          </a:solidFill>
          <a:ln w="28575">
            <a:solidFill>
              <a:srgbClr val="00FF00"/>
            </a:solidFill>
            <a:miter lim="800000"/>
            <a:headEnd/>
            <a:tailEnd/>
          </a:ln>
        </p:spPr>
        <p:txBody>
          <a:bodyPr wrap="square">
            <a:spAutoFit/>
          </a:bodyPr>
          <a:lstStyle/>
          <a:p>
            <a:pPr>
              <a:spcAft>
                <a:spcPts val="0"/>
              </a:spcAft>
            </a:pPr>
            <a:r>
              <a:rPr lang="en-US" sz="2000" u="sng" dirty="0">
                <a:effectLst/>
                <a:latin typeface="Comic Sans MS" panose="030F0702030302020204" pitchFamily="66" charset="0"/>
              </a:rPr>
              <a:t>Demo: </a:t>
            </a:r>
            <a:r>
              <a:rPr lang="en-US" sz="2000" dirty="0">
                <a:effectLst/>
                <a:latin typeface="Comic Sans MS" panose="030F0702030302020204" pitchFamily="66" charset="0"/>
              </a:rPr>
              <a:t>Write a theory as to what positive feedback loop. Ensure to give a geographical example.</a:t>
            </a:r>
            <a:endParaRPr lang="en-GB" dirty="0">
              <a:solidFill>
                <a:srgbClr val="000000"/>
              </a:solidFill>
              <a:effectLst/>
              <a:latin typeface="Comic Sans MS" panose="030F0702030302020204" pitchFamily="66" charset="0"/>
              <a:ea typeface="Times New Roman"/>
              <a:cs typeface="Times New Roman"/>
            </a:endParaRPr>
          </a:p>
        </p:txBody>
      </p:sp>
      <p:sp>
        <p:nvSpPr>
          <p:cNvPr id="7" name="Rectangle 6"/>
          <p:cNvSpPr/>
          <p:nvPr/>
        </p:nvSpPr>
        <p:spPr>
          <a:xfrm>
            <a:off x="467544" y="5004409"/>
            <a:ext cx="1944216" cy="646331"/>
          </a:xfrm>
          <a:prstGeom prst="rect">
            <a:avLst/>
          </a:prstGeom>
          <a:ln w="28575">
            <a:solidFill>
              <a:srgbClr val="7030A0"/>
            </a:solidFill>
          </a:ln>
        </p:spPr>
        <p:txBody>
          <a:bodyPr wrap="square">
            <a:spAutoFit/>
          </a:bodyPr>
          <a:lstStyle/>
          <a:p>
            <a:r>
              <a:rPr lang="en-GB" dirty="0">
                <a:latin typeface="Comic Sans MS" panose="030F0702030302020204" pitchFamily="66" charset="0"/>
              </a:rPr>
              <a:t>Non Geographic example </a:t>
            </a:r>
          </a:p>
        </p:txBody>
      </p:sp>
    </p:spTree>
    <p:extLst>
      <p:ext uri="{BB962C8B-B14F-4D97-AF65-F5344CB8AC3E}">
        <p14:creationId xmlns:p14="http://schemas.microsoft.com/office/powerpoint/2010/main" val="2192005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07504" y="87015"/>
            <a:ext cx="8856984" cy="400110"/>
          </a:xfrm>
          <a:prstGeom prst="rect">
            <a:avLst/>
          </a:prstGeom>
          <a:solidFill>
            <a:schemeClr val="bg1"/>
          </a:solidFill>
          <a:ln w="28575">
            <a:solidFill>
              <a:srgbClr val="FF0000"/>
            </a:solidFill>
            <a:miter lim="800000"/>
            <a:headEnd/>
            <a:tailEnd/>
          </a:ln>
        </p:spPr>
        <p:txBody>
          <a:bodyPr wrap="square">
            <a:spAutoFit/>
          </a:bodyPr>
          <a:lstStyle/>
          <a:p>
            <a:pPr algn="ctr">
              <a:spcAft>
                <a:spcPts val="0"/>
              </a:spcAft>
            </a:pPr>
            <a:r>
              <a:rPr lang="en-US" sz="2000" u="sng" dirty="0">
                <a:effectLst/>
                <a:latin typeface="Comic Sans MS" panose="030F0702030302020204" pitchFamily="66" charset="0"/>
              </a:rPr>
              <a:t>Feedback Loop</a:t>
            </a:r>
            <a:endParaRPr lang="en-GB" u="sng" dirty="0">
              <a:solidFill>
                <a:srgbClr val="000000"/>
              </a:solidFill>
              <a:effectLst/>
              <a:latin typeface="Comic Sans MS" panose="030F0702030302020204" pitchFamily="66" charset="0"/>
              <a:ea typeface="Times New Roman"/>
              <a:cs typeface="Times New Roman"/>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70440" b="80904"/>
          <a:stretch/>
        </p:blipFill>
        <p:spPr bwMode="auto">
          <a:xfrm>
            <a:off x="-6373216" y="3838575"/>
            <a:ext cx="2415813" cy="115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109"/>
          <a:stretch/>
        </p:blipFill>
        <p:spPr bwMode="auto">
          <a:xfrm>
            <a:off x="107504" y="511243"/>
            <a:ext cx="5711783" cy="603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69683" b="80718"/>
          <a:stretch/>
        </p:blipFill>
        <p:spPr bwMode="auto">
          <a:xfrm>
            <a:off x="4139952" y="692696"/>
            <a:ext cx="3217626" cy="1512168"/>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5819287" y="2564904"/>
            <a:ext cx="3261006" cy="4247317"/>
          </a:xfrm>
          <a:prstGeom prst="rect">
            <a:avLst/>
          </a:prstGeom>
          <a:ln w="28575">
            <a:solidFill>
              <a:srgbClr val="7030A0"/>
            </a:solidFill>
          </a:ln>
        </p:spPr>
        <p:txBody>
          <a:bodyPr wrap="square">
            <a:spAutoFit/>
          </a:bodyPr>
          <a:lstStyle/>
          <a:p>
            <a:r>
              <a:rPr lang="en-GB" dirty="0">
                <a:latin typeface="Comic Sans MS" panose="030F0702030302020204" pitchFamily="66" charset="0"/>
              </a:rPr>
              <a:t>Positive feedback loops have the opposite effect. Rather than stabilizing a system, they drive it further toward one extreme or another. This can occur with the process of erosion, the weathering away of soil by water or wind. Once soil has been exposed by removal of vegetation, erosion may become progressively more severe if the forces of water or wind surpass the rate of vegetative regrowth.</a:t>
            </a:r>
          </a:p>
        </p:txBody>
      </p:sp>
    </p:spTree>
    <p:extLst>
      <p:ext uri="{BB962C8B-B14F-4D97-AF65-F5344CB8AC3E}">
        <p14:creationId xmlns:p14="http://schemas.microsoft.com/office/powerpoint/2010/main" val="108168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07504" y="87015"/>
            <a:ext cx="8818782" cy="400110"/>
          </a:xfrm>
          <a:prstGeom prst="rect">
            <a:avLst/>
          </a:prstGeom>
          <a:solidFill>
            <a:schemeClr val="bg1"/>
          </a:solidFill>
          <a:ln w="28575">
            <a:solidFill>
              <a:srgbClr val="FF0000"/>
            </a:solidFill>
            <a:miter lim="800000"/>
            <a:headEnd/>
            <a:tailEnd/>
          </a:ln>
        </p:spPr>
        <p:txBody>
          <a:bodyPr wrap="square">
            <a:spAutoFit/>
          </a:bodyPr>
          <a:lstStyle/>
          <a:p>
            <a:pPr algn="ctr">
              <a:spcAft>
                <a:spcPts val="0"/>
              </a:spcAft>
            </a:pPr>
            <a:r>
              <a:rPr lang="en-US" sz="2000" u="sng" dirty="0">
                <a:effectLst/>
                <a:latin typeface="Comic Sans MS" panose="030F0702030302020204" pitchFamily="66" charset="0"/>
              </a:rPr>
              <a:t>Stream Discharge</a:t>
            </a:r>
            <a:endParaRPr lang="en-GB" u="sng" dirty="0">
              <a:solidFill>
                <a:srgbClr val="000000"/>
              </a:solidFill>
              <a:effectLst/>
              <a:latin typeface="Comic Sans MS" panose="030F0702030302020204" pitchFamily="66" charset="0"/>
              <a:ea typeface="Times New Roman"/>
              <a:cs typeface="Times New Roman"/>
            </a:endParaRPr>
          </a:p>
        </p:txBody>
      </p:sp>
      <p:sp>
        <p:nvSpPr>
          <p:cNvPr id="4" name="Rectangle 3"/>
          <p:cNvSpPr/>
          <p:nvPr/>
        </p:nvSpPr>
        <p:spPr>
          <a:xfrm>
            <a:off x="107504" y="543732"/>
            <a:ext cx="8826886" cy="707886"/>
          </a:xfrm>
          <a:prstGeom prst="rect">
            <a:avLst/>
          </a:prstGeom>
          <a:ln w="28575">
            <a:solidFill>
              <a:srgbClr val="FFC000"/>
            </a:solidFill>
          </a:ln>
        </p:spPr>
        <p:txBody>
          <a:bodyPr wrap="square">
            <a:spAutoFit/>
          </a:bodyPr>
          <a:lstStyle/>
          <a:p>
            <a:r>
              <a:rPr lang="en-GB" sz="2000" u="sng" dirty="0">
                <a:latin typeface="Comic Sans MS" panose="030F0702030302020204" pitchFamily="66" charset="0"/>
              </a:rPr>
              <a:t>Learning Objective</a:t>
            </a:r>
            <a:r>
              <a:rPr lang="en-GB" sz="2000" b="1" u="sng" dirty="0">
                <a:latin typeface="Comic Sans MS" panose="030F0702030302020204" pitchFamily="66" charset="0"/>
              </a:rPr>
              <a:t>: </a:t>
            </a:r>
            <a:r>
              <a:rPr lang="en-GB" sz="2000" dirty="0">
                <a:latin typeface="Comic Sans MS" panose="030F0702030302020204" pitchFamily="66" charset="0"/>
              </a:rPr>
              <a:t>Define stream discharge. Examine its relationship to </a:t>
            </a:r>
            <a:r>
              <a:rPr lang="en-GB" sz="2000" u="sng" dirty="0">
                <a:latin typeface="Comic Sans MS" panose="030F0702030302020204" pitchFamily="66" charset="0"/>
              </a:rPr>
              <a:t>stream flow </a:t>
            </a:r>
            <a:r>
              <a:rPr lang="en-GB" sz="2000" dirty="0">
                <a:latin typeface="Comic Sans MS" panose="030F0702030302020204" pitchFamily="66" charset="0"/>
              </a:rPr>
              <a:t>and </a:t>
            </a:r>
            <a:r>
              <a:rPr lang="en-GB" sz="2000" u="sng" dirty="0">
                <a:latin typeface="Comic Sans MS" panose="030F0702030302020204" pitchFamily="66" charset="0"/>
              </a:rPr>
              <a:t>channel shape</a:t>
            </a:r>
            <a:r>
              <a:rPr lang="en-GB" sz="2000" dirty="0">
                <a:latin typeface="Comic Sans MS" panose="030F0702030302020204" pitchFamily="66" charset="0"/>
              </a:rPr>
              <a:t>.</a:t>
            </a:r>
          </a:p>
        </p:txBody>
      </p:sp>
      <p:sp>
        <p:nvSpPr>
          <p:cNvPr id="6" name="Rectangle 5"/>
          <p:cNvSpPr/>
          <p:nvPr/>
        </p:nvSpPr>
        <p:spPr>
          <a:xfrm>
            <a:off x="107504" y="1601505"/>
            <a:ext cx="6912768" cy="1323439"/>
          </a:xfrm>
          <a:prstGeom prst="rect">
            <a:avLst/>
          </a:prstGeom>
          <a:ln w="28575">
            <a:solidFill>
              <a:srgbClr val="7030A0"/>
            </a:solidFill>
          </a:ln>
        </p:spPr>
        <p:txBody>
          <a:bodyPr wrap="square">
            <a:spAutoFit/>
          </a:bodyPr>
          <a:lstStyle/>
          <a:p>
            <a:r>
              <a:rPr lang="en-GB" sz="2000" u="sng" dirty="0">
                <a:latin typeface="Comic Sans MS" panose="030F0702030302020204" pitchFamily="66" charset="0"/>
              </a:rPr>
              <a:t>Discharge</a:t>
            </a:r>
            <a:r>
              <a:rPr lang="fr-FR" sz="2000" dirty="0">
                <a:latin typeface="Comic Sans MS" panose="030F0702030302020204" pitchFamily="66" charset="0"/>
              </a:rPr>
              <a:t> </a:t>
            </a:r>
            <a:r>
              <a:rPr lang="fr-FR" sz="2000" dirty="0" err="1">
                <a:latin typeface="Comic Sans MS" panose="030F0702030302020204" pitchFamily="66" charset="0"/>
              </a:rPr>
              <a:t>is</a:t>
            </a:r>
            <a:r>
              <a:rPr lang="fr-FR" sz="2000" dirty="0">
                <a:latin typeface="Comic Sans MS" panose="030F0702030302020204" pitchFamily="66" charset="0"/>
              </a:rPr>
              <a:t> the velocity (speed) of the river measured in </a:t>
            </a:r>
            <a:r>
              <a:rPr lang="fr-FR" sz="2000" dirty="0" err="1">
                <a:latin typeface="Comic Sans MS" panose="030F0702030302020204" pitchFamily="66" charset="0"/>
              </a:rPr>
              <a:t>Metres</a:t>
            </a:r>
            <a:r>
              <a:rPr lang="fr-FR" sz="2000" dirty="0">
                <a:latin typeface="Comic Sans MS" panose="030F0702030302020204" pitchFamily="66" charset="0"/>
              </a:rPr>
              <a:t> (m) per second, </a:t>
            </a:r>
            <a:r>
              <a:rPr lang="en-GB" sz="2000" dirty="0">
                <a:latin typeface="Comic Sans MS" panose="030F0702030302020204" pitchFamily="66" charset="0"/>
              </a:rPr>
              <a:t>multiplied</a:t>
            </a:r>
            <a:r>
              <a:rPr lang="fr-FR" sz="2000" dirty="0">
                <a:latin typeface="Comic Sans MS" panose="030F0702030302020204" pitchFamily="66" charset="0"/>
              </a:rPr>
              <a:t> by the cross sectional area of the river, measured in metres2. This </a:t>
            </a:r>
            <a:r>
              <a:rPr lang="fr-FR" sz="2000" dirty="0" err="1">
                <a:latin typeface="Comic Sans MS" panose="030F0702030302020204" pitchFamily="66" charset="0"/>
              </a:rPr>
              <a:t>gives</a:t>
            </a:r>
            <a:r>
              <a:rPr lang="fr-FR" sz="2000" dirty="0">
                <a:latin typeface="Comic Sans MS" panose="030F0702030302020204" pitchFamily="66" charset="0"/>
              </a:rPr>
              <a:t> the volume in M3/sec or </a:t>
            </a:r>
            <a:r>
              <a:rPr lang="fr-FR" sz="2000" dirty="0" err="1">
                <a:latin typeface="Comic Sans MS" panose="030F0702030302020204" pitchFamily="66" charset="0"/>
              </a:rPr>
              <a:t>cumecs</a:t>
            </a:r>
            <a:r>
              <a:rPr lang="fr-FR" sz="2000" dirty="0">
                <a:latin typeface="Comic Sans MS" panose="030F0702030302020204" pitchFamily="66" charset="0"/>
              </a:rPr>
              <a:t>.</a:t>
            </a:r>
          </a:p>
        </p:txBody>
      </p:sp>
      <p:sp>
        <p:nvSpPr>
          <p:cNvPr id="7" name="Rectangle 6"/>
          <p:cNvSpPr/>
          <p:nvPr/>
        </p:nvSpPr>
        <p:spPr>
          <a:xfrm>
            <a:off x="107504" y="3472827"/>
            <a:ext cx="8856984" cy="3170099"/>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Demo:</a:t>
            </a:r>
            <a:br>
              <a:rPr lang="en-GB" sz="2000" dirty="0">
                <a:latin typeface="Comic Sans MS" panose="030F0702030302020204" pitchFamily="66" charset="0"/>
              </a:rPr>
            </a:br>
            <a:r>
              <a:rPr lang="en-GB" sz="2000" dirty="0">
                <a:latin typeface="Comic Sans MS" panose="030F0702030302020204" pitchFamily="66" charset="0"/>
              </a:rPr>
              <a:t>a - Outline the role played by friction in the flow of water</a:t>
            </a:r>
            <a:br>
              <a:rPr lang="en-GB" sz="2000" dirty="0">
                <a:latin typeface="Comic Sans MS" panose="030F0702030302020204" pitchFamily="66" charset="0"/>
              </a:rPr>
            </a:br>
            <a:r>
              <a:rPr lang="en-GB" sz="2000" dirty="0">
                <a:latin typeface="Comic Sans MS" panose="030F0702030302020204" pitchFamily="66" charset="0"/>
              </a:rPr>
              <a:t>b - Define the two types of water flow. </a:t>
            </a:r>
            <a:br>
              <a:rPr lang="en-GB" sz="2000" dirty="0">
                <a:latin typeface="Comic Sans MS" panose="030F0702030302020204" pitchFamily="66" charset="0"/>
              </a:rPr>
            </a:br>
            <a:r>
              <a:rPr lang="en-GB" sz="2000" dirty="0">
                <a:latin typeface="Comic Sans MS" panose="030F0702030302020204" pitchFamily="66" charset="0"/>
              </a:rPr>
              <a:t>c - Copy figure 3.15 (laminar flow) into your work book and label appropriately. </a:t>
            </a:r>
            <a:br>
              <a:rPr lang="en-GB" sz="2000" dirty="0">
                <a:latin typeface="Comic Sans MS" panose="030F0702030302020204" pitchFamily="66" charset="0"/>
              </a:rPr>
            </a:br>
            <a:r>
              <a:rPr lang="en-GB" sz="2000" dirty="0">
                <a:latin typeface="Comic Sans MS" panose="030F0702030302020204" pitchFamily="66" charset="0"/>
              </a:rPr>
              <a:t>d - What is the relationship between velocity and turbulence? </a:t>
            </a:r>
            <a:br>
              <a:rPr lang="en-GB" sz="2000" dirty="0">
                <a:latin typeface="Comic Sans MS" panose="030F0702030302020204" pitchFamily="66" charset="0"/>
              </a:rPr>
            </a:br>
            <a:r>
              <a:rPr lang="en-GB" sz="2000" dirty="0">
                <a:latin typeface="Comic Sans MS" panose="030F0702030302020204" pitchFamily="66" charset="0"/>
              </a:rPr>
              <a:t>e - Copy figure 3.15 (turbulent flow) into your work book and label appropriately. </a:t>
            </a:r>
            <a:br>
              <a:rPr lang="en-GB" sz="2000" dirty="0">
                <a:latin typeface="Comic Sans MS" panose="030F0702030302020204" pitchFamily="66" charset="0"/>
              </a:rPr>
            </a:br>
            <a:r>
              <a:rPr lang="en-GB" sz="2000" dirty="0">
                <a:latin typeface="Comic Sans MS" panose="030F0702030302020204" pitchFamily="66" charset="0"/>
              </a:rPr>
              <a:t>f - Outline and sketch the three main influences on river velocity. This will include diagrams 3.16, 3.17, 3.19 &amp; 3.20.</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9654" y="1364406"/>
            <a:ext cx="1410818" cy="1920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7236296" y="1311740"/>
            <a:ext cx="1698094" cy="2033366"/>
          </a:xfrm>
          <a:prstGeom prst="rect">
            <a:avLst/>
          </a:prstGeom>
          <a:noFill/>
          <a:ln w="28575">
            <a:solidFill>
              <a:srgbClr val="00FF00"/>
            </a:solidFill>
          </a:ln>
        </p:spPr>
        <p:txBody>
          <a:bodyPr wrap="square">
            <a:spAutoFit/>
          </a:bodyPr>
          <a:lstStyle/>
          <a:p>
            <a:endParaRPr lang="fr-FR" sz="2000" dirty="0">
              <a:latin typeface="Comic Sans MS" panose="030F0702030302020204" pitchFamily="66" charset="0"/>
            </a:endParaRPr>
          </a:p>
        </p:txBody>
      </p:sp>
    </p:spTree>
    <p:extLst>
      <p:ext uri="{BB962C8B-B14F-4D97-AF65-F5344CB8AC3E}">
        <p14:creationId xmlns:p14="http://schemas.microsoft.com/office/powerpoint/2010/main" val="1672430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282150"/>
            <a:ext cx="8928992" cy="5262979"/>
          </a:xfrm>
          <a:prstGeom prst="rect">
            <a:avLst/>
          </a:prstGeom>
          <a:ln w="28575">
            <a:solidFill>
              <a:srgbClr val="7030A0"/>
            </a:solidFill>
          </a:ln>
        </p:spPr>
        <p:txBody>
          <a:bodyPr wrap="square">
            <a:spAutoFit/>
          </a:bodyPr>
          <a:lstStyle/>
          <a:p>
            <a:r>
              <a:rPr lang="en-GB" dirty="0">
                <a:latin typeface="Comic Sans MS" panose="030F0702030302020204" pitchFamily="66" charset="0"/>
              </a:rPr>
              <a:t>•</a:t>
            </a:r>
            <a:r>
              <a:rPr lang="en-GB" sz="1600" dirty="0">
                <a:latin typeface="Comic Sans MS" panose="030F0702030302020204" pitchFamily="66" charset="0"/>
              </a:rPr>
              <a:t>A river in a deep, broad channel, often with a gentle gradient and small bedload, will have a </a:t>
            </a:r>
            <a:r>
              <a:rPr lang="en-GB" sz="1600" b="1" u="sng" dirty="0">
                <a:latin typeface="Comic Sans MS" panose="030F0702030302020204" pitchFamily="66" charset="0"/>
              </a:rPr>
              <a:t>greater/lesser</a:t>
            </a:r>
            <a:r>
              <a:rPr lang="en-GB" sz="1600" dirty="0">
                <a:latin typeface="Comic Sans MS" panose="030F0702030302020204" pitchFamily="66" charset="0"/>
              </a:rPr>
              <a:t> velocity than a river in a shallow, narrow, rock filled channel – even if the gradient of the latter is steeper.</a:t>
            </a:r>
          </a:p>
          <a:p>
            <a:r>
              <a:rPr lang="en-GB" sz="1400" u="sng" dirty="0">
                <a:latin typeface="Comic Sans MS" panose="030F0702030302020204" pitchFamily="66" charset="0"/>
              </a:rPr>
              <a:t>Justification</a:t>
            </a:r>
            <a:r>
              <a:rPr lang="en-GB" sz="1600" u="sng" dirty="0">
                <a:latin typeface="Comic Sans MS" panose="030F0702030302020204" pitchFamily="66" charset="0"/>
              </a:rPr>
              <a:t>:</a:t>
            </a:r>
          </a:p>
          <a:p>
            <a:r>
              <a:rPr lang="en-GB" dirty="0">
                <a:latin typeface="Comic Sans MS" panose="030F0702030302020204" pitchFamily="66" charset="0"/>
              </a:rPr>
              <a:t>__________________________________________________________________________________________________________________________</a:t>
            </a:r>
            <a:br>
              <a:rPr lang="en-GB" dirty="0">
                <a:latin typeface="Comic Sans MS" panose="030F0702030302020204" pitchFamily="66" charset="0"/>
              </a:rPr>
            </a:br>
            <a:br>
              <a:rPr lang="en-GB" dirty="0">
                <a:latin typeface="Comic Sans MS" panose="030F0702030302020204" pitchFamily="66" charset="0"/>
              </a:rPr>
            </a:br>
            <a:r>
              <a:rPr lang="en-GB" dirty="0">
                <a:latin typeface="Comic Sans MS" panose="030F0702030302020204" pitchFamily="66" charset="0"/>
              </a:rPr>
              <a:t>•</a:t>
            </a:r>
            <a:r>
              <a:rPr lang="en-GB" sz="1600" dirty="0">
                <a:latin typeface="Comic Sans MS" panose="030F0702030302020204" pitchFamily="66" charset="0"/>
              </a:rPr>
              <a:t>The velocity of the river</a:t>
            </a:r>
            <a:r>
              <a:rPr lang="en-GB" sz="1600" b="1" dirty="0">
                <a:latin typeface="Comic Sans MS" panose="030F0702030302020204" pitchFamily="66" charset="0"/>
              </a:rPr>
              <a:t> </a:t>
            </a:r>
            <a:r>
              <a:rPr lang="en-GB" sz="1600" b="1" u="sng" dirty="0">
                <a:latin typeface="Comic Sans MS" panose="030F0702030302020204" pitchFamily="66" charset="0"/>
              </a:rPr>
              <a:t>increases/decreases</a:t>
            </a:r>
            <a:r>
              <a:rPr lang="en-GB" sz="1600" dirty="0">
                <a:latin typeface="Comic Sans MS" panose="030F0702030302020204" pitchFamily="66" charset="0"/>
              </a:rPr>
              <a:t> as it nears the sea</a:t>
            </a:r>
            <a:br>
              <a:rPr lang="en-GB" dirty="0">
                <a:latin typeface="Comic Sans MS" panose="030F0702030302020204" pitchFamily="66" charset="0"/>
              </a:rPr>
            </a:br>
            <a:r>
              <a:rPr lang="en-GB" sz="1400" u="sng" dirty="0">
                <a:latin typeface="Comic Sans MS" panose="030F0702030302020204" pitchFamily="66" charset="0"/>
              </a:rPr>
              <a:t>Justification:</a:t>
            </a:r>
          </a:p>
          <a:p>
            <a:r>
              <a:rPr lang="en-GB" dirty="0">
                <a:latin typeface="Comic Sans MS" panose="030F0702030302020204" pitchFamily="66" charset="0"/>
              </a:rPr>
              <a:t>__________________________________________________________________________________________________________________________</a:t>
            </a:r>
            <a:br>
              <a:rPr lang="en-GB" dirty="0">
                <a:latin typeface="Comic Sans MS" panose="030F0702030302020204" pitchFamily="66" charset="0"/>
              </a:rPr>
            </a:br>
            <a:r>
              <a:rPr lang="en-GB" sz="1600" dirty="0">
                <a:latin typeface="Comic Sans MS" panose="030F0702030302020204" pitchFamily="66" charset="0"/>
              </a:rPr>
              <a:t>•The velocity </a:t>
            </a:r>
            <a:r>
              <a:rPr lang="en-GB" sz="1600" b="1" u="sng" dirty="0">
                <a:latin typeface="Comic Sans MS" panose="030F0702030302020204" pitchFamily="66" charset="0"/>
              </a:rPr>
              <a:t>increases/decreases</a:t>
            </a:r>
            <a:r>
              <a:rPr lang="en-GB" sz="1600" dirty="0">
                <a:latin typeface="Comic Sans MS" panose="030F0702030302020204" pitchFamily="66" charset="0"/>
              </a:rPr>
              <a:t> as the depth, width and discharge of a river all increase.</a:t>
            </a:r>
            <a:br>
              <a:rPr lang="en-GB" dirty="0">
                <a:latin typeface="Comic Sans MS" panose="030F0702030302020204" pitchFamily="66" charset="0"/>
              </a:rPr>
            </a:br>
            <a:r>
              <a:rPr lang="en-GB" sz="1400" u="sng" dirty="0">
                <a:latin typeface="Comic Sans MS" panose="030F0702030302020204" pitchFamily="66" charset="0"/>
              </a:rPr>
              <a:t>Justification:</a:t>
            </a:r>
          </a:p>
          <a:p>
            <a:r>
              <a:rPr lang="en-GB" dirty="0">
                <a:latin typeface="Comic Sans MS" panose="030F0702030302020204" pitchFamily="66" charset="0"/>
              </a:rPr>
              <a:t>__________________________________________________________________________________________________________________________</a:t>
            </a:r>
            <a:br>
              <a:rPr lang="en-GB" dirty="0">
                <a:latin typeface="Comic Sans MS" panose="030F0702030302020204" pitchFamily="66" charset="0"/>
              </a:rPr>
            </a:br>
            <a:r>
              <a:rPr lang="en-GB" sz="1600" dirty="0">
                <a:latin typeface="Comic Sans MS" panose="030F0702030302020204" pitchFamily="66" charset="0"/>
              </a:rPr>
              <a:t>•As the roughness </a:t>
            </a:r>
            <a:r>
              <a:rPr lang="en-GB" sz="1600" b="1" u="sng" dirty="0">
                <a:latin typeface="Comic Sans MS" panose="030F0702030302020204" pitchFamily="66" charset="0"/>
              </a:rPr>
              <a:t>increases/decreases</a:t>
            </a:r>
            <a:r>
              <a:rPr lang="en-GB" sz="1600" dirty="0">
                <a:latin typeface="Comic Sans MS" panose="030F0702030302020204" pitchFamily="66" charset="0"/>
              </a:rPr>
              <a:t>, so does turbulence and the ability of a river to pick up and transport sediment</a:t>
            </a:r>
          </a:p>
          <a:p>
            <a:r>
              <a:rPr lang="en-GB" sz="1400" u="sng" dirty="0">
                <a:latin typeface="Comic Sans MS" panose="030F0702030302020204" pitchFamily="66" charset="0"/>
              </a:rPr>
              <a:t>Justification:</a:t>
            </a:r>
          </a:p>
          <a:p>
            <a:r>
              <a:rPr lang="en-GB" dirty="0">
                <a:latin typeface="Comic Sans MS" panose="030F0702030302020204" pitchFamily="66" charset="0"/>
              </a:rPr>
              <a:t>__________________________________________________________________________________________________________________________</a:t>
            </a:r>
          </a:p>
        </p:txBody>
      </p:sp>
      <p:sp>
        <p:nvSpPr>
          <p:cNvPr id="3" name="TextBox 2"/>
          <p:cNvSpPr txBox="1">
            <a:spLocks noChangeArrowheads="1"/>
          </p:cNvSpPr>
          <p:nvPr/>
        </p:nvSpPr>
        <p:spPr bwMode="auto">
          <a:xfrm>
            <a:off x="107504" y="87015"/>
            <a:ext cx="8928992" cy="369332"/>
          </a:xfrm>
          <a:prstGeom prst="rect">
            <a:avLst/>
          </a:prstGeom>
          <a:solidFill>
            <a:schemeClr val="bg1"/>
          </a:solidFill>
          <a:ln w="28575">
            <a:solidFill>
              <a:srgbClr val="FF0000"/>
            </a:solidFill>
            <a:miter lim="800000"/>
            <a:headEnd/>
            <a:tailEnd/>
          </a:ln>
        </p:spPr>
        <p:txBody>
          <a:bodyPr wrap="square">
            <a:spAutoFit/>
          </a:bodyPr>
          <a:lstStyle/>
          <a:p>
            <a:pPr algn="ctr">
              <a:spcAft>
                <a:spcPts val="0"/>
              </a:spcAft>
            </a:pPr>
            <a:r>
              <a:rPr lang="en-US" u="sng" dirty="0">
                <a:effectLst/>
                <a:latin typeface="Comic Sans MS" panose="030F0702030302020204" pitchFamily="66" charset="0"/>
              </a:rPr>
              <a:t>Stream Discharge</a:t>
            </a:r>
            <a:endParaRPr lang="en-GB" sz="1600" u="sng" dirty="0">
              <a:solidFill>
                <a:srgbClr val="000000"/>
              </a:solidFill>
              <a:effectLst/>
              <a:latin typeface="Comic Sans MS" panose="030F0702030302020204" pitchFamily="66" charset="0"/>
              <a:ea typeface="Times New Roman"/>
              <a:cs typeface="Times New Roman"/>
            </a:endParaRPr>
          </a:p>
        </p:txBody>
      </p:sp>
      <p:sp>
        <p:nvSpPr>
          <p:cNvPr id="4" name="Rectangle 3"/>
          <p:cNvSpPr/>
          <p:nvPr/>
        </p:nvSpPr>
        <p:spPr>
          <a:xfrm>
            <a:off x="107504" y="498963"/>
            <a:ext cx="8928992" cy="707886"/>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Plenary:</a:t>
            </a:r>
            <a:r>
              <a:rPr lang="en-GB" sz="2000" dirty="0">
                <a:latin typeface="Comic Sans MS" panose="030F0702030302020204" pitchFamily="66" charset="0"/>
              </a:rPr>
              <a:t> Check your understanding. Circle the correct of the two terms. Ensure to be able to justify your answer.</a:t>
            </a:r>
            <a:endParaRPr lang="en-GB" sz="2000" dirty="0"/>
          </a:p>
        </p:txBody>
      </p:sp>
    </p:spTree>
    <p:extLst>
      <p:ext uri="{BB962C8B-B14F-4D97-AF65-F5344CB8AC3E}">
        <p14:creationId xmlns:p14="http://schemas.microsoft.com/office/powerpoint/2010/main" val="638630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786</Words>
  <Application>Microsoft Macintosh PowerPoint</Application>
  <PresentationFormat>On-screen Show (4:3)</PresentationFormat>
  <Paragraphs>37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Roberts, Martin</cp:lastModifiedBy>
  <cp:revision>16</cp:revision>
  <cp:lastPrinted>2016-04-27T07:04:44Z</cp:lastPrinted>
  <dcterms:created xsi:type="dcterms:W3CDTF">2015-04-27T13:12:30Z</dcterms:created>
  <dcterms:modified xsi:type="dcterms:W3CDTF">2022-12-01T13:06:05Z</dcterms:modified>
</cp:coreProperties>
</file>