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7" r:id="rId4"/>
    <p:sldId id="285" r:id="rId5"/>
    <p:sldId id="258" r:id="rId6"/>
    <p:sldId id="281" r:id="rId7"/>
    <p:sldId id="286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33"/>
    <a:srgbClr val="C30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3" autoAdjust="0"/>
    <p:restoredTop sz="94095" autoAdjust="0"/>
  </p:normalViewPr>
  <p:slideViewPr>
    <p:cSldViewPr>
      <p:cViewPr varScale="1">
        <p:scale>
          <a:sx n="66" d="100"/>
          <a:sy n="66" d="100"/>
        </p:scale>
        <p:origin x="9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4F54C-C5BD-4143-9BAA-CF3BBD0B1B50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EB77-AA43-4468-B41D-438B5FAE8B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4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4F7B6D-92F9-47A4-9764-3DDA612392AA}" type="slidenum">
              <a:rPr lang="en-GB" altLang="en-US" sz="1200">
                <a:latin typeface="Calibri" pitchFamily="34" charset="0"/>
              </a:rPr>
              <a:pPr eaLnBrk="1" hangingPunct="1"/>
              <a:t>4</a:t>
            </a:fld>
            <a:endParaRPr lang="en-GB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9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Plenary</a:t>
            </a:r>
            <a:r>
              <a:rPr lang="en-GB" dirty="0"/>
              <a:t> go to </a:t>
            </a:r>
            <a:r>
              <a:rPr lang="en-GB" dirty="0" err="1"/>
              <a:t>Gapminder</a:t>
            </a:r>
            <a:r>
              <a:rPr lang="en-GB" dirty="0"/>
              <a:t> and show students</a:t>
            </a:r>
            <a:r>
              <a:rPr lang="en-GB" baseline="0" dirty="0"/>
              <a:t> population growth over urban population. Track Germany as a nation and students need to describe Germany’s population change over time.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EB77-AA43-4468-B41D-438B5FAE8B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4F7B6D-92F9-47A4-9764-3DDA612392AA}" type="slidenum">
              <a:rPr lang="en-GB" altLang="en-US" sz="1200">
                <a:latin typeface="Calibri" pitchFamily="34" charset="0"/>
              </a:rPr>
              <a:pPr eaLnBrk="1" hangingPunct="1"/>
              <a:t>7</a:t>
            </a:fld>
            <a:endParaRPr lang="en-GB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0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94F7B6D-92F9-47A4-9764-3DDA612392AA}" type="slidenum">
              <a:rPr lang="en-GB" altLang="en-US" sz="1200">
                <a:latin typeface="Calibri" pitchFamily="34" charset="0"/>
              </a:rPr>
              <a:pPr eaLnBrk="1" hangingPunct="1"/>
              <a:t>8</a:t>
            </a:fld>
            <a:endParaRPr lang="en-GB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1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53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9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1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8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53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7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3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DC35-BC7F-4656-9DB9-C490BCC8F1C7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BE1B-64C8-4F1A-8313-8C305E19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pminder.org/world/#$majorMode=chart$is;shi=t;ly=2003;lb=f;il=t;fs=11;al=30;stl=t;st=t;nsl=t;se=t$wst;tts=C$ts;sp=5.59290322580644;ti=2011$zpv;v=0$inc_x;mmid=XCOORDS;iid=0AkBd6lyS3EmpdFY5Z0QzTzRRbzJ1VXdqdGVyNE0tcFE;by=ind$inc_y;mmid=YCOORDS;i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432048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2400" u="sng" dirty="0">
                <a:latin typeface="Comic Sans MS" pitchFamily="66" charset="0"/>
              </a:rPr>
              <a:t>Rapidly increasing population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784976" cy="1008112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Learning objective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: Identify reasons for increasing populations.</a:t>
            </a:r>
          </a:p>
          <a:p>
            <a:pPr algn="l"/>
            <a:r>
              <a:rPr lang="en-GB" sz="2000" u="sng" dirty="0">
                <a:solidFill>
                  <a:schemeClr val="tx1"/>
                </a:solidFill>
                <a:latin typeface="Comic Sans MS" pitchFamily="66" charset="0"/>
              </a:rPr>
              <a:t>EXPLAIN 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the problems of an increasing population.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6" y="1908785"/>
            <a:ext cx="4248472" cy="41549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Lucida Calligraphy" pitchFamily="66" charset="0"/>
              </a:rPr>
              <a:t>‘</a:t>
            </a:r>
            <a:r>
              <a:rPr lang="en-GB" sz="2400" dirty="0">
                <a:latin typeface="Comic Sans MS" panose="030F0702030302020204" pitchFamily="66" charset="0"/>
              </a:rPr>
              <a:t>Rapid population growth has occurred not because human beings suddenly started breeding like rabbits, but because they finally stopped dropping like flies’</a:t>
            </a:r>
          </a:p>
          <a:p>
            <a:endParaRPr lang="en-GB" sz="2400" i="1" dirty="0">
              <a:latin typeface="Comic Sans MS" pitchFamily="66" charset="0"/>
            </a:endParaRPr>
          </a:p>
          <a:p>
            <a:pPr algn="r"/>
            <a:r>
              <a:rPr lang="en-GB" sz="2400" i="1" dirty="0">
                <a:latin typeface="Comic Sans MS" pitchFamily="66" charset="0"/>
              </a:rPr>
              <a:t>Nicholas Eberstadt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3881"/>
            <a:ext cx="4320480" cy="3046988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itchFamily="66" charset="0"/>
              </a:rPr>
              <a:t>Starter: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itchFamily="66" charset="0"/>
              </a:rPr>
              <a:t>What does this quote mean?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Comic Sans MS" pitchFamily="66" charset="0"/>
              </a:rPr>
              <a:t>Think back to the last lessons and suggest </a:t>
            </a:r>
            <a:r>
              <a:rPr lang="en-GB" sz="2400" u="sng" dirty="0">
                <a:latin typeface="Comic Sans MS" pitchFamily="66" charset="0"/>
              </a:rPr>
              <a:t>three</a:t>
            </a:r>
            <a:r>
              <a:rPr lang="en-GB" sz="2400" dirty="0">
                <a:latin typeface="Comic Sans MS" pitchFamily="66" charset="0"/>
              </a:rPr>
              <a:t> reasons why we have ‘stopped dropping like flies’.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178532"/>
            <a:ext cx="4320480" cy="132343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Challenge:</a:t>
            </a:r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Suggest one problem with rapid population growth. Explain your answer.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56" y="4641868"/>
            <a:ext cx="18002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7 mins</a:t>
            </a:r>
          </a:p>
        </p:txBody>
      </p:sp>
    </p:spTree>
    <p:extLst>
      <p:ext uri="{BB962C8B-B14F-4D97-AF65-F5344CB8AC3E}">
        <p14:creationId xmlns:p14="http://schemas.microsoft.com/office/powerpoint/2010/main" val="10430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99829"/>
              </p:ext>
            </p:extLst>
          </p:nvPr>
        </p:nvGraphicFramePr>
        <p:xfrm>
          <a:off x="251520" y="449330"/>
          <a:ext cx="8568952" cy="633907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0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2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kern="0" dirty="0">
                          <a:effectLst/>
                          <a:latin typeface="Comic Sans MS" pitchFamily="66" charset="0"/>
                        </a:rPr>
                        <a:t>Natural Increase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8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itchFamily="66" charset="0"/>
                        </a:rPr>
                        <a:t>The average number of live births per 1000 people per year.</a:t>
                      </a:r>
                      <a:endParaRPr lang="en-GB" sz="1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 Death rate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itchFamily="66" charset="0"/>
                        </a:rPr>
                        <a:t>The average number of deaths per 1000 people per year.</a:t>
                      </a:r>
                      <a:endParaRPr lang="en-GB" sz="180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Birth rate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8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itchFamily="66" charset="0"/>
                        </a:rPr>
                        <a:t>The difference between the birth rate and the death rate.</a:t>
                      </a:r>
                      <a:endParaRPr lang="en-GB" sz="1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Economically active population</a:t>
                      </a:r>
                      <a:endParaRPr lang="en-GB" sz="18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omic Sans MS" pitchFamily="66" charset="0"/>
                        </a:rPr>
                        <a:t>People who are under 15 and over 65 years of age, who are dependent on the economically active population.</a:t>
                      </a:r>
                      <a:endParaRPr lang="en-GB" sz="1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Dependent population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en-GB" sz="18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itchFamily="66" charset="0"/>
                        </a:rPr>
                        <a:t>The average number of years from birth that a person can expect to live.</a:t>
                      </a:r>
                      <a:endParaRPr lang="en-GB" sz="1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Longevity</a:t>
                      </a: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itchFamily="66" charset="0"/>
                          <a:ea typeface="Times New Roman"/>
                        </a:rPr>
                        <a:t>The property of having</a:t>
                      </a:r>
                      <a:r>
                        <a:rPr lang="en-GB" sz="1800" baseline="0" dirty="0">
                          <a:effectLst/>
                          <a:latin typeface="Comic Sans MS" pitchFamily="66" charset="0"/>
                          <a:ea typeface="Times New Roman"/>
                        </a:rPr>
                        <a:t> a long life, indicated by a long life expectancy</a:t>
                      </a:r>
                      <a:endParaRPr lang="en-GB" sz="1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Comic Sans MS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Demography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latin typeface="Comic Sans MS" pitchFamily="66" charset="0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The study of human populations</a:t>
                      </a:r>
                      <a:endParaRPr lang="en-GB" sz="1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Life Expectancy</a:t>
                      </a:r>
                      <a:endParaRPr lang="en-GB" sz="1800" b="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33945" marR="33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itchFamily="66" charset="0"/>
                        </a:rPr>
                        <a:t>The total population between the ages of 15 and 64 in any country.</a:t>
                      </a:r>
                      <a:endParaRPr lang="en-GB" sz="1800" dirty="0">
                        <a:effectLst/>
                        <a:latin typeface="Comic Sans MS" pitchFamily="66" charset="0"/>
                        <a:ea typeface="Times New Roman"/>
                      </a:endParaRPr>
                    </a:p>
                  </a:txBody>
                  <a:tcPr marL="33945" marR="33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79512" y="87043"/>
            <a:ext cx="8784976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Glossary of Terms(Are they in the correct order?) </a:t>
            </a:r>
          </a:p>
        </p:txBody>
      </p:sp>
    </p:spTree>
    <p:extLst>
      <p:ext uri="{BB962C8B-B14F-4D97-AF65-F5344CB8AC3E}">
        <p14:creationId xmlns:p14="http://schemas.microsoft.com/office/powerpoint/2010/main" val="85841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62074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u="sng" dirty="0">
                <a:latin typeface="Comic Sans MS" pitchFamily="66" charset="0"/>
              </a:rPr>
              <a:t>Sharing 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5112568" cy="5688632"/>
          </a:xfrm>
          <a:ln w="28575">
            <a:solidFill>
              <a:srgbClr val="00FF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>
                <a:latin typeface="Comic Sans MS" pitchFamily="66" charset="0"/>
              </a:rPr>
              <a:t>Demo: </a:t>
            </a:r>
          </a:p>
          <a:p>
            <a:r>
              <a:rPr lang="en-GB" dirty="0">
                <a:latin typeface="Comic Sans MS" pitchFamily="66" charset="0"/>
              </a:rPr>
              <a:t>Choose three of the key words you have just used in the sorting activity</a:t>
            </a:r>
          </a:p>
          <a:p>
            <a:r>
              <a:rPr lang="en-GB" dirty="0">
                <a:latin typeface="Comic Sans MS" pitchFamily="66" charset="0"/>
              </a:rPr>
              <a:t>Individually write down a sentence using the key words, you will have to think about what you have already learnt.</a:t>
            </a:r>
          </a:p>
          <a:p>
            <a:r>
              <a:rPr lang="en-GB" dirty="0">
                <a:latin typeface="Comic Sans MS" pitchFamily="66" charset="0"/>
              </a:rPr>
              <a:t>Make sure that your partner writes down different sentences using another three key words.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9728" y="1791072"/>
            <a:ext cx="5688632" cy="37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9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90066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GB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 Key Geographical Skill: Population Pyramid (Russia)</a:t>
            </a:r>
          </a:p>
        </p:txBody>
      </p:sp>
      <p:pic>
        <p:nvPicPr>
          <p:cNvPr id="87043" name="Picture 2" descr="Population Pyramid for Russia: 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57375"/>
            <a:ext cx="73580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5879013"/>
            <a:ext cx="8856984" cy="646331"/>
          </a:xfrm>
          <a:prstGeom prst="rect">
            <a:avLst/>
          </a:prstGeom>
          <a:ln w="28575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de-DE" b="1" u="sng" dirty="0">
                <a:latin typeface="Comic Sans MS" panose="030F0702030302020204" pitchFamily="66" charset="0"/>
              </a:rPr>
              <a:t>Population structure: </a:t>
            </a:r>
            <a:r>
              <a:rPr lang="de-DE" dirty="0">
                <a:latin typeface="Comic Sans MS" panose="030F0702030302020204" pitchFamily="66" charset="0"/>
              </a:rPr>
              <a:t>The proportions </a:t>
            </a:r>
            <a:r>
              <a:rPr lang="en-US" dirty="0">
                <a:latin typeface="Comic Sans MS" panose="030F0702030302020204" pitchFamily="66" charset="0"/>
              </a:rPr>
              <a:t>(or numbers) of males and females</a:t>
            </a:r>
          </a:p>
          <a:p>
            <a:r>
              <a:rPr lang="en-US" dirty="0">
                <a:latin typeface="Comic Sans MS" panose="030F0702030302020204" pitchFamily="66" charset="0"/>
              </a:rPr>
              <a:t>in the young, middle and elderly age </a:t>
            </a:r>
            <a:r>
              <a:rPr lang="de-DE" dirty="0">
                <a:latin typeface="Comic Sans MS" panose="030F0702030302020204" pitchFamily="66" charset="0"/>
              </a:rPr>
              <a:t>groups of a population.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748603"/>
            <a:ext cx="8928992" cy="923330"/>
          </a:xfrm>
          <a:prstGeom prst="rect">
            <a:avLst/>
          </a:prstGeom>
          <a:ln w="28575">
            <a:solidFill>
              <a:srgbClr val="FF9933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Comic Sans MS" panose="030F0702030302020204" pitchFamily="66" charset="0"/>
              </a:rPr>
              <a:t>Population pyramid</a:t>
            </a:r>
            <a:r>
              <a:rPr lang="en-US" dirty="0">
                <a:latin typeface="Comic Sans MS" panose="030F0702030302020204" pitchFamily="66" charset="0"/>
              </a:rPr>
              <a:t>: A diagram which shows the population structure of a</a:t>
            </a:r>
          </a:p>
          <a:p>
            <a:r>
              <a:rPr lang="en-US" dirty="0">
                <a:latin typeface="Comic Sans MS" panose="030F0702030302020204" pitchFamily="66" charset="0"/>
              </a:rPr>
              <a:t>country or area, including the number of people (or sometimes the percentages) of different ages and genders. It is also called an age–sex </a:t>
            </a:r>
            <a:r>
              <a:rPr lang="de-DE" dirty="0">
                <a:latin typeface="Comic Sans MS" panose="030F0702030302020204" pitchFamily="66" charset="0"/>
              </a:rPr>
              <a:t>pyramid.</a:t>
            </a:r>
          </a:p>
        </p:txBody>
      </p:sp>
    </p:spTree>
    <p:extLst>
      <p:ext uri="{BB962C8B-B14F-4D97-AF65-F5344CB8AC3E}">
        <p14:creationId xmlns:p14="http://schemas.microsoft.com/office/powerpoint/2010/main" val="415615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20" y="188640"/>
            <a:ext cx="8629251" cy="432048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2400" u="sng" dirty="0">
                <a:latin typeface="Comic Sans MS" pitchFamily="66" charset="0"/>
              </a:rPr>
              <a:t>Rapidly growing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633252" cy="964704"/>
          </a:xfrm>
          <a:ln w="285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omic Sans MS" pitchFamily="66" charset="0"/>
              </a:rPr>
              <a:t>A rapidly growing population is likely to have an annual increase in population of 2%. This is enough to double the population in as little as two years.</a:t>
            </a:r>
          </a:p>
        </p:txBody>
      </p:sp>
      <p:pic>
        <p:nvPicPr>
          <p:cNvPr id="1026" name="Picture 2" descr="http://www.scalloway.org.uk/images/pop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816424" cy="25706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alloway.org.uk/images/popp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456788" cy="257060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64942"/>
            <a:ext cx="3816424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LEDC i.e. Kenya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1764942"/>
            <a:ext cx="4456788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MEDC i.e. 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013176"/>
            <a:ext cx="8633252" cy="1323439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i="1" u="sng" dirty="0">
                <a:latin typeface="Comic Sans MS" pitchFamily="66" charset="0"/>
              </a:rPr>
              <a:t>Demo: </a:t>
            </a:r>
            <a:r>
              <a:rPr lang="en-GB" sz="2000" dirty="0">
                <a:latin typeface="Comic Sans MS" pitchFamily="66" charset="0"/>
              </a:rPr>
              <a:t>Look at the population pyramids of an LEDC and an MEDC.</a:t>
            </a:r>
            <a:r>
              <a:rPr lang="en-GB" sz="2000" b="1" dirty="0">
                <a:latin typeface="Comic Sans MS" pitchFamily="66" charset="0"/>
              </a:rPr>
              <a:t> </a:t>
            </a:r>
          </a:p>
          <a:p>
            <a:r>
              <a:rPr lang="en-GB" sz="2000" dirty="0">
                <a:latin typeface="Comic Sans MS" pitchFamily="66" charset="0"/>
              </a:rPr>
              <a:t>Which population is growing rapidly? Use your key terms to DESCRIBE at least three differences in population between an LEDC and an MEDC. Explain the reasons for these differences?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1895" y="6165502"/>
            <a:ext cx="14324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7 mins</a:t>
            </a:r>
          </a:p>
        </p:txBody>
      </p:sp>
    </p:spTree>
    <p:extLst>
      <p:ext uri="{BB962C8B-B14F-4D97-AF65-F5344CB8AC3E}">
        <p14:creationId xmlns:p14="http://schemas.microsoft.com/office/powerpoint/2010/main" val="159838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4" y="548680"/>
            <a:ext cx="8650418" cy="597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962" y="44062"/>
            <a:ext cx="8928992" cy="432048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2400" u="sng" dirty="0">
                <a:latin typeface="Comic Sans MS" pitchFamily="66" charset="0"/>
              </a:rPr>
              <a:t>Population Pyramids </a:t>
            </a:r>
          </a:p>
        </p:txBody>
      </p:sp>
      <p:sp>
        <p:nvSpPr>
          <p:cNvPr id="2" name="Action Button: Movie 1">
            <a:hlinkClick r:id="rId4" highlightClick="1"/>
          </p:cNvPr>
          <p:cNvSpPr/>
          <p:nvPr/>
        </p:nvSpPr>
        <p:spPr>
          <a:xfrm>
            <a:off x="179512" y="116632"/>
            <a:ext cx="576064" cy="21602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2508" y="116632"/>
            <a:ext cx="2319332" cy="2160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u="sng" dirty="0">
                <a:latin typeface="Comic Sans MS" pitchFamily="66" charset="0"/>
              </a:rPr>
              <a:t>Demo Activity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2808815" y="3392991"/>
            <a:ext cx="6120670" cy="432048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u="sng" dirty="0">
                <a:latin typeface="Comic Sans MS" pitchFamily="66" charset="0"/>
              </a:rPr>
              <a:t>Demo: </a:t>
            </a:r>
            <a:r>
              <a:rPr lang="en-GB" sz="2400" dirty="0">
                <a:latin typeface="Comic Sans MS" pitchFamily="66" charset="0"/>
              </a:rPr>
              <a:t>Ensure to make notes on the different types of pollution pyramids </a:t>
            </a:r>
          </a:p>
        </p:txBody>
      </p:sp>
    </p:spTree>
    <p:extLst>
      <p:ext uri="{BB962C8B-B14F-4D97-AF65-F5344CB8AC3E}">
        <p14:creationId xmlns:p14="http://schemas.microsoft.com/office/powerpoint/2010/main" val="171677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90066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GB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 Key Geographical Skill: Population Pyramid (Russia)</a:t>
            </a:r>
          </a:p>
        </p:txBody>
      </p:sp>
      <p:pic>
        <p:nvPicPr>
          <p:cNvPr id="87043" name="Picture 2" descr="Population Pyramid for Russia: 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3" y="1700808"/>
            <a:ext cx="8182154" cy="42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748603"/>
            <a:ext cx="8928992" cy="646331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Demo</a:t>
            </a:r>
            <a:r>
              <a:rPr lang="en-GB" b="1" dirty="0">
                <a:latin typeface="Comic Sans MS" panose="030F0702030302020204" pitchFamily="66" charset="0"/>
              </a:rPr>
              <a:t>: </a:t>
            </a:r>
            <a:r>
              <a:rPr lang="en-GB" dirty="0">
                <a:latin typeface="Comic Sans MS" panose="030F0702030302020204" pitchFamily="66" charset="0"/>
              </a:rPr>
              <a:t>What can you decipher from the Graph. Are Birth Rates high? What is life expectancy like? Who take up the largest percentile of population. </a:t>
            </a:r>
            <a:endParaRPr lang="de-D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3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90066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GB" altLang="en-US" sz="2000" u="sng" dirty="0">
                <a:latin typeface="Comic Sans MS" panose="030F0702030302020204" pitchFamily="66" charset="0"/>
                <a:ea typeface="ＭＳ Ｐゴシック" pitchFamily="34" charset="-128"/>
              </a:rPr>
              <a:t>(Check your Answer)Population Pyramid (Russia)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58056" y="686480"/>
            <a:ext cx="3203848" cy="101566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Higher death rates especially among working-age males due to poverty, abuse of alcohol and other substances along with disease and stress. Decline in healthcare also contributed.</a:t>
            </a:r>
          </a:p>
        </p:txBody>
      </p:sp>
      <p:pic>
        <p:nvPicPr>
          <p:cNvPr id="87043" name="Picture 2" descr="Population Pyramid for Russia: 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57375"/>
            <a:ext cx="73580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5929313" y="6000750"/>
            <a:ext cx="2857500" cy="64611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High abortion rates amongst young women in particular – fear of poverty, pollution, alcoholism</a:t>
            </a:r>
          </a:p>
        </p:txBody>
      </p:sp>
      <p:sp>
        <p:nvSpPr>
          <p:cNvPr id="87045" name="Rectangle 8"/>
          <p:cNvSpPr>
            <a:spLocks noChangeArrowheads="1"/>
          </p:cNvSpPr>
          <p:nvPr/>
        </p:nvSpPr>
        <p:spPr bwMode="auto">
          <a:xfrm>
            <a:off x="5857875" y="1071563"/>
            <a:ext cx="2857500" cy="64611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Loss of young men and women who emigrate in search of a higher standard of living</a:t>
            </a:r>
          </a:p>
        </p:txBody>
      </p:sp>
      <p:sp>
        <p:nvSpPr>
          <p:cNvPr id="87046" name="Rectangle 9"/>
          <p:cNvSpPr>
            <a:spLocks noChangeArrowheads="1"/>
          </p:cNvSpPr>
          <p:nvPr/>
        </p:nvSpPr>
        <p:spPr bwMode="auto">
          <a:xfrm>
            <a:off x="1071563" y="6000750"/>
            <a:ext cx="2857500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Comic Sans MS" panose="030F0702030302020204" pitchFamily="66" charset="0"/>
              </a:rPr>
              <a:t>No large baby boom post-war unlike many countries after the second world war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964406" y="4464844"/>
            <a:ext cx="2214563" cy="7143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57563" y="3714750"/>
            <a:ext cx="3214687" cy="2286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750719" y="5250657"/>
            <a:ext cx="1000125" cy="3571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786063" y="5000625"/>
            <a:ext cx="3214687" cy="10001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464969" y="2750344"/>
            <a:ext cx="2500313" cy="4286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1928813" y="1714500"/>
            <a:ext cx="4357687" cy="257175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43000" y="1714500"/>
            <a:ext cx="2214563" cy="135731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12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5520" y="116632"/>
            <a:ext cx="8780976" cy="432048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sz="2400" u="sng" dirty="0">
                <a:latin typeface="Comic Sans MS" pitchFamily="66" charset="0"/>
              </a:rPr>
              <a:t>Exam Practice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7351"/>
            <a:ext cx="3233978" cy="3632100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24" y="4877756"/>
            <a:ext cx="3233978" cy="1632584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568" y="1052736"/>
            <a:ext cx="3163895" cy="35560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1" y="4682192"/>
            <a:ext cx="3168352" cy="195062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5520" y="692696"/>
            <a:ext cx="8780976" cy="25003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400" u="sng" dirty="0">
                <a:latin typeface="Comic Sans MS" pitchFamily="66" charset="0"/>
              </a:rPr>
              <a:t>Demo1: </a:t>
            </a:r>
            <a:r>
              <a:rPr lang="en-GB" sz="1400" dirty="0">
                <a:latin typeface="Comic Sans MS" pitchFamily="66" charset="0"/>
              </a:rPr>
              <a:t>Complete the first 4 Questions. We will then check the answers together.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124" y="6266597"/>
            <a:ext cx="1804200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10 minutes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76056" y="6165304"/>
            <a:ext cx="1804200" cy="43204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10 minutes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16200000">
            <a:off x="-1858872" y="3140969"/>
            <a:ext cx="4608513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Demo 1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2771800" y="3367187"/>
            <a:ext cx="4608513" cy="43204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>
                <a:latin typeface="Comic Sans MS" pitchFamily="66" charset="0"/>
              </a:rPr>
              <a:t>Demo 2</a:t>
            </a:r>
          </a:p>
        </p:txBody>
      </p:sp>
    </p:spTree>
    <p:extLst>
      <p:ext uri="{BB962C8B-B14F-4D97-AF65-F5344CB8AC3E}">
        <p14:creationId xmlns:p14="http://schemas.microsoft.com/office/powerpoint/2010/main" val="118661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640</Words>
  <Application>Microsoft Office PowerPoint</Application>
  <PresentationFormat>On-screen Show (4:3)</PresentationFormat>
  <Paragraphs>76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Comic Sans MS</vt:lpstr>
      <vt:lpstr>Lucida Calligraphy</vt:lpstr>
      <vt:lpstr>Times New Roman</vt:lpstr>
      <vt:lpstr>Office Theme</vt:lpstr>
      <vt:lpstr>Rapidly increasing population</vt:lpstr>
      <vt:lpstr>PowerPoint Presentation</vt:lpstr>
      <vt:lpstr>Sharing what we know</vt:lpstr>
      <vt:lpstr> Key Geographical Skill: Population Pyramid (Russia)</vt:lpstr>
      <vt:lpstr>Rapidly growing population</vt:lpstr>
      <vt:lpstr>Population Pyramids </vt:lpstr>
      <vt:lpstr> Key Geographical Skill: Population Pyramid (Russia)</vt:lpstr>
      <vt:lpstr>(Check your Answer)Population Pyramid (Russia)</vt:lpstr>
      <vt:lpstr>Exam Practice </vt:lpstr>
    </vt:vector>
  </TitlesOfParts>
  <Company>Lea Valley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Rapidly increasing population</dc:title>
  <dc:creator>Sarah Woolley</dc:creator>
  <cp:lastModifiedBy>martin roberts</cp:lastModifiedBy>
  <cp:revision>61</cp:revision>
  <dcterms:created xsi:type="dcterms:W3CDTF">2011-03-15T14:23:54Z</dcterms:created>
  <dcterms:modified xsi:type="dcterms:W3CDTF">2017-07-07T10:32:40Z</dcterms:modified>
</cp:coreProperties>
</file>