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 id="259" r:id="rId4"/>
    <p:sldId id="257" r:id="rId5"/>
    <p:sldId id="256" r:id="rId6"/>
    <p:sldId id="258"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98" autoAdjust="0"/>
  </p:normalViewPr>
  <p:slideViewPr>
    <p:cSldViewPr>
      <p:cViewPr varScale="1">
        <p:scale>
          <a:sx n="84" d="100"/>
          <a:sy n="84" d="100"/>
        </p:scale>
        <p:origin x="1190"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63F41D2-72E7-4F37-B6E0-37235D0FAC77}" type="datetimeFigureOut">
              <a:rPr lang="en-GB" smtClean="0"/>
              <a:t>21/03/2017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D184AA-4825-4B40-97C2-661611CF157D}" type="slidenum">
              <a:rPr lang="en-GB" smtClean="0"/>
              <a:t>‹#›</a:t>
            </a:fld>
            <a:endParaRPr lang="en-GB"/>
          </a:p>
        </p:txBody>
      </p:sp>
    </p:spTree>
    <p:extLst>
      <p:ext uri="{BB962C8B-B14F-4D97-AF65-F5344CB8AC3E}">
        <p14:creationId xmlns:p14="http://schemas.microsoft.com/office/powerpoint/2010/main" val="3930066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3F41D2-72E7-4F37-B6E0-37235D0FAC77}" type="datetimeFigureOut">
              <a:rPr lang="en-GB" smtClean="0"/>
              <a:t>21/03/2017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D184AA-4825-4B40-97C2-661611CF157D}" type="slidenum">
              <a:rPr lang="en-GB" smtClean="0"/>
              <a:t>‹#›</a:t>
            </a:fld>
            <a:endParaRPr lang="en-GB"/>
          </a:p>
        </p:txBody>
      </p:sp>
    </p:spTree>
    <p:extLst>
      <p:ext uri="{BB962C8B-B14F-4D97-AF65-F5344CB8AC3E}">
        <p14:creationId xmlns:p14="http://schemas.microsoft.com/office/powerpoint/2010/main" val="3517194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3F41D2-72E7-4F37-B6E0-37235D0FAC77}" type="datetimeFigureOut">
              <a:rPr lang="en-GB" smtClean="0"/>
              <a:t>21/03/2017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D184AA-4825-4B40-97C2-661611CF157D}" type="slidenum">
              <a:rPr lang="en-GB" smtClean="0"/>
              <a:t>‹#›</a:t>
            </a:fld>
            <a:endParaRPr lang="en-GB"/>
          </a:p>
        </p:txBody>
      </p:sp>
    </p:spTree>
    <p:extLst>
      <p:ext uri="{BB962C8B-B14F-4D97-AF65-F5344CB8AC3E}">
        <p14:creationId xmlns:p14="http://schemas.microsoft.com/office/powerpoint/2010/main" val="306091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3F41D2-72E7-4F37-B6E0-37235D0FAC77}" type="datetimeFigureOut">
              <a:rPr lang="en-GB" smtClean="0"/>
              <a:t>21/03/2017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D184AA-4825-4B40-97C2-661611CF157D}" type="slidenum">
              <a:rPr lang="en-GB" smtClean="0"/>
              <a:t>‹#›</a:t>
            </a:fld>
            <a:endParaRPr lang="en-GB"/>
          </a:p>
        </p:txBody>
      </p:sp>
    </p:spTree>
    <p:extLst>
      <p:ext uri="{BB962C8B-B14F-4D97-AF65-F5344CB8AC3E}">
        <p14:creationId xmlns:p14="http://schemas.microsoft.com/office/powerpoint/2010/main" val="85776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3F41D2-72E7-4F37-B6E0-37235D0FAC77}" type="datetimeFigureOut">
              <a:rPr lang="en-GB" smtClean="0"/>
              <a:t>21/03/2017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D184AA-4825-4B40-97C2-661611CF157D}" type="slidenum">
              <a:rPr lang="en-GB" smtClean="0"/>
              <a:t>‹#›</a:t>
            </a:fld>
            <a:endParaRPr lang="en-GB"/>
          </a:p>
        </p:txBody>
      </p:sp>
    </p:spTree>
    <p:extLst>
      <p:ext uri="{BB962C8B-B14F-4D97-AF65-F5344CB8AC3E}">
        <p14:creationId xmlns:p14="http://schemas.microsoft.com/office/powerpoint/2010/main" val="3851261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63F41D2-72E7-4F37-B6E0-37235D0FAC77}" type="datetimeFigureOut">
              <a:rPr lang="en-GB" smtClean="0"/>
              <a:t>21/03/2017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D184AA-4825-4B40-97C2-661611CF157D}" type="slidenum">
              <a:rPr lang="en-GB" smtClean="0"/>
              <a:t>‹#›</a:t>
            </a:fld>
            <a:endParaRPr lang="en-GB"/>
          </a:p>
        </p:txBody>
      </p:sp>
    </p:spTree>
    <p:extLst>
      <p:ext uri="{BB962C8B-B14F-4D97-AF65-F5344CB8AC3E}">
        <p14:creationId xmlns:p14="http://schemas.microsoft.com/office/powerpoint/2010/main" val="2632746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63F41D2-72E7-4F37-B6E0-37235D0FAC77}" type="datetimeFigureOut">
              <a:rPr lang="en-GB" smtClean="0"/>
              <a:t>21/03/2017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D184AA-4825-4B40-97C2-661611CF157D}" type="slidenum">
              <a:rPr lang="en-GB" smtClean="0"/>
              <a:t>‹#›</a:t>
            </a:fld>
            <a:endParaRPr lang="en-GB"/>
          </a:p>
        </p:txBody>
      </p:sp>
    </p:spTree>
    <p:extLst>
      <p:ext uri="{BB962C8B-B14F-4D97-AF65-F5344CB8AC3E}">
        <p14:creationId xmlns:p14="http://schemas.microsoft.com/office/powerpoint/2010/main" val="54625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63F41D2-72E7-4F37-B6E0-37235D0FAC77}" type="datetimeFigureOut">
              <a:rPr lang="en-GB" smtClean="0"/>
              <a:t>21/03/2017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D184AA-4825-4B40-97C2-661611CF157D}" type="slidenum">
              <a:rPr lang="en-GB" smtClean="0"/>
              <a:t>‹#›</a:t>
            </a:fld>
            <a:endParaRPr lang="en-GB"/>
          </a:p>
        </p:txBody>
      </p:sp>
    </p:spTree>
    <p:extLst>
      <p:ext uri="{BB962C8B-B14F-4D97-AF65-F5344CB8AC3E}">
        <p14:creationId xmlns:p14="http://schemas.microsoft.com/office/powerpoint/2010/main" val="4271157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F41D2-72E7-4F37-B6E0-37235D0FAC77}" type="datetimeFigureOut">
              <a:rPr lang="en-GB" smtClean="0"/>
              <a:t>21/03/2017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D184AA-4825-4B40-97C2-661611CF157D}" type="slidenum">
              <a:rPr lang="en-GB" smtClean="0"/>
              <a:t>‹#›</a:t>
            </a:fld>
            <a:endParaRPr lang="en-GB"/>
          </a:p>
        </p:txBody>
      </p:sp>
    </p:spTree>
    <p:extLst>
      <p:ext uri="{BB962C8B-B14F-4D97-AF65-F5344CB8AC3E}">
        <p14:creationId xmlns:p14="http://schemas.microsoft.com/office/powerpoint/2010/main" val="3791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3F41D2-72E7-4F37-B6E0-37235D0FAC77}" type="datetimeFigureOut">
              <a:rPr lang="en-GB" smtClean="0"/>
              <a:t>21/03/2017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D184AA-4825-4B40-97C2-661611CF157D}" type="slidenum">
              <a:rPr lang="en-GB" smtClean="0"/>
              <a:t>‹#›</a:t>
            </a:fld>
            <a:endParaRPr lang="en-GB"/>
          </a:p>
        </p:txBody>
      </p:sp>
    </p:spTree>
    <p:extLst>
      <p:ext uri="{BB962C8B-B14F-4D97-AF65-F5344CB8AC3E}">
        <p14:creationId xmlns:p14="http://schemas.microsoft.com/office/powerpoint/2010/main" val="294949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3F41D2-72E7-4F37-B6E0-37235D0FAC77}" type="datetimeFigureOut">
              <a:rPr lang="en-GB" smtClean="0"/>
              <a:t>21/03/2017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D184AA-4825-4B40-97C2-661611CF157D}" type="slidenum">
              <a:rPr lang="en-GB" smtClean="0"/>
              <a:t>‹#›</a:t>
            </a:fld>
            <a:endParaRPr lang="en-GB"/>
          </a:p>
        </p:txBody>
      </p:sp>
    </p:spTree>
    <p:extLst>
      <p:ext uri="{BB962C8B-B14F-4D97-AF65-F5344CB8AC3E}">
        <p14:creationId xmlns:p14="http://schemas.microsoft.com/office/powerpoint/2010/main" val="77115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F41D2-72E7-4F37-B6E0-37235D0FAC77}" type="datetimeFigureOut">
              <a:rPr lang="en-GB" smtClean="0"/>
              <a:t>21/03/2017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184AA-4825-4B40-97C2-661611CF157D}" type="slidenum">
              <a:rPr lang="en-GB" smtClean="0"/>
              <a:t>‹#›</a:t>
            </a:fld>
            <a:endParaRPr lang="en-GB"/>
          </a:p>
        </p:txBody>
      </p:sp>
    </p:spTree>
    <p:extLst>
      <p:ext uri="{BB962C8B-B14F-4D97-AF65-F5344CB8AC3E}">
        <p14:creationId xmlns:p14="http://schemas.microsoft.com/office/powerpoint/2010/main" val="1009265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403sT9CGRl0"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w9RxnuBiFbg#t=94"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576" y="102282"/>
            <a:ext cx="8880920" cy="369332"/>
          </a:xfrm>
          <a:prstGeom prst="rect">
            <a:avLst/>
          </a:prstGeom>
          <a:ln w="28575">
            <a:solidFill>
              <a:srgbClr val="FF0000"/>
            </a:solidFill>
          </a:ln>
        </p:spPr>
        <p:txBody>
          <a:bodyPr wrap="square">
            <a:spAutoFit/>
          </a:bodyPr>
          <a:lstStyle/>
          <a:p>
            <a:pPr algn="ctr"/>
            <a:r>
              <a:rPr lang="en-GB" u="sng" cap="all" dirty="0">
                <a:latin typeface="Comic Sans MS" panose="030F0702030302020204" pitchFamily="66" charset="0"/>
              </a:rPr>
              <a:t>Climate Change</a:t>
            </a:r>
          </a:p>
        </p:txBody>
      </p:sp>
      <p:sp>
        <p:nvSpPr>
          <p:cNvPr id="5" name="Rectangle 4"/>
          <p:cNvSpPr/>
          <p:nvPr/>
        </p:nvSpPr>
        <p:spPr>
          <a:xfrm>
            <a:off x="126482" y="620688"/>
            <a:ext cx="8880920" cy="646331"/>
          </a:xfrm>
          <a:prstGeom prst="rect">
            <a:avLst/>
          </a:prstGeom>
          <a:ln w="28575">
            <a:solidFill>
              <a:srgbClr val="00FF00"/>
            </a:solidFill>
          </a:ln>
        </p:spPr>
        <p:txBody>
          <a:bodyPr wrap="square">
            <a:spAutoFit/>
          </a:bodyPr>
          <a:lstStyle/>
          <a:p>
            <a:r>
              <a:rPr lang="en-GB" u="sng" cap="all" dirty="0">
                <a:latin typeface="Comic Sans MS" panose="030F0702030302020204" pitchFamily="66" charset="0"/>
              </a:rPr>
              <a:t>Practice Exam Question</a:t>
            </a:r>
            <a:r>
              <a:rPr lang="en-GB" cap="all" dirty="0">
                <a:latin typeface="Comic Sans MS" panose="030F0702030302020204" pitchFamily="66" charset="0"/>
              </a:rPr>
              <a:t>: explain the EFFECTS AND SOLUTIONS OF Global climate change.                                                                         [10]</a:t>
            </a:r>
          </a:p>
        </p:txBody>
      </p:sp>
      <p:pic>
        <p:nvPicPr>
          <p:cNvPr id="2" name="Picture 1"/>
          <p:cNvPicPr>
            <a:picLocks noChangeAspect="1"/>
          </p:cNvPicPr>
          <p:nvPr/>
        </p:nvPicPr>
        <p:blipFill>
          <a:blip r:embed="rId2"/>
          <a:stretch>
            <a:fillRect/>
          </a:stretch>
        </p:blipFill>
        <p:spPr>
          <a:xfrm>
            <a:off x="179512" y="3645024"/>
            <a:ext cx="4320480" cy="2962712"/>
          </a:xfrm>
          <a:prstGeom prst="rect">
            <a:avLst/>
          </a:prstGeom>
          <a:ln w="28575">
            <a:solidFill>
              <a:srgbClr val="7030A0"/>
            </a:solidFill>
          </a:ln>
        </p:spPr>
      </p:pic>
      <p:sp>
        <p:nvSpPr>
          <p:cNvPr id="8" name="Rectangle 7"/>
          <p:cNvSpPr/>
          <p:nvPr/>
        </p:nvSpPr>
        <p:spPr>
          <a:xfrm>
            <a:off x="107504" y="1484784"/>
            <a:ext cx="8880920" cy="646331"/>
          </a:xfrm>
          <a:prstGeom prst="rect">
            <a:avLst/>
          </a:prstGeom>
          <a:ln w="28575">
            <a:solidFill>
              <a:srgbClr val="00FF00"/>
            </a:solidFill>
          </a:ln>
        </p:spPr>
        <p:txBody>
          <a:bodyPr wrap="square">
            <a:spAutoFit/>
          </a:bodyPr>
          <a:lstStyle/>
          <a:p>
            <a:r>
              <a:rPr lang="en-GB" u="sng" cap="all" dirty="0">
                <a:latin typeface="Comic Sans MS" panose="030F0702030302020204" pitchFamily="66" charset="0"/>
              </a:rPr>
              <a:t>Starter</a:t>
            </a:r>
            <a:r>
              <a:rPr lang="en-GB" cap="all" dirty="0">
                <a:latin typeface="Comic Sans MS" panose="030F0702030302020204" pitchFamily="66" charset="0"/>
              </a:rPr>
              <a:t>: Complete the planning sheet with as much detail as possible for the above exam question. </a:t>
            </a:r>
          </a:p>
        </p:txBody>
      </p:sp>
      <p:pic>
        <p:nvPicPr>
          <p:cNvPr id="6" name="Picture 5"/>
          <p:cNvPicPr>
            <a:picLocks noChangeAspect="1"/>
          </p:cNvPicPr>
          <p:nvPr/>
        </p:nvPicPr>
        <p:blipFill>
          <a:blip r:embed="rId3"/>
          <a:stretch>
            <a:fillRect/>
          </a:stretch>
        </p:blipFill>
        <p:spPr>
          <a:xfrm>
            <a:off x="251520" y="2420888"/>
            <a:ext cx="4176464" cy="1514660"/>
          </a:xfrm>
          <a:prstGeom prst="rect">
            <a:avLst/>
          </a:prstGeom>
          <a:ln w="28575">
            <a:solidFill>
              <a:srgbClr val="7030A0"/>
            </a:solidFill>
          </a:ln>
        </p:spPr>
      </p:pic>
      <p:sp>
        <p:nvSpPr>
          <p:cNvPr id="9" name="Rectangle 8"/>
          <p:cNvSpPr/>
          <p:nvPr/>
        </p:nvSpPr>
        <p:spPr>
          <a:xfrm>
            <a:off x="5148064" y="2492896"/>
            <a:ext cx="3456384" cy="923330"/>
          </a:xfrm>
          <a:prstGeom prst="rect">
            <a:avLst/>
          </a:prstGeom>
          <a:ln w="28575">
            <a:solidFill>
              <a:srgbClr val="00FF00"/>
            </a:solidFill>
          </a:ln>
        </p:spPr>
        <p:txBody>
          <a:bodyPr wrap="square">
            <a:spAutoFit/>
          </a:bodyPr>
          <a:lstStyle/>
          <a:p>
            <a:r>
              <a:rPr lang="en-GB" u="sng" cap="all" dirty="0">
                <a:latin typeface="Comic Sans MS" panose="030F0702030302020204" pitchFamily="66" charset="0"/>
              </a:rPr>
              <a:t>Ensure to:</a:t>
            </a:r>
          </a:p>
          <a:p>
            <a:r>
              <a:rPr lang="en-GB" u="sng" cap="all" dirty="0">
                <a:latin typeface="Comic Sans MS" panose="030F0702030302020204" pitchFamily="66" charset="0"/>
              </a:rPr>
              <a:t>A01 </a:t>
            </a:r>
            <a:r>
              <a:rPr lang="en-GB" cap="all" dirty="0">
                <a:latin typeface="Comic Sans MS" panose="030F0702030302020204" pitchFamily="66" charset="0"/>
              </a:rPr>
              <a:t>Define you language</a:t>
            </a:r>
          </a:p>
          <a:p>
            <a:r>
              <a:rPr lang="en-GB" u="sng" cap="all" dirty="0">
                <a:latin typeface="Comic Sans MS" panose="030F0702030302020204" pitchFamily="66" charset="0"/>
              </a:rPr>
              <a:t>Ao2</a:t>
            </a:r>
            <a:r>
              <a:rPr lang="en-GB" cap="all" dirty="0">
                <a:latin typeface="Comic Sans MS" panose="030F0702030302020204" pitchFamily="66" charset="0"/>
              </a:rPr>
              <a:t> explain you ideas</a:t>
            </a:r>
          </a:p>
        </p:txBody>
      </p:sp>
      <p:pic>
        <p:nvPicPr>
          <p:cNvPr id="10" name="Picture 9"/>
          <p:cNvPicPr>
            <a:picLocks noChangeAspect="1"/>
          </p:cNvPicPr>
          <p:nvPr/>
        </p:nvPicPr>
        <p:blipFill>
          <a:blip r:embed="rId4"/>
          <a:stretch>
            <a:fillRect/>
          </a:stretch>
        </p:blipFill>
        <p:spPr>
          <a:xfrm>
            <a:off x="5580112" y="3645024"/>
            <a:ext cx="2751138" cy="2751136"/>
          </a:xfrm>
          <a:prstGeom prst="rect">
            <a:avLst/>
          </a:prstGeom>
        </p:spPr>
      </p:pic>
    </p:spTree>
    <p:extLst>
      <p:ext uri="{BB962C8B-B14F-4D97-AF65-F5344CB8AC3E}">
        <p14:creationId xmlns:p14="http://schemas.microsoft.com/office/powerpoint/2010/main" val="27690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www.fao.org/docrep/004/y3557e/y3557e2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83" y="1196752"/>
            <a:ext cx="8197834"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55576" y="102282"/>
            <a:ext cx="8880920" cy="369332"/>
          </a:xfrm>
          <a:prstGeom prst="rect">
            <a:avLst/>
          </a:prstGeom>
          <a:ln w="28575">
            <a:solidFill>
              <a:srgbClr val="FF0000"/>
            </a:solidFill>
          </a:ln>
        </p:spPr>
        <p:txBody>
          <a:bodyPr wrap="square">
            <a:spAutoFit/>
          </a:bodyPr>
          <a:lstStyle/>
          <a:p>
            <a:pPr algn="ctr"/>
            <a:r>
              <a:rPr lang="en-GB" u="sng" cap="all" dirty="0">
                <a:latin typeface="Comic Sans MS" panose="030F0702030302020204" pitchFamily="66" charset="0"/>
              </a:rPr>
              <a:t>SOIL DEGRADATION </a:t>
            </a:r>
          </a:p>
        </p:txBody>
      </p:sp>
      <p:sp>
        <p:nvSpPr>
          <p:cNvPr id="7" name="Rectangle 6"/>
          <p:cNvSpPr/>
          <p:nvPr/>
        </p:nvSpPr>
        <p:spPr>
          <a:xfrm>
            <a:off x="126482" y="620688"/>
            <a:ext cx="8880920" cy="369332"/>
          </a:xfrm>
          <a:prstGeom prst="rect">
            <a:avLst/>
          </a:prstGeom>
          <a:ln w="28575">
            <a:solidFill>
              <a:srgbClr val="00FF00"/>
            </a:solidFill>
          </a:ln>
        </p:spPr>
        <p:txBody>
          <a:bodyPr wrap="square">
            <a:spAutoFit/>
          </a:bodyPr>
          <a:lstStyle/>
          <a:p>
            <a:pPr algn="ctr"/>
            <a:r>
              <a:rPr lang="en-GB" u="sng" cap="all" dirty="0">
                <a:latin typeface="Comic Sans MS" panose="030F0702030302020204" pitchFamily="66" charset="0"/>
              </a:rPr>
              <a:t>Starter</a:t>
            </a:r>
            <a:r>
              <a:rPr lang="en-GB" cap="all" dirty="0">
                <a:latin typeface="Comic Sans MS" panose="030F0702030302020204" pitchFamily="66" charset="0"/>
              </a:rPr>
              <a:t>: Describe the distribution of soil degradation. </a:t>
            </a:r>
          </a:p>
        </p:txBody>
      </p:sp>
      <p:sp>
        <p:nvSpPr>
          <p:cNvPr id="8" name="Rectangle 7"/>
          <p:cNvSpPr/>
          <p:nvPr/>
        </p:nvSpPr>
        <p:spPr>
          <a:xfrm>
            <a:off x="187141" y="3276272"/>
            <a:ext cx="1691680" cy="1384995"/>
          </a:xfrm>
          <a:prstGeom prst="rect">
            <a:avLst/>
          </a:prstGeom>
          <a:ln w="28575">
            <a:solidFill>
              <a:schemeClr val="accent6">
                <a:lumMod val="75000"/>
              </a:schemeClr>
            </a:solidFill>
          </a:ln>
        </p:spPr>
        <p:txBody>
          <a:bodyPr wrap="square">
            <a:spAutoFit/>
          </a:bodyPr>
          <a:lstStyle/>
          <a:p>
            <a:r>
              <a:rPr lang="en-GB" sz="1400" b="1" u="sng" cap="all" dirty="0">
                <a:latin typeface="Comic Sans MS" panose="030F0702030302020204" pitchFamily="66" charset="0"/>
              </a:rPr>
              <a:t>Key Words</a:t>
            </a:r>
          </a:p>
          <a:p>
            <a:r>
              <a:rPr lang="en-GB" sz="1400" cap="all" dirty="0">
                <a:latin typeface="Comic Sans MS" panose="030F0702030302020204" pitchFamily="66" charset="0"/>
              </a:rPr>
              <a:t>Local</a:t>
            </a:r>
          </a:p>
          <a:p>
            <a:r>
              <a:rPr lang="en-GB" sz="1400" cap="all" dirty="0">
                <a:latin typeface="Comic Sans MS" panose="030F0702030302020204" pitchFamily="66" charset="0"/>
              </a:rPr>
              <a:t>Global</a:t>
            </a:r>
          </a:p>
          <a:p>
            <a:r>
              <a:rPr lang="en-GB" sz="1400" cap="all" dirty="0">
                <a:latin typeface="Comic Sans MS" panose="030F0702030302020204" pitchFamily="66" charset="0"/>
              </a:rPr>
              <a:t>Linear </a:t>
            </a:r>
          </a:p>
          <a:p>
            <a:r>
              <a:rPr lang="en-GB" sz="1400" cap="all" dirty="0">
                <a:latin typeface="Comic Sans MS" panose="030F0702030302020204" pitchFamily="66" charset="0"/>
              </a:rPr>
              <a:t>Random</a:t>
            </a:r>
          </a:p>
          <a:p>
            <a:r>
              <a:rPr lang="en-GB" sz="1400" cap="all" dirty="0">
                <a:latin typeface="Comic Sans MS" panose="030F0702030302020204" pitchFamily="66" charset="0"/>
              </a:rPr>
              <a:t>Concentrated </a:t>
            </a:r>
          </a:p>
        </p:txBody>
      </p:sp>
      <p:sp>
        <p:nvSpPr>
          <p:cNvPr id="9" name="Rectangle 8"/>
          <p:cNvSpPr/>
          <p:nvPr/>
        </p:nvSpPr>
        <p:spPr>
          <a:xfrm>
            <a:off x="225485" y="5301208"/>
            <a:ext cx="8781917" cy="1477328"/>
          </a:xfrm>
          <a:prstGeom prst="rect">
            <a:avLst/>
          </a:prstGeom>
          <a:ln w="28575">
            <a:solidFill>
              <a:srgbClr val="00FF00"/>
            </a:solidFill>
          </a:ln>
        </p:spPr>
        <p:txBody>
          <a:bodyPr wrap="square">
            <a:spAutoFit/>
          </a:bodyPr>
          <a:lstStyle/>
          <a:p>
            <a:pPr algn="ctr"/>
            <a:endParaRPr lang="en-GB" cap="all" dirty="0">
              <a:latin typeface="Comic Sans MS" panose="030F0702030302020204" pitchFamily="66" charset="0"/>
            </a:endParaRPr>
          </a:p>
          <a:p>
            <a:pPr algn="ctr"/>
            <a:endParaRPr lang="en-GB" cap="all" dirty="0">
              <a:latin typeface="Comic Sans MS" panose="030F0702030302020204" pitchFamily="66" charset="0"/>
            </a:endParaRPr>
          </a:p>
          <a:p>
            <a:pPr algn="ctr"/>
            <a:endParaRPr lang="en-GB" cap="all" dirty="0">
              <a:latin typeface="Comic Sans MS" panose="030F0702030302020204" pitchFamily="66" charset="0"/>
            </a:endParaRPr>
          </a:p>
          <a:p>
            <a:pPr algn="ctr"/>
            <a:endParaRPr lang="en-GB" cap="all" dirty="0">
              <a:latin typeface="Comic Sans MS" panose="030F0702030302020204" pitchFamily="66" charset="0"/>
            </a:endParaRPr>
          </a:p>
          <a:p>
            <a:pPr algn="ctr"/>
            <a:endParaRPr lang="en-GB" cap="all" dirty="0">
              <a:latin typeface="Comic Sans MS" panose="030F0702030302020204" pitchFamily="66" charset="0"/>
            </a:endParaRPr>
          </a:p>
        </p:txBody>
      </p:sp>
      <p:sp>
        <p:nvSpPr>
          <p:cNvPr id="2" name="Action Button: Movie 1">
            <a:hlinkClick r:id="rId3" highlightClick="1"/>
          </p:cNvPr>
          <p:cNvSpPr/>
          <p:nvPr/>
        </p:nvSpPr>
        <p:spPr>
          <a:xfrm>
            <a:off x="8670917" y="160338"/>
            <a:ext cx="293571" cy="24432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292480" y="4814869"/>
            <a:ext cx="744016" cy="369332"/>
          </a:xfrm>
          <a:prstGeom prst="rect">
            <a:avLst/>
          </a:prstGeom>
          <a:solidFill>
            <a:schemeClr val="bg1"/>
          </a:solidFill>
          <a:ln w="28575">
            <a:solidFill>
              <a:srgbClr val="00FF00"/>
            </a:solidFill>
          </a:ln>
        </p:spPr>
        <p:txBody>
          <a:bodyPr wrap="square">
            <a:spAutoFit/>
          </a:bodyPr>
          <a:lstStyle/>
          <a:p>
            <a:pPr algn="ctr"/>
            <a:r>
              <a:rPr lang="en-GB" u="sng" cap="all" dirty="0">
                <a:latin typeface="Comic Sans MS" panose="030F0702030302020204" pitchFamily="66" charset="0"/>
              </a:rPr>
              <a:t>3</a:t>
            </a:r>
            <a:endParaRPr lang="en-GB" cap="all" dirty="0">
              <a:latin typeface="Comic Sans MS" panose="030F0702030302020204" pitchFamily="66" charset="0"/>
            </a:endParaRPr>
          </a:p>
        </p:txBody>
      </p:sp>
      <p:sp>
        <p:nvSpPr>
          <p:cNvPr id="3" name="Rectangle 2"/>
          <p:cNvSpPr/>
          <p:nvPr/>
        </p:nvSpPr>
        <p:spPr>
          <a:xfrm>
            <a:off x="6444208" y="5373216"/>
            <a:ext cx="2520280" cy="1384995"/>
          </a:xfrm>
          <a:prstGeom prst="rect">
            <a:avLst/>
          </a:prstGeom>
          <a:ln w="28575">
            <a:solidFill>
              <a:srgbClr val="7030A0"/>
            </a:solidFill>
          </a:ln>
        </p:spPr>
        <p:txBody>
          <a:bodyPr wrap="square">
            <a:spAutoFit/>
          </a:bodyPr>
          <a:lstStyle/>
          <a:p>
            <a:r>
              <a:rPr lang="en-GB" sz="1400" b="1" u="sng" dirty="0">
                <a:latin typeface="Comic Sans MS" panose="030F0702030302020204" pitchFamily="66" charset="0"/>
              </a:rPr>
              <a:t>Soil degradation</a:t>
            </a:r>
            <a:r>
              <a:rPr lang="en-GB" sz="1400" dirty="0">
                <a:latin typeface="Comic Sans MS" panose="030F0702030302020204" pitchFamily="66" charset="0"/>
              </a:rPr>
              <a:t> is the decline in soil quality caused by its improper use, usually for agricultural, pastural, industrial or urban purposes.    (AO1)</a:t>
            </a:r>
            <a:endParaRPr lang="en-GB" sz="1400" dirty="0">
              <a:latin typeface="Comic Sans MS" panose="030F0702030302020204" pitchFamily="66" charset="0"/>
            </a:endParaRPr>
          </a:p>
        </p:txBody>
      </p:sp>
    </p:spTree>
    <p:extLst>
      <p:ext uri="{BB962C8B-B14F-4D97-AF65-F5344CB8AC3E}">
        <p14:creationId xmlns:p14="http://schemas.microsoft.com/office/powerpoint/2010/main" val="92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576" y="102282"/>
            <a:ext cx="8880920" cy="369332"/>
          </a:xfrm>
          <a:prstGeom prst="rect">
            <a:avLst/>
          </a:prstGeom>
          <a:ln w="28575">
            <a:solidFill>
              <a:srgbClr val="FF0000"/>
            </a:solidFill>
          </a:ln>
        </p:spPr>
        <p:txBody>
          <a:bodyPr wrap="square">
            <a:spAutoFit/>
          </a:bodyPr>
          <a:lstStyle/>
          <a:p>
            <a:pPr algn="ctr"/>
            <a:r>
              <a:rPr lang="en-GB" u="sng" cap="all" dirty="0">
                <a:latin typeface="Comic Sans MS" panose="030F0702030302020204" pitchFamily="66" charset="0"/>
              </a:rPr>
              <a:t>SOIL DEGRADATION </a:t>
            </a:r>
          </a:p>
        </p:txBody>
      </p:sp>
      <p:sp>
        <p:nvSpPr>
          <p:cNvPr id="5" name="Rectangle 4"/>
          <p:cNvSpPr/>
          <p:nvPr/>
        </p:nvSpPr>
        <p:spPr>
          <a:xfrm>
            <a:off x="467544" y="818562"/>
            <a:ext cx="3264296" cy="369332"/>
          </a:xfrm>
          <a:prstGeom prst="rect">
            <a:avLst/>
          </a:prstGeom>
          <a:ln w="28575">
            <a:solidFill>
              <a:srgbClr val="00B0F0"/>
            </a:solidFill>
          </a:ln>
        </p:spPr>
        <p:txBody>
          <a:bodyPr wrap="square">
            <a:spAutoFit/>
          </a:bodyPr>
          <a:lstStyle/>
          <a:p>
            <a:pPr algn="ctr"/>
            <a:r>
              <a:rPr lang="en-GB" u="sng" cap="all" dirty="0">
                <a:latin typeface="Comic Sans MS" panose="030F0702030302020204" pitchFamily="66" charset="0"/>
              </a:rPr>
              <a:t>Human Causes </a:t>
            </a:r>
          </a:p>
        </p:txBody>
      </p:sp>
      <p:sp>
        <p:nvSpPr>
          <p:cNvPr id="6" name="Rectangle 5"/>
          <p:cNvSpPr/>
          <p:nvPr/>
        </p:nvSpPr>
        <p:spPr>
          <a:xfrm>
            <a:off x="5652120" y="836712"/>
            <a:ext cx="3264296" cy="369332"/>
          </a:xfrm>
          <a:prstGeom prst="rect">
            <a:avLst/>
          </a:prstGeom>
          <a:ln w="28575">
            <a:solidFill>
              <a:srgbClr val="FF0000"/>
            </a:solidFill>
          </a:ln>
        </p:spPr>
        <p:txBody>
          <a:bodyPr wrap="square">
            <a:spAutoFit/>
          </a:bodyPr>
          <a:lstStyle/>
          <a:p>
            <a:pPr algn="ctr"/>
            <a:r>
              <a:rPr lang="en-GB" u="sng" cap="all" dirty="0">
                <a:latin typeface="Comic Sans MS" panose="030F0702030302020204" pitchFamily="66" charset="0"/>
              </a:rPr>
              <a:t>Physical Causes </a:t>
            </a:r>
          </a:p>
        </p:txBody>
      </p:sp>
      <p:cxnSp>
        <p:nvCxnSpPr>
          <p:cNvPr id="8" name="Straight Connector 7"/>
          <p:cNvCxnSpPr>
            <a:stCxn id="4" idx="2"/>
          </p:cNvCxnSpPr>
          <p:nvPr/>
        </p:nvCxnSpPr>
        <p:spPr>
          <a:xfrm>
            <a:off x="4596036" y="471614"/>
            <a:ext cx="0" cy="2597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0" y="141277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54848" y="306896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07504" y="3212976"/>
            <a:ext cx="8880920" cy="646331"/>
          </a:xfrm>
          <a:prstGeom prst="rect">
            <a:avLst/>
          </a:prstGeom>
          <a:ln w="28575">
            <a:solidFill>
              <a:srgbClr val="00FF00"/>
            </a:solidFill>
          </a:ln>
        </p:spPr>
        <p:txBody>
          <a:bodyPr wrap="square">
            <a:spAutoFit/>
          </a:bodyPr>
          <a:lstStyle/>
          <a:p>
            <a:r>
              <a:rPr lang="en-GB" u="sng" cap="all" dirty="0">
                <a:latin typeface="Comic Sans MS" panose="030F0702030302020204" pitchFamily="66" charset="0"/>
              </a:rPr>
              <a:t>Demo: </a:t>
            </a:r>
            <a:r>
              <a:rPr lang="en-GB" cap="all" dirty="0">
                <a:latin typeface="Comic Sans MS" panose="030F0702030302020204" pitchFamily="66" charset="0"/>
              </a:rPr>
              <a:t>Create a t-chart and list all the human and physical causes of soil degradation. </a:t>
            </a:r>
          </a:p>
        </p:txBody>
      </p:sp>
      <p:sp>
        <p:nvSpPr>
          <p:cNvPr id="17" name="Rectangle 16"/>
          <p:cNvSpPr/>
          <p:nvPr/>
        </p:nvSpPr>
        <p:spPr>
          <a:xfrm>
            <a:off x="107504" y="5373216"/>
            <a:ext cx="3024336" cy="1323439"/>
          </a:xfrm>
          <a:prstGeom prst="rect">
            <a:avLst/>
          </a:prstGeom>
          <a:ln w="28575">
            <a:solidFill>
              <a:schemeClr val="accent6">
                <a:lumMod val="75000"/>
              </a:schemeClr>
            </a:solidFill>
          </a:ln>
        </p:spPr>
        <p:txBody>
          <a:bodyPr wrap="square">
            <a:spAutoFit/>
          </a:bodyPr>
          <a:lstStyle/>
          <a:p>
            <a:r>
              <a:rPr lang="en-GB" sz="1600" u="sng" dirty="0">
                <a:latin typeface="Comic Sans MS" panose="030F0702030302020204" pitchFamily="66" charset="0"/>
              </a:rPr>
              <a:t>Human</a:t>
            </a:r>
            <a:r>
              <a:rPr lang="en-GB" sz="1600" dirty="0">
                <a:latin typeface="Comic Sans MS" panose="030F0702030302020204" pitchFamily="66" charset="0"/>
              </a:rPr>
              <a:t>-the branch of geography dealing with how human activity affects or is influenced by the earth's surface.</a:t>
            </a:r>
          </a:p>
        </p:txBody>
      </p:sp>
      <p:sp>
        <p:nvSpPr>
          <p:cNvPr id="18" name="Rectangle 17"/>
          <p:cNvSpPr/>
          <p:nvPr/>
        </p:nvSpPr>
        <p:spPr>
          <a:xfrm>
            <a:off x="5973454" y="5619436"/>
            <a:ext cx="3003080" cy="830997"/>
          </a:xfrm>
          <a:prstGeom prst="rect">
            <a:avLst/>
          </a:prstGeom>
          <a:ln w="28575">
            <a:solidFill>
              <a:schemeClr val="accent6">
                <a:lumMod val="75000"/>
              </a:schemeClr>
            </a:solidFill>
          </a:ln>
        </p:spPr>
        <p:txBody>
          <a:bodyPr wrap="square">
            <a:spAutoFit/>
          </a:bodyPr>
          <a:lstStyle/>
          <a:p>
            <a:r>
              <a:rPr lang="en-GB" sz="1600" u="sng" dirty="0">
                <a:latin typeface="Comic Sans MS" panose="030F0702030302020204" pitchFamily="66" charset="0"/>
              </a:rPr>
              <a:t>Physical</a:t>
            </a:r>
            <a:r>
              <a:rPr lang="en-GB" sz="1600" dirty="0">
                <a:latin typeface="Comic Sans MS" panose="030F0702030302020204" pitchFamily="66" charset="0"/>
              </a:rPr>
              <a:t>- the branch of geography dealing with natural features.</a:t>
            </a:r>
          </a:p>
        </p:txBody>
      </p:sp>
      <p:sp>
        <p:nvSpPr>
          <p:cNvPr id="19" name="Rectangle 18"/>
          <p:cNvSpPr/>
          <p:nvPr/>
        </p:nvSpPr>
        <p:spPr>
          <a:xfrm>
            <a:off x="3275856" y="3900990"/>
            <a:ext cx="3024336" cy="1323439"/>
          </a:xfrm>
          <a:prstGeom prst="rect">
            <a:avLst/>
          </a:prstGeom>
          <a:ln w="28575">
            <a:solidFill>
              <a:schemeClr val="accent6">
                <a:lumMod val="75000"/>
              </a:schemeClr>
            </a:solidFill>
          </a:ln>
        </p:spPr>
        <p:txBody>
          <a:bodyPr wrap="square">
            <a:spAutoFit/>
          </a:bodyPr>
          <a:lstStyle/>
          <a:p>
            <a:r>
              <a:rPr lang="en-GB" sz="1600" u="sng" dirty="0">
                <a:latin typeface="Comic Sans MS" panose="030F0702030302020204" pitchFamily="66" charset="0"/>
              </a:rPr>
              <a:t>Soil Degradation- </a:t>
            </a:r>
            <a:r>
              <a:rPr lang="en-GB" sz="1600" dirty="0">
                <a:latin typeface="Comic Sans MS" panose="030F0702030302020204" pitchFamily="66" charset="0"/>
              </a:rPr>
              <a:t>the physical loss (erosion) and the reduction in quality of topsoil associated with nutrient decline and contamination.  </a:t>
            </a:r>
          </a:p>
        </p:txBody>
      </p:sp>
    </p:spTree>
    <p:extLst>
      <p:ext uri="{BB962C8B-B14F-4D97-AF65-F5344CB8AC3E}">
        <p14:creationId xmlns:p14="http://schemas.microsoft.com/office/powerpoint/2010/main" val="108836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7"/>
                                        </p:tgtEl>
                                        <p:attrNameLst>
                                          <p:attrName>ppt_x</p:attrName>
                                        </p:attrNameLst>
                                      </p:cBhvr>
                                      <p:tavLst>
                                        <p:tav tm="0">
                                          <p:val>
                                            <p:strVal val="ppt_x"/>
                                          </p:val>
                                        </p:tav>
                                        <p:tav tm="100000">
                                          <p:val>
                                            <p:strVal val="ppt_x"/>
                                          </p:val>
                                        </p:tav>
                                      </p:tavLst>
                                    </p:anim>
                                    <p:anim calcmode="lin" valueType="num">
                                      <p:cBhvr additive="base">
                                        <p:cTn id="7" dur="500"/>
                                        <p:tgtEl>
                                          <p:spTgt spid="17"/>
                                        </p:tgtEl>
                                        <p:attrNameLst>
                                          <p:attrName>ppt_y</p:attrName>
                                        </p:attrNameLst>
                                      </p:cBhvr>
                                      <p:tavLst>
                                        <p:tav tm="0">
                                          <p:val>
                                            <p:strVal val="ppt_y"/>
                                          </p:val>
                                        </p:tav>
                                        <p:tav tm="100000">
                                          <p:val>
                                            <p:strVal val="1+ppt_h/2"/>
                                          </p:val>
                                        </p:tav>
                                      </p:tavLst>
                                    </p:anim>
                                    <p:set>
                                      <p:cBhvr>
                                        <p:cTn id="8" dur="1" fill="hold">
                                          <p:stCondLst>
                                            <p:cond delay="499"/>
                                          </p:stCondLst>
                                        </p:cTn>
                                        <p:tgtEl>
                                          <p:spTgt spid="1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9"/>
                                        </p:tgtEl>
                                        <p:attrNameLst>
                                          <p:attrName>ppt_x</p:attrName>
                                        </p:attrNameLst>
                                      </p:cBhvr>
                                      <p:tavLst>
                                        <p:tav tm="0">
                                          <p:val>
                                            <p:strVal val="ppt_x"/>
                                          </p:val>
                                        </p:tav>
                                        <p:tav tm="100000">
                                          <p:val>
                                            <p:strVal val="ppt_x"/>
                                          </p:val>
                                        </p:tav>
                                      </p:tavLst>
                                    </p:anim>
                                    <p:anim calcmode="lin" valueType="num">
                                      <p:cBhvr additive="base">
                                        <p:cTn id="19" dur="500"/>
                                        <p:tgtEl>
                                          <p:spTgt spid="19"/>
                                        </p:tgtEl>
                                        <p:attrNameLst>
                                          <p:attrName>ppt_y</p:attrName>
                                        </p:attrNameLst>
                                      </p:cBhvr>
                                      <p:tavLst>
                                        <p:tav tm="0">
                                          <p:val>
                                            <p:strVal val="ppt_y"/>
                                          </p:val>
                                        </p:tav>
                                        <p:tav tm="100000">
                                          <p:val>
                                            <p:strVal val="1+ppt_h/2"/>
                                          </p:val>
                                        </p:tav>
                                      </p:tavLst>
                                    </p:anim>
                                    <p:set>
                                      <p:cBhvr>
                                        <p:cTn id="20"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2620" y="280384"/>
            <a:ext cx="8784976" cy="369332"/>
          </a:xfrm>
          <a:prstGeom prst="rect">
            <a:avLst/>
          </a:prstGeom>
          <a:ln w="28575">
            <a:solidFill>
              <a:srgbClr val="FF0000"/>
            </a:solidFill>
          </a:ln>
        </p:spPr>
        <p:txBody>
          <a:bodyPr wrap="square">
            <a:spAutoFit/>
          </a:bodyPr>
          <a:lstStyle/>
          <a:p>
            <a:pPr algn="ctr"/>
            <a:r>
              <a:rPr lang="en-GB" u="sng" dirty="0">
                <a:latin typeface="Comic Sans MS" panose="030F0702030302020204" pitchFamily="66" charset="0"/>
              </a:rPr>
              <a:t>The Universal Soil loss equation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604" y="764704"/>
            <a:ext cx="2712211" cy="5931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915814" y="778100"/>
            <a:ext cx="6072765" cy="369332"/>
          </a:xfrm>
          <a:prstGeom prst="rect">
            <a:avLst/>
          </a:prstGeom>
          <a:ln w="28575">
            <a:solidFill>
              <a:srgbClr val="7030A0"/>
            </a:solidFill>
          </a:ln>
        </p:spPr>
        <p:txBody>
          <a:bodyPr wrap="square">
            <a:spAutoFit/>
          </a:bodyPr>
          <a:lstStyle/>
          <a:p>
            <a:r>
              <a:rPr lang="en-GB" dirty="0">
                <a:latin typeface="Comic Sans MS" panose="030F0702030302020204" pitchFamily="66" charset="0"/>
              </a:rPr>
              <a:t>The equation is as follows   A= RKLSCP</a:t>
            </a:r>
          </a:p>
        </p:txBody>
      </p:sp>
      <p:sp>
        <p:nvSpPr>
          <p:cNvPr id="9" name="Rectangle 8"/>
          <p:cNvSpPr/>
          <p:nvPr/>
        </p:nvSpPr>
        <p:spPr>
          <a:xfrm>
            <a:off x="2924831" y="1340768"/>
            <a:ext cx="6072765" cy="1200329"/>
          </a:xfrm>
          <a:prstGeom prst="rect">
            <a:avLst/>
          </a:prstGeom>
          <a:ln w="28575">
            <a:solidFill>
              <a:srgbClr val="7030A0"/>
            </a:solidFill>
          </a:ln>
        </p:spPr>
        <p:txBody>
          <a:bodyPr wrap="square">
            <a:spAutoFit/>
          </a:bodyPr>
          <a:lstStyle/>
          <a:p>
            <a:r>
              <a:rPr lang="en-GB" u="sng" dirty="0">
                <a:latin typeface="Comic Sans MS" panose="030F0702030302020204" pitchFamily="66" charset="0"/>
              </a:rPr>
              <a:t>The Universal Soil loss equation- </a:t>
            </a:r>
            <a:r>
              <a:rPr lang="en-GB" dirty="0">
                <a:latin typeface="Comic Sans MS" panose="030F0702030302020204" pitchFamily="66" charset="0"/>
              </a:rPr>
              <a:t>is an attempt to predict the degree of erosion that will occur in an area on the basis of certain factors which increase susceptibility to erosion.  </a:t>
            </a:r>
          </a:p>
        </p:txBody>
      </p:sp>
      <p:sp>
        <p:nvSpPr>
          <p:cNvPr id="10" name="Rectangle 9"/>
          <p:cNvSpPr/>
          <p:nvPr/>
        </p:nvSpPr>
        <p:spPr>
          <a:xfrm>
            <a:off x="2915813" y="2708920"/>
            <a:ext cx="6072765" cy="2031325"/>
          </a:xfrm>
          <a:prstGeom prst="rect">
            <a:avLst/>
          </a:prstGeom>
          <a:ln w="28575">
            <a:solidFill>
              <a:srgbClr val="7030A0"/>
            </a:solidFill>
          </a:ln>
        </p:spPr>
        <p:txBody>
          <a:bodyPr wrap="square">
            <a:spAutoFit/>
          </a:bodyPr>
          <a:lstStyle/>
          <a:p>
            <a:r>
              <a:rPr lang="en-GB" u="sng" dirty="0">
                <a:latin typeface="Comic Sans MS" panose="030F0702030302020204" pitchFamily="66" charset="0"/>
              </a:rPr>
              <a:t>The Universal Soil loss equation- uses the following factors:</a:t>
            </a:r>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Rainfall patterns </a:t>
            </a:r>
          </a:p>
          <a:p>
            <a:pPr marL="285750" indent="-285750">
              <a:buFont typeface="Arial" panose="020B0604020202020204" pitchFamily="34" charset="0"/>
              <a:buChar char="•"/>
            </a:pPr>
            <a:r>
              <a:rPr lang="en-GB" dirty="0">
                <a:latin typeface="Comic Sans MS" panose="030F0702030302020204" pitchFamily="66" charset="0"/>
              </a:rPr>
              <a:t>Soil type </a:t>
            </a:r>
          </a:p>
          <a:p>
            <a:pPr marL="285750" indent="-285750">
              <a:buFont typeface="Arial" panose="020B0604020202020204" pitchFamily="34" charset="0"/>
              <a:buChar char="•"/>
            </a:pPr>
            <a:r>
              <a:rPr lang="en-GB" dirty="0">
                <a:latin typeface="Comic Sans MS" panose="030F0702030302020204" pitchFamily="66" charset="0"/>
              </a:rPr>
              <a:t>Topography </a:t>
            </a:r>
          </a:p>
          <a:p>
            <a:pPr marL="285750" indent="-285750">
              <a:buFont typeface="Arial" panose="020B0604020202020204" pitchFamily="34" charset="0"/>
              <a:buChar char="•"/>
            </a:pPr>
            <a:r>
              <a:rPr lang="en-GB" dirty="0">
                <a:latin typeface="Comic Sans MS" panose="030F0702030302020204" pitchFamily="66" charset="0"/>
              </a:rPr>
              <a:t>Crop system</a:t>
            </a:r>
          </a:p>
          <a:p>
            <a:pPr marL="285750" indent="-285750">
              <a:buFont typeface="Arial" panose="020B0604020202020204" pitchFamily="34" charset="0"/>
              <a:buChar char="•"/>
            </a:pPr>
            <a:r>
              <a:rPr lang="en-GB" dirty="0">
                <a:latin typeface="Comic Sans MS" panose="030F0702030302020204" pitchFamily="66" charset="0"/>
              </a:rPr>
              <a:t>Management Practices</a:t>
            </a:r>
          </a:p>
        </p:txBody>
      </p:sp>
    </p:spTree>
    <p:extLst>
      <p:ext uri="{BB962C8B-B14F-4D97-AF65-F5344CB8AC3E}">
        <p14:creationId xmlns:p14="http://schemas.microsoft.com/office/powerpoint/2010/main" val="349913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575" y="1254246"/>
            <a:ext cx="1839212" cy="2862322"/>
          </a:xfrm>
          <a:prstGeom prst="rect">
            <a:avLst/>
          </a:prstGeom>
          <a:ln w="28575">
            <a:solidFill>
              <a:srgbClr val="00FF00"/>
            </a:solidFill>
          </a:ln>
        </p:spPr>
        <p:txBody>
          <a:bodyPr wrap="square">
            <a:spAutoFit/>
          </a:bodyPr>
          <a:lstStyle/>
          <a:p>
            <a:r>
              <a:rPr lang="en-GB" dirty="0">
                <a:latin typeface="Comic Sans MS" panose="030F0702030302020204" pitchFamily="66" charset="0"/>
              </a:rPr>
              <a:t>Examine the main causes of soil degradation globally and discuss to what extent they are human/physical in nature. (5)</a:t>
            </a:r>
          </a:p>
        </p:txBody>
      </p:sp>
      <p:sp>
        <p:nvSpPr>
          <p:cNvPr id="5" name="AutoShape 2" descr="http://www.geographypods.com/uploads/7/6/2/2/7622863/482108757_orig.jpg?48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Comic Sans MS" panose="030F0702030302020204" pitchFamily="66"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4787" y="1281550"/>
            <a:ext cx="7128791" cy="5242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55576" y="102282"/>
            <a:ext cx="8880920" cy="369332"/>
          </a:xfrm>
          <a:prstGeom prst="rect">
            <a:avLst/>
          </a:prstGeom>
          <a:ln w="28575">
            <a:solidFill>
              <a:srgbClr val="FF0000"/>
            </a:solidFill>
          </a:ln>
        </p:spPr>
        <p:txBody>
          <a:bodyPr wrap="square">
            <a:spAutoFit/>
          </a:bodyPr>
          <a:lstStyle/>
          <a:p>
            <a:pPr algn="ctr"/>
            <a:r>
              <a:rPr lang="en-GB" u="sng" cap="all" dirty="0">
                <a:latin typeface="Comic Sans MS" panose="030F0702030302020204" pitchFamily="66" charset="0"/>
              </a:rPr>
              <a:t>SOIL DEGRADATION </a:t>
            </a:r>
          </a:p>
        </p:txBody>
      </p:sp>
      <p:sp>
        <p:nvSpPr>
          <p:cNvPr id="7" name="Rectangle 6"/>
          <p:cNvSpPr/>
          <p:nvPr/>
        </p:nvSpPr>
        <p:spPr>
          <a:xfrm>
            <a:off x="167406" y="533604"/>
            <a:ext cx="8869089" cy="646331"/>
          </a:xfrm>
          <a:prstGeom prst="rect">
            <a:avLst/>
          </a:prstGeom>
          <a:ln w="28575">
            <a:solidFill>
              <a:srgbClr val="FFC000"/>
            </a:solidFill>
          </a:ln>
        </p:spPr>
        <p:txBody>
          <a:bodyPr wrap="square">
            <a:spAutoFit/>
          </a:bodyPr>
          <a:lstStyle/>
          <a:p>
            <a:r>
              <a:rPr lang="en-GB" u="sng" dirty="0">
                <a:latin typeface="Comic Sans MS" panose="030F0702030302020204" pitchFamily="66" charset="0"/>
              </a:rPr>
              <a:t>Learning objective </a:t>
            </a:r>
            <a:r>
              <a:rPr lang="en-GB" dirty="0">
                <a:latin typeface="Comic Sans MS" panose="030F0702030302020204" pitchFamily="66" charset="0"/>
              </a:rPr>
              <a:t> - To be able to discuss the environmental and socio-economic consequences of soil degradation.</a:t>
            </a:r>
            <a:endParaRPr lang="en-GB" dirty="0"/>
          </a:p>
        </p:txBody>
      </p:sp>
      <p:sp>
        <p:nvSpPr>
          <p:cNvPr id="10" name="Action Button: End 9">
            <a:hlinkClick r:id="rId3" highlightClick="1"/>
          </p:cNvPr>
          <p:cNvSpPr/>
          <p:nvPr/>
        </p:nvSpPr>
        <p:spPr>
          <a:xfrm>
            <a:off x="8571308" y="132202"/>
            <a:ext cx="432048" cy="311276"/>
          </a:xfrm>
          <a:prstGeom prst="actionButtonEn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51403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935" y="5949280"/>
            <a:ext cx="8784976" cy="646331"/>
          </a:xfrm>
          <a:prstGeom prst="rect">
            <a:avLst/>
          </a:prstGeom>
          <a:ln w="28575">
            <a:solidFill>
              <a:srgbClr val="FF0000"/>
            </a:solidFill>
          </a:ln>
        </p:spPr>
        <p:txBody>
          <a:bodyPr wrap="square">
            <a:spAutoFit/>
          </a:bodyPr>
          <a:lstStyle/>
          <a:p>
            <a:r>
              <a:rPr lang="en-GB" dirty="0">
                <a:latin typeface="Comic Sans MS" panose="030F0702030302020204" pitchFamily="66" charset="0"/>
              </a:rPr>
              <a:t>Outline the most serious threats posed to the physical environment and vulnerable populations by soil degradation. (8)</a:t>
            </a:r>
          </a:p>
        </p:txBody>
      </p:sp>
      <p:sp>
        <p:nvSpPr>
          <p:cNvPr id="5" name="Rectangle 4"/>
          <p:cNvSpPr/>
          <p:nvPr/>
        </p:nvSpPr>
        <p:spPr>
          <a:xfrm>
            <a:off x="199518" y="188640"/>
            <a:ext cx="8784976" cy="400110"/>
          </a:xfrm>
          <a:prstGeom prst="rect">
            <a:avLst/>
          </a:prstGeom>
          <a:ln w="28575">
            <a:solidFill>
              <a:srgbClr val="FF0000"/>
            </a:solidFill>
          </a:ln>
        </p:spPr>
        <p:txBody>
          <a:bodyPr wrap="square">
            <a:spAutoFit/>
          </a:bodyPr>
          <a:lstStyle/>
          <a:p>
            <a:pPr algn="ctr"/>
            <a:r>
              <a:rPr lang="en-GB" sz="2000" u="sng" dirty="0">
                <a:latin typeface="Comic Sans MS" panose="030F0702030302020204" pitchFamily="66" charset="0"/>
              </a:rPr>
              <a:t>Homework</a:t>
            </a:r>
          </a:p>
        </p:txBody>
      </p:sp>
      <p:sp>
        <p:nvSpPr>
          <p:cNvPr id="6" name="Rectangle 5"/>
          <p:cNvSpPr/>
          <p:nvPr/>
        </p:nvSpPr>
        <p:spPr>
          <a:xfrm>
            <a:off x="213092" y="692696"/>
            <a:ext cx="8784976" cy="369332"/>
          </a:xfrm>
          <a:prstGeom prst="rect">
            <a:avLst/>
          </a:prstGeom>
          <a:ln w="28575">
            <a:solidFill>
              <a:srgbClr val="00FF00"/>
            </a:solidFill>
          </a:ln>
        </p:spPr>
        <p:txBody>
          <a:bodyPr wrap="square">
            <a:spAutoFit/>
          </a:bodyPr>
          <a:lstStyle/>
          <a:p>
            <a:r>
              <a:rPr lang="en-GB" dirty="0">
                <a:latin typeface="Comic Sans MS" panose="030F0702030302020204" pitchFamily="66" charset="0"/>
              </a:rPr>
              <a:t>Complete the following Exam question by Mar 18</a:t>
            </a:r>
            <a:r>
              <a:rPr lang="en-GB" baseline="30000" dirty="0">
                <a:latin typeface="Comic Sans MS" panose="030F0702030302020204" pitchFamily="66" charset="0"/>
              </a:rPr>
              <a:t>th</a:t>
            </a:r>
            <a:r>
              <a:rPr lang="en-GB" dirty="0">
                <a:latin typeface="Comic Sans MS" panose="030F0702030302020204" pitchFamily="66" charset="0"/>
              </a:rPr>
              <a:t> 2016</a:t>
            </a:r>
          </a:p>
        </p:txBody>
      </p:sp>
      <p:sp>
        <p:nvSpPr>
          <p:cNvPr id="8" name="Rectangle 7"/>
          <p:cNvSpPr/>
          <p:nvPr/>
        </p:nvSpPr>
        <p:spPr>
          <a:xfrm>
            <a:off x="215270" y="1945599"/>
            <a:ext cx="8784976" cy="369332"/>
          </a:xfrm>
          <a:prstGeom prst="rect">
            <a:avLst/>
          </a:prstGeom>
          <a:ln w="28575">
            <a:solidFill>
              <a:srgbClr val="00FF00"/>
            </a:solidFill>
          </a:ln>
        </p:spPr>
        <p:txBody>
          <a:bodyPr wrap="square">
            <a:spAutoFit/>
          </a:bodyPr>
          <a:lstStyle/>
          <a:p>
            <a:r>
              <a:rPr lang="en-GB" dirty="0">
                <a:latin typeface="Comic Sans MS" panose="030F0702030302020204" pitchFamily="66" charset="0"/>
              </a:rPr>
              <a:t>Complete the Soil Quiz on Edmodo. 7 questions-14minutes</a:t>
            </a:r>
          </a:p>
        </p:txBody>
      </p:sp>
      <p:sp>
        <p:nvSpPr>
          <p:cNvPr id="2" name="Rectangle 1"/>
          <p:cNvSpPr/>
          <p:nvPr/>
        </p:nvSpPr>
        <p:spPr>
          <a:xfrm>
            <a:off x="214268" y="1180648"/>
            <a:ext cx="8831970" cy="646331"/>
          </a:xfrm>
          <a:prstGeom prst="rect">
            <a:avLst/>
          </a:prstGeom>
          <a:ln w="28575">
            <a:solidFill>
              <a:srgbClr val="00FF00"/>
            </a:solidFill>
          </a:ln>
        </p:spPr>
        <p:txBody>
          <a:bodyPr wrap="square">
            <a:spAutoFit/>
          </a:bodyPr>
          <a:lstStyle/>
          <a:p>
            <a:r>
              <a:rPr lang="en-GB" dirty="0">
                <a:latin typeface="Comic Sans MS" panose="030F0702030302020204" pitchFamily="66" charset="0"/>
              </a:rPr>
              <a:t>“Of all the environmental challenges we face, </a:t>
            </a:r>
            <a:r>
              <a:rPr lang="en-GB" b="1" u="sng" dirty="0">
                <a:latin typeface="Comic Sans MS" panose="030F0702030302020204" pitchFamily="66" charset="0"/>
              </a:rPr>
              <a:t>soil degradation</a:t>
            </a:r>
            <a:r>
              <a:rPr lang="en-GB" dirty="0">
                <a:latin typeface="Comic Sans MS" panose="030F0702030302020204" pitchFamily="66" charset="0"/>
              </a:rPr>
              <a:t> is the most serious.” Discuss this statement.</a:t>
            </a:r>
          </a:p>
        </p:txBody>
      </p:sp>
      <p:pic>
        <p:nvPicPr>
          <p:cNvPr id="9" name="Picture 8"/>
          <p:cNvPicPr>
            <a:picLocks noChangeAspect="1"/>
          </p:cNvPicPr>
          <p:nvPr/>
        </p:nvPicPr>
        <p:blipFill>
          <a:blip r:embed="rId2"/>
          <a:stretch>
            <a:fillRect/>
          </a:stretch>
        </p:blipFill>
        <p:spPr>
          <a:xfrm>
            <a:off x="1979712" y="2459475"/>
            <a:ext cx="5040560" cy="3360373"/>
          </a:xfrm>
          <a:prstGeom prst="rect">
            <a:avLst/>
          </a:prstGeom>
        </p:spPr>
      </p:pic>
    </p:spTree>
    <p:extLst>
      <p:ext uri="{BB962C8B-B14F-4D97-AF65-F5344CB8AC3E}">
        <p14:creationId xmlns:p14="http://schemas.microsoft.com/office/powerpoint/2010/main" val="2035893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8640" y="548680"/>
            <a:ext cx="8694712" cy="6186309"/>
          </a:xfrm>
          <a:prstGeom prst="rect">
            <a:avLst/>
          </a:prstGeom>
          <a:ln w="28575">
            <a:solidFill>
              <a:srgbClr val="7030A0"/>
            </a:solidFill>
          </a:ln>
        </p:spPr>
        <p:txBody>
          <a:bodyPr wrap="square">
            <a:spAutoFit/>
          </a:bodyPr>
          <a:lstStyle/>
          <a:p>
            <a:endParaRPr lang="en-GB" dirty="0">
              <a:latin typeface="Comic Sans MS" panose="030F0702030302020204" pitchFamily="66" charset="0"/>
            </a:endParaRPr>
          </a:p>
          <a:p>
            <a:r>
              <a:rPr lang="en-GB" dirty="0">
                <a:latin typeface="Comic Sans MS" panose="030F0702030302020204" pitchFamily="66" charset="0"/>
              </a:rPr>
              <a:t>A good response may define the term “soil degradation”, which includes erosion (wind, water), or nutrient depletion, salinization, </a:t>
            </a:r>
            <a:r>
              <a:rPr lang="en-GB" dirty="0" err="1">
                <a:latin typeface="Comic Sans MS" panose="030F0702030302020204" pitchFamily="66" charset="0"/>
              </a:rPr>
              <a:t>duricrust</a:t>
            </a:r>
            <a:r>
              <a:rPr lang="en-GB" dirty="0">
                <a:latin typeface="Comic Sans MS" panose="030F0702030302020204" pitchFamily="66" charset="0"/>
              </a:rPr>
              <a:t> growth, loss of soil structure, and others.</a:t>
            </a:r>
          </a:p>
          <a:p>
            <a:r>
              <a:rPr lang="en-GB" dirty="0">
                <a:latin typeface="Comic Sans MS" panose="030F0702030302020204" pitchFamily="66" charset="0"/>
              </a:rPr>
              <a:t>There are a number of possible responses as the environmental challenges in the syllabus relate to soil and also to climate change, water, biodiversity and sustainability in general. The focus of the answer should be on assessing the importance of soil degradation, but reference to other issues is needed as well in discussing the statement as it calls for some evaluation. However, a candidate cannot dismiss soil and write an essay on climate change; they must answer the question posed and use their knowledge of soil degradation to explain why it is serious or why it is less serious than other challenges we face.</a:t>
            </a:r>
          </a:p>
          <a:p>
            <a:endParaRPr lang="en-GB" dirty="0">
              <a:latin typeface="Comic Sans MS" panose="030F0702030302020204" pitchFamily="66" charset="0"/>
            </a:endParaRPr>
          </a:p>
          <a:p>
            <a:r>
              <a:rPr lang="en-GB" dirty="0">
                <a:latin typeface="Comic Sans MS" panose="030F0702030302020204" pitchFamily="66" charset="0"/>
              </a:rPr>
              <a:t>Responses must develop a substantiated argument that agrees or disagrees with the statement (either by saying other challenges are more important or that soil degradation does not prevent all forms of food production, for example, aquaculture).</a:t>
            </a:r>
          </a:p>
          <a:p>
            <a:endParaRPr lang="en-GB" dirty="0">
              <a:latin typeface="Comic Sans MS" panose="030F0702030302020204" pitchFamily="66" charset="0"/>
            </a:endParaRPr>
          </a:p>
          <a:p>
            <a:r>
              <a:rPr lang="en-GB" dirty="0">
                <a:latin typeface="Comic Sans MS" panose="030F0702030302020204" pitchFamily="66" charset="0"/>
              </a:rPr>
              <a:t>Responses demonstrating a thorough knowledge and understanding of soil degradation with specific and accurate case study material and offering some evaluation of the statement will reach levels E and F.</a:t>
            </a:r>
          </a:p>
          <a:p>
            <a:r>
              <a:rPr lang="en-GB" dirty="0">
                <a:latin typeface="Comic Sans MS" panose="030F0702030302020204" pitchFamily="66" charset="0"/>
              </a:rPr>
              <a:t>Marks should be allocated according to the </a:t>
            </a:r>
            <a:r>
              <a:rPr lang="en-GB" dirty="0" err="1">
                <a:latin typeface="Comic Sans MS" panose="030F0702030302020204" pitchFamily="66" charset="0"/>
              </a:rPr>
              <a:t>markbands</a:t>
            </a:r>
            <a:r>
              <a:rPr lang="en-GB" dirty="0">
                <a:latin typeface="Comic Sans MS" panose="030F0702030302020204" pitchFamily="66" charset="0"/>
              </a:rPr>
              <a:t>.</a:t>
            </a:r>
          </a:p>
        </p:txBody>
      </p:sp>
      <p:sp>
        <p:nvSpPr>
          <p:cNvPr id="6" name="Rectangle 5"/>
          <p:cNvSpPr/>
          <p:nvPr/>
        </p:nvSpPr>
        <p:spPr>
          <a:xfrm>
            <a:off x="35496" y="75982"/>
            <a:ext cx="9001000" cy="369332"/>
          </a:xfrm>
          <a:prstGeom prst="rect">
            <a:avLst/>
          </a:prstGeom>
          <a:ln w="28575">
            <a:solidFill>
              <a:srgbClr val="FF0000"/>
            </a:solidFill>
          </a:ln>
        </p:spPr>
        <p:txBody>
          <a:bodyPr wrap="square">
            <a:spAutoFit/>
          </a:bodyPr>
          <a:lstStyle/>
          <a:p>
            <a:pPr algn="ctr"/>
            <a:r>
              <a:rPr lang="en-GB" b="1" u="sng" dirty="0">
                <a:latin typeface="Comic Sans MS" panose="030F0702030302020204" pitchFamily="66" charset="0"/>
              </a:rPr>
              <a:t>Markscheme</a:t>
            </a:r>
          </a:p>
        </p:txBody>
      </p:sp>
    </p:spTree>
    <p:extLst>
      <p:ext uri="{BB962C8B-B14F-4D97-AF65-F5344CB8AC3E}">
        <p14:creationId xmlns:p14="http://schemas.microsoft.com/office/powerpoint/2010/main" val="2066197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545</Words>
  <Application>Microsoft Office PowerPoint</Application>
  <PresentationFormat>On-screen Show (4:3)</PresentationFormat>
  <Paragraphs>52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Roberts</dc:creator>
  <cp:lastModifiedBy>martin roberts</cp:lastModifiedBy>
  <cp:revision>16</cp:revision>
  <dcterms:created xsi:type="dcterms:W3CDTF">2015-01-15T07:28:12Z</dcterms:created>
  <dcterms:modified xsi:type="dcterms:W3CDTF">2017-03-21T10:59:51Z</dcterms:modified>
</cp:coreProperties>
</file>