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67" r:id="rId2"/>
    <p:sldId id="268" r:id="rId3"/>
    <p:sldId id="269" r:id="rId4"/>
    <p:sldId id="261" r:id="rId5"/>
    <p:sldId id="270" r:id="rId6"/>
    <p:sldId id="271" r:id="rId7"/>
    <p:sldId id="272" r:id="rId8"/>
    <p:sldId id="27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7" autoAdjust="0"/>
    <p:restoredTop sz="77399" autoAdjust="0"/>
  </p:normalViewPr>
  <p:slideViewPr>
    <p:cSldViewPr snapToGrid="0">
      <p:cViewPr varScale="1">
        <p:scale>
          <a:sx n="113" d="100"/>
          <a:sy n="113" d="100"/>
        </p:scale>
        <p:origin x="1824" y="176"/>
      </p:cViewPr>
      <p:guideLst>
        <p:guide orient="horz" pos="159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3B77DE-BAA1-1944-9E34-12D58CB9C32A}" type="doc">
      <dgm:prSet loTypeId="urn:microsoft.com/office/officeart/2005/8/layout/process1" loCatId="" qsTypeId="urn:microsoft.com/office/officeart/2005/8/quickstyle/simple1" qsCatId="simple" csTypeId="urn:microsoft.com/office/officeart/2005/8/colors/accent0_2" csCatId="mainScheme" phldr="1"/>
      <dgm:spPr/>
    </dgm:pt>
    <dgm:pt modelId="{889D7EDD-EDAE-6243-B466-D7AFB715C7F4}">
      <dgm:prSet phldrT="[Text]" custT="1"/>
      <dgm:spPr>
        <a:ln>
          <a:solidFill>
            <a:srgbClr val="8EFA00"/>
          </a:solidFill>
        </a:ln>
      </dgm:spPr>
      <dgm:t>
        <a:bodyPr/>
        <a:lstStyle/>
        <a:p>
          <a:pPr>
            <a:buNone/>
          </a:pPr>
          <a:r>
            <a:rPr lang="en" sz="1400" b="1" u="sng" dirty="0">
              <a:solidFill>
                <a:schemeClr val="tx1"/>
              </a:solidFill>
              <a:latin typeface="Comic Sans MS" panose="030F0902030302020204" pitchFamily="66" charset="0"/>
            </a:rPr>
            <a:t>Processes</a:t>
          </a:r>
          <a:r>
            <a:rPr lang="en" sz="1400" u="sng" dirty="0">
              <a:solidFill>
                <a:schemeClr val="tx1"/>
              </a:solidFill>
              <a:latin typeface="Comic Sans MS" panose="030F0902030302020204" pitchFamily="66" charset="0"/>
            </a:rPr>
            <a:t>: </a:t>
          </a:r>
        </a:p>
        <a:p>
          <a:pPr>
            <a:buNone/>
          </a:pPr>
          <a:r>
            <a:rPr lang="en" sz="1600" dirty="0">
              <a:solidFill>
                <a:schemeClr val="tx1"/>
              </a:solidFill>
              <a:latin typeface="Comic Sans MS" panose="030F0902030302020204" pitchFamily="66" charset="0"/>
            </a:rPr>
            <a:t>A series of actions or steps taken in order to achieve a particular end.</a:t>
          </a:r>
          <a:endParaRPr lang="en-US" sz="1600" dirty="0">
            <a:solidFill>
              <a:schemeClr val="tx1"/>
            </a:solidFill>
            <a:latin typeface="Comic Sans MS" panose="030F0902030302020204" pitchFamily="66" charset="0"/>
          </a:endParaRPr>
        </a:p>
      </dgm:t>
    </dgm:pt>
    <dgm:pt modelId="{C89FB5DA-0FEF-A744-B8B7-8E331BECBB99}" type="parTrans" cxnId="{C7F023B8-C0E7-FB4D-BD41-A03375E4F022}">
      <dgm:prSet/>
      <dgm:spPr/>
      <dgm:t>
        <a:bodyPr/>
        <a:lstStyle/>
        <a:p>
          <a:endParaRPr lang="en-US"/>
        </a:p>
      </dgm:t>
    </dgm:pt>
    <dgm:pt modelId="{566D3923-4783-9F4C-82E7-B1C0424B5370}" type="sibTrans" cxnId="{C7F023B8-C0E7-FB4D-BD41-A03375E4F022}">
      <dgm:prSet/>
      <dgm:spPr/>
      <dgm:t>
        <a:bodyPr/>
        <a:lstStyle/>
        <a:p>
          <a:endParaRPr lang="en-US"/>
        </a:p>
      </dgm:t>
    </dgm:pt>
    <dgm:pt modelId="{5191079A-43AE-964F-AD4F-F2CAEDF6FAE8}">
      <dgm:prSet phldrT="[Text]"/>
      <dgm:spPr>
        <a:ln>
          <a:solidFill>
            <a:srgbClr val="8EFA00"/>
          </a:solidFill>
        </a:ln>
      </dgm:spPr>
      <dgm:t>
        <a:bodyPr/>
        <a:lstStyle/>
        <a:p>
          <a:pPr>
            <a:buNone/>
          </a:pPr>
          <a:r>
            <a:rPr lang="en" b="1" u="sng" dirty="0">
              <a:solidFill>
                <a:schemeClr val="tx1"/>
              </a:solidFill>
              <a:latin typeface="Comic Sans MS" panose="030F0902030302020204" pitchFamily="66" charset="0"/>
            </a:rPr>
            <a:t>Outputs</a:t>
          </a:r>
          <a:r>
            <a:rPr lang="en" u="sng" dirty="0">
              <a:solidFill>
                <a:schemeClr val="tx1"/>
              </a:solidFill>
              <a:latin typeface="Comic Sans MS" panose="030F0902030302020204" pitchFamily="66" charset="0"/>
            </a:rPr>
            <a:t>: </a:t>
          </a:r>
        </a:p>
        <a:p>
          <a:pPr>
            <a:buNone/>
          </a:pPr>
          <a:r>
            <a:rPr lang="en" dirty="0">
              <a:solidFill>
                <a:schemeClr val="tx1"/>
              </a:solidFill>
              <a:latin typeface="Comic Sans MS" panose="030F0902030302020204" pitchFamily="66" charset="0"/>
            </a:rPr>
            <a:t>the amount of something produced and end result of the processes .</a:t>
          </a:r>
          <a:endParaRPr lang="en-US" dirty="0">
            <a:solidFill>
              <a:schemeClr val="tx1"/>
            </a:solidFill>
            <a:latin typeface="Comic Sans MS" panose="030F0902030302020204" pitchFamily="66" charset="0"/>
          </a:endParaRPr>
        </a:p>
      </dgm:t>
    </dgm:pt>
    <dgm:pt modelId="{7D03339F-A854-FE4F-94AE-98CD97BA5BEC}" type="parTrans" cxnId="{965B780C-4A3E-DC4B-B93B-CC606BCC0D74}">
      <dgm:prSet/>
      <dgm:spPr/>
      <dgm:t>
        <a:bodyPr/>
        <a:lstStyle/>
        <a:p>
          <a:endParaRPr lang="en-US"/>
        </a:p>
      </dgm:t>
    </dgm:pt>
    <dgm:pt modelId="{16D11323-9B4E-EB42-B3EA-9D06BB5F1735}" type="sibTrans" cxnId="{965B780C-4A3E-DC4B-B93B-CC606BCC0D74}">
      <dgm:prSet/>
      <dgm:spPr/>
      <dgm:t>
        <a:bodyPr/>
        <a:lstStyle/>
        <a:p>
          <a:endParaRPr lang="en-US"/>
        </a:p>
      </dgm:t>
    </dgm:pt>
    <dgm:pt modelId="{71618400-6496-1A4C-99EC-0F0FE70AF0A8}">
      <dgm:prSet custT="1"/>
      <dgm:spPr>
        <a:ln>
          <a:solidFill>
            <a:srgbClr val="8EFA00"/>
          </a:solidFill>
        </a:ln>
      </dgm:spPr>
      <dgm:t>
        <a:bodyPr/>
        <a:lstStyle/>
        <a:p>
          <a:r>
            <a:rPr lang="en" sz="1400" b="1" u="sng" dirty="0">
              <a:solidFill>
                <a:schemeClr val="tx1"/>
              </a:solidFill>
              <a:latin typeface="Comic Sans MS" panose="030F0902030302020204" pitchFamily="66" charset="0"/>
            </a:rPr>
            <a:t>Inputs</a:t>
          </a:r>
          <a:r>
            <a:rPr lang="en" sz="1400" u="sng" dirty="0">
              <a:solidFill>
                <a:schemeClr val="tx1"/>
              </a:solidFill>
              <a:latin typeface="Comic Sans MS" panose="030F0902030302020204" pitchFamily="66" charset="0"/>
            </a:rPr>
            <a:t>:</a:t>
          </a:r>
        </a:p>
        <a:p>
          <a:r>
            <a:rPr lang="en" sz="1400" dirty="0">
              <a:solidFill>
                <a:schemeClr val="tx1"/>
              </a:solidFill>
              <a:latin typeface="Comic Sans MS" panose="030F0902030302020204" pitchFamily="66" charset="0"/>
            </a:rPr>
            <a:t> </a:t>
          </a:r>
          <a:r>
            <a:rPr lang="en" sz="1600" dirty="0">
              <a:solidFill>
                <a:schemeClr val="tx1"/>
              </a:solidFill>
              <a:highlight>
                <a:srgbClr val="FFFFFF"/>
              </a:highlight>
              <a:latin typeface="Comic Sans MS" panose="030F0902030302020204" pitchFamily="66" charset="0"/>
            </a:rPr>
            <a:t>what is put in, taken in, or operated on by any process or system</a:t>
          </a:r>
          <a:r>
            <a:rPr lang="en" sz="1600" dirty="0">
              <a:highlight>
                <a:srgbClr val="FFFFFF"/>
              </a:highlight>
              <a:latin typeface="Comic Sans MS" panose="030F0902030302020204" pitchFamily="66" charset="0"/>
            </a:rPr>
            <a:t>.</a:t>
          </a:r>
          <a:endParaRPr lang="en" sz="1400" dirty="0">
            <a:highlight>
              <a:srgbClr val="FFFFFF"/>
            </a:highlight>
            <a:latin typeface="Comic Sans MS" panose="030F0902030302020204" pitchFamily="66" charset="0"/>
          </a:endParaRPr>
        </a:p>
      </dgm:t>
    </dgm:pt>
    <dgm:pt modelId="{7151B7B7-A289-D445-BEF2-A9C70BDDE0C7}" type="parTrans" cxnId="{AE96F48C-A5A8-E547-888A-AD86A640F59A}">
      <dgm:prSet/>
      <dgm:spPr/>
      <dgm:t>
        <a:bodyPr/>
        <a:lstStyle/>
        <a:p>
          <a:endParaRPr lang="en-US"/>
        </a:p>
      </dgm:t>
    </dgm:pt>
    <dgm:pt modelId="{393D54FA-24AA-FC4E-A0B5-E1A4A977166C}" type="sibTrans" cxnId="{AE96F48C-A5A8-E547-888A-AD86A640F59A}">
      <dgm:prSet/>
      <dgm:spPr/>
      <dgm:t>
        <a:bodyPr/>
        <a:lstStyle/>
        <a:p>
          <a:endParaRPr lang="en-US"/>
        </a:p>
      </dgm:t>
    </dgm:pt>
    <dgm:pt modelId="{FE2DDCCB-3213-8F44-9A4C-E2EBC94EB657}" type="pres">
      <dgm:prSet presAssocID="{AC3B77DE-BAA1-1944-9E34-12D58CB9C32A}" presName="Name0" presStyleCnt="0">
        <dgm:presLayoutVars>
          <dgm:dir/>
          <dgm:resizeHandles val="exact"/>
        </dgm:presLayoutVars>
      </dgm:prSet>
      <dgm:spPr/>
    </dgm:pt>
    <dgm:pt modelId="{301672F6-F4C1-454C-A540-F9AC588763C1}" type="pres">
      <dgm:prSet presAssocID="{71618400-6496-1A4C-99EC-0F0FE70AF0A8}" presName="node" presStyleLbl="node1" presStyleIdx="0" presStyleCnt="3">
        <dgm:presLayoutVars>
          <dgm:bulletEnabled val="1"/>
        </dgm:presLayoutVars>
      </dgm:prSet>
      <dgm:spPr/>
    </dgm:pt>
    <dgm:pt modelId="{3A3EC1F7-1CFB-274B-80B5-93616A986043}" type="pres">
      <dgm:prSet presAssocID="{393D54FA-24AA-FC4E-A0B5-E1A4A977166C}" presName="sibTrans" presStyleLbl="sibTrans2D1" presStyleIdx="0" presStyleCnt="2"/>
      <dgm:spPr/>
    </dgm:pt>
    <dgm:pt modelId="{140D0E5C-F43F-6F4A-ADD5-EABDF5B6CE54}" type="pres">
      <dgm:prSet presAssocID="{393D54FA-24AA-FC4E-A0B5-E1A4A977166C}" presName="connectorText" presStyleLbl="sibTrans2D1" presStyleIdx="0" presStyleCnt="2"/>
      <dgm:spPr/>
    </dgm:pt>
    <dgm:pt modelId="{D4169846-38E7-7443-8701-07F769FD3CB6}" type="pres">
      <dgm:prSet presAssocID="{889D7EDD-EDAE-6243-B466-D7AFB715C7F4}" presName="node" presStyleLbl="node1" presStyleIdx="1" presStyleCnt="3">
        <dgm:presLayoutVars>
          <dgm:bulletEnabled val="1"/>
        </dgm:presLayoutVars>
      </dgm:prSet>
      <dgm:spPr/>
    </dgm:pt>
    <dgm:pt modelId="{0A288D85-8A93-6142-875C-4A1F2537DFA0}" type="pres">
      <dgm:prSet presAssocID="{566D3923-4783-9F4C-82E7-B1C0424B5370}" presName="sibTrans" presStyleLbl="sibTrans2D1" presStyleIdx="1" presStyleCnt="2"/>
      <dgm:spPr/>
    </dgm:pt>
    <dgm:pt modelId="{F3788C20-F251-D245-B8F2-E5D9E84D476F}" type="pres">
      <dgm:prSet presAssocID="{566D3923-4783-9F4C-82E7-B1C0424B5370}" presName="connectorText" presStyleLbl="sibTrans2D1" presStyleIdx="1" presStyleCnt="2"/>
      <dgm:spPr/>
    </dgm:pt>
    <dgm:pt modelId="{D8EB4A15-83AA-6F43-8299-0F322EB5343C}" type="pres">
      <dgm:prSet presAssocID="{5191079A-43AE-964F-AD4F-F2CAEDF6FAE8}" presName="node" presStyleLbl="node1" presStyleIdx="2" presStyleCnt="3">
        <dgm:presLayoutVars>
          <dgm:bulletEnabled val="1"/>
        </dgm:presLayoutVars>
      </dgm:prSet>
      <dgm:spPr/>
    </dgm:pt>
  </dgm:ptLst>
  <dgm:cxnLst>
    <dgm:cxn modelId="{965B780C-4A3E-DC4B-B93B-CC606BCC0D74}" srcId="{AC3B77DE-BAA1-1944-9E34-12D58CB9C32A}" destId="{5191079A-43AE-964F-AD4F-F2CAEDF6FAE8}" srcOrd="2" destOrd="0" parTransId="{7D03339F-A854-FE4F-94AE-98CD97BA5BEC}" sibTransId="{16D11323-9B4E-EB42-B3EA-9D06BB5F1735}"/>
    <dgm:cxn modelId="{E162890E-7FFC-634C-9E09-EAB0FF6DD728}" type="presOf" srcId="{5191079A-43AE-964F-AD4F-F2CAEDF6FAE8}" destId="{D8EB4A15-83AA-6F43-8299-0F322EB5343C}" srcOrd="0" destOrd="0" presId="urn:microsoft.com/office/officeart/2005/8/layout/process1"/>
    <dgm:cxn modelId="{61015725-C47D-2F41-9F81-12DD8F5D4F80}" type="presOf" srcId="{71618400-6496-1A4C-99EC-0F0FE70AF0A8}" destId="{301672F6-F4C1-454C-A540-F9AC588763C1}" srcOrd="0" destOrd="0" presId="urn:microsoft.com/office/officeart/2005/8/layout/process1"/>
    <dgm:cxn modelId="{B35B8840-1883-8C4B-ADE6-D57F5603A78B}" type="presOf" srcId="{566D3923-4783-9F4C-82E7-B1C0424B5370}" destId="{0A288D85-8A93-6142-875C-4A1F2537DFA0}" srcOrd="0" destOrd="0" presId="urn:microsoft.com/office/officeart/2005/8/layout/process1"/>
    <dgm:cxn modelId="{AA6EA842-C34D-2A46-9204-C2FB7336BAC5}" type="presOf" srcId="{393D54FA-24AA-FC4E-A0B5-E1A4A977166C}" destId="{3A3EC1F7-1CFB-274B-80B5-93616A986043}" srcOrd="0" destOrd="0" presId="urn:microsoft.com/office/officeart/2005/8/layout/process1"/>
    <dgm:cxn modelId="{56D9556A-D78E-D741-AB95-E70C200447B5}" type="presOf" srcId="{889D7EDD-EDAE-6243-B466-D7AFB715C7F4}" destId="{D4169846-38E7-7443-8701-07F769FD3CB6}" srcOrd="0" destOrd="0" presId="urn:microsoft.com/office/officeart/2005/8/layout/process1"/>
    <dgm:cxn modelId="{AE96F48C-A5A8-E547-888A-AD86A640F59A}" srcId="{AC3B77DE-BAA1-1944-9E34-12D58CB9C32A}" destId="{71618400-6496-1A4C-99EC-0F0FE70AF0A8}" srcOrd="0" destOrd="0" parTransId="{7151B7B7-A289-D445-BEF2-A9C70BDDE0C7}" sibTransId="{393D54FA-24AA-FC4E-A0B5-E1A4A977166C}"/>
    <dgm:cxn modelId="{8A5368B7-440B-DC4B-981E-348C11778BD0}" type="presOf" srcId="{AC3B77DE-BAA1-1944-9E34-12D58CB9C32A}" destId="{FE2DDCCB-3213-8F44-9A4C-E2EBC94EB657}" srcOrd="0" destOrd="0" presId="urn:microsoft.com/office/officeart/2005/8/layout/process1"/>
    <dgm:cxn modelId="{C7F023B8-C0E7-FB4D-BD41-A03375E4F022}" srcId="{AC3B77DE-BAA1-1944-9E34-12D58CB9C32A}" destId="{889D7EDD-EDAE-6243-B466-D7AFB715C7F4}" srcOrd="1" destOrd="0" parTransId="{C89FB5DA-0FEF-A744-B8B7-8E331BECBB99}" sibTransId="{566D3923-4783-9F4C-82E7-B1C0424B5370}"/>
    <dgm:cxn modelId="{862F22C7-7C52-2843-890F-E643B623F4B7}" type="presOf" srcId="{566D3923-4783-9F4C-82E7-B1C0424B5370}" destId="{F3788C20-F251-D245-B8F2-E5D9E84D476F}" srcOrd="1" destOrd="0" presId="urn:microsoft.com/office/officeart/2005/8/layout/process1"/>
    <dgm:cxn modelId="{FB9CB0E7-0F0D-0C4D-B08A-B4F66E9A2DD8}" type="presOf" srcId="{393D54FA-24AA-FC4E-A0B5-E1A4A977166C}" destId="{140D0E5C-F43F-6F4A-ADD5-EABDF5B6CE54}" srcOrd="1" destOrd="0" presId="urn:microsoft.com/office/officeart/2005/8/layout/process1"/>
    <dgm:cxn modelId="{8BD0A54C-A0A4-4546-908E-3D0AA8402C04}" type="presParOf" srcId="{FE2DDCCB-3213-8F44-9A4C-E2EBC94EB657}" destId="{301672F6-F4C1-454C-A540-F9AC588763C1}" srcOrd="0" destOrd="0" presId="urn:microsoft.com/office/officeart/2005/8/layout/process1"/>
    <dgm:cxn modelId="{4A5C7128-FFD2-624A-8609-805B354DB1F1}" type="presParOf" srcId="{FE2DDCCB-3213-8F44-9A4C-E2EBC94EB657}" destId="{3A3EC1F7-1CFB-274B-80B5-93616A986043}" srcOrd="1" destOrd="0" presId="urn:microsoft.com/office/officeart/2005/8/layout/process1"/>
    <dgm:cxn modelId="{C1953A30-5BF5-AF41-94C4-6B60FEB1C448}" type="presParOf" srcId="{3A3EC1F7-1CFB-274B-80B5-93616A986043}" destId="{140D0E5C-F43F-6F4A-ADD5-EABDF5B6CE54}" srcOrd="0" destOrd="0" presId="urn:microsoft.com/office/officeart/2005/8/layout/process1"/>
    <dgm:cxn modelId="{ADE25E2A-B549-1242-B510-ED063CDD35EC}" type="presParOf" srcId="{FE2DDCCB-3213-8F44-9A4C-E2EBC94EB657}" destId="{D4169846-38E7-7443-8701-07F769FD3CB6}" srcOrd="2" destOrd="0" presId="urn:microsoft.com/office/officeart/2005/8/layout/process1"/>
    <dgm:cxn modelId="{EFF4DABC-F433-9C41-B4F0-62081EBD8561}" type="presParOf" srcId="{FE2DDCCB-3213-8F44-9A4C-E2EBC94EB657}" destId="{0A288D85-8A93-6142-875C-4A1F2537DFA0}" srcOrd="3" destOrd="0" presId="urn:microsoft.com/office/officeart/2005/8/layout/process1"/>
    <dgm:cxn modelId="{F3E9D9A7-E5B4-A94F-9766-630DF882A3BA}" type="presParOf" srcId="{0A288D85-8A93-6142-875C-4A1F2537DFA0}" destId="{F3788C20-F251-D245-B8F2-E5D9E84D476F}" srcOrd="0" destOrd="0" presId="urn:microsoft.com/office/officeart/2005/8/layout/process1"/>
    <dgm:cxn modelId="{C331BFE7-A4D7-1745-A4CD-77DD14A04D54}" type="presParOf" srcId="{FE2DDCCB-3213-8F44-9A4C-E2EBC94EB657}" destId="{D8EB4A15-83AA-6F43-8299-0F322EB5343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1672F6-F4C1-454C-A540-F9AC588763C1}">
      <dsp:nvSpPr>
        <dsp:cNvPr id="0" name=""/>
        <dsp:cNvSpPr/>
      </dsp:nvSpPr>
      <dsp:spPr>
        <a:xfrm>
          <a:off x="4821" y="96123"/>
          <a:ext cx="1441137" cy="22932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EFA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u="sng" kern="1200" dirty="0">
              <a:solidFill>
                <a:schemeClr val="tx1"/>
              </a:solidFill>
              <a:latin typeface="Comic Sans MS" panose="030F0902030302020204" pitchFamily="66" charset="0"/>
            </a:rPr>
            <a:t>Inputs</a:t>
          </a:r>
          <a:r>
            <a:rPr lang="en" sz="1400" u="sng" kern="1200" dirty="0">
              <a:solidFill>
                <a:schemeClr val="tx1"/>
              </a:solidFill>
              <a:latin typeface="Comic Sans MS" panose="030F0902030302020204" pitchFamily="66" charset="0"/>
            </a:rPr>
            <a:t>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kern="1200" dirty="0">
              <a:solidFill>
                <a:schemeClr val="tx1"/>
              </a:solidFill>
              <a:latin typeface="Comic Sans MS" panose="030F0902030302020204" pitchFamily="66" charset="0"/>
            </a:rPr>
            <a:t> </a:t>
          </a:r>
          <a:r>
            <a:rPr lang="en" sz="1600" kern="1200" dirty="0">
              <a:solidFill>
                <a:schemeClr val="tx1"/>
              </a:solidFill>
              <a:highlight>
                <a:srgbClr val="FFFFFF"/>
              </a:highlight>
              <a:latin typeface="Comic Sans MS" panose="030F0902030302020204" pitchFamily="66" charset="0"/>
            </a:rPr>
            <a:t>what is put in, taken in, or operated on by any process or system</a:t>
          </a:r>
          <a:r>
            <a:rPr lang="en" sz="1600" kern="1200" dirty="0">
              <a:highlight>
                <a:srgbClr val="FFFFFF"/>
              </a:highlight>
              <a:latin typeface="Comic Sans MS" panose="030F0902030302020204" pitchFamily="66" charset="0"/>
            </a:rPr>
            <a:t>.</a:t>
          </a:r>
          <a:endParaRPr lang="en" sz="1400" kern="1200" dirty="0">
            <a:highlight>
              <a:srgbClr val="FFFFFF"/>
            </a:highlight>
            <a:latin typeface="Comic Sans MS" panose="030F0902030302020204" pitchFamily="66" charset="0"/>
          </a:endParaRPr>
        </a:p>
      </dsp:txBody>
      <dsp:txXfrm>
        <a:off x="47030" y="138332"/>
        <a:ext cx="1356719" cy="2208826"/>
      </dsp:txXfrm>
    </dsp:sp>
    <dsp:sp modelId="{3A3EC1F7-1CFB-274B-80B5-93616A986043}">
      <dsp:nvSpPr>
        <dsp:cNvPr id="0" name=""/>
        <dsp:cNvSpPr/>
      </dsp:nvSpPr>
      <dsp:spPr>
        <a:xfrm>
          <a:off x="1590072" y="1064044"/>
          <a:ext cx="305521" cy="35740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590072" y="1135524"/>
        <a:ext cx="213865" cy="214442"/>
      </dsp:txXfrm>
    </dsp:sp>
    <dsp:sp modelId="{D4169846-38E7-7443-8701-07F769FD3CB6}">
      <dsp:nvSpPr>
        <dsp:cNvPr id="0" name=""/>
        <dsp:cNvSpPr/>
      </dsp:nvSpPr>
      <dsp:spPr>
        <a:xfrm>
          <a:off x="2022414" y="96123"/>
          <a:ext cx="1441137" cy="22932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EFA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u="sng" kern="1200" dirty="0">
              <a:solidFill>
                <a:schemeClr val="tx1"/>
              </a:solidFill>
              <a:latin typeface="Comic Sans MS" panose="030F0902030302020204" pitchFamily="66" charset="0"/>
            </a:rPr>
            <a:t>Processes</a:t>
          </a:r>
          <a:r>
            <a:rPr lang="en" sz="1400" u="sng" kern="1200" dirty="0">
              <a:solidFill>
                <a:schemeClr val="tx1"/>
              </a:solidFill>
              <a:latin typeface="Comic Sans MS" panose="030F0902030302020204" pitchFamily="66" charset="0"/>
            </a:rPr>
            <a:t>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kern="1200" dirty="0">
              <a:solidFill>
                <a:schemeClr val="tx1"/>
              </a:solidFill>
              <a:latin typeface="Comic Sans MS" panose="030F0902030302020204" pitchFamily="66" charset="0"/>
            </a:rPr>
            <a:t>A series of actions or steps taken in order to achieve a particular end.</a:t>
          </a:r>
          <a:endParaRPr lang="en-US" sz="1600" kern="1200" dirty="0">
            <a:solidFill>
              <a:schemeClr val="tx1"/>
            </a:solidFill>
            <a:latin typeface="Comic Sans MS" panose="030F0902030302020204" pitchFamily="66" charset="0"/>
          </a:endParaRPr>
        </a:p>
      </dsp:txBody>
      <dsp:txXfrm>
        <a:off x="2064623" y="138332"/>
        <a:ext cx="1356719" cy="2208826"/>
      </dsp:txXfrm>
    </dsp:sp>
    <dsp:sp modelId="{0A288D85-8A93-6142-875C-4A1F2537DFA0}">
      <dsp:nvSpPr>
        <dsp:cNvPr id="0" name=""/>
        <dsp:cNvSpPr/>
      </dsp:nvSpPr>
      <dsp:spPr>
        <a:xfrm>
          <a:off x="3607665" y="1064044"/>
          <a:ext cx="305521" cy="35740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607665" y="1135524"/>
        <a:ext cx="213865" cy="214442"/>
      </dsp:txXfrm>
    </dsp:sp>
    <dsp:sp modelId="{D8EB4A15-83AA-6F43-8299-0F322EB5343C}">
      <dsp:nvSpPr>
        <dsp:cNvPr id="0" name=""/>
        <dsp:cNvSpPr/>
      </dsp:nvSpPr>
      <dsp:spPr>
        <a:xfrm>
          <a:off x="4040006" y="96123"/>
          <a:ext cx="1441137" cy="22932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EFA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u="sng" kern="1200" dirty="0">
              <a:solidFill>
                <a:schemeClr val="tx1"/>
              </a:solidFill>
              <a:latin typeface="Comic Sans MS" panose="030F0902030302020204" pitchFamily="66" charset="0"/>
            </a:rPr>
            <a:t>Outputs</a:t>
          </a:r>
          <a:r>
            <a:rPr lang="en" sz="1600" u="sng" kern="1200" dirty="0">
              <a:solidFill>
                <a:schemeClr val="tx1"/>
              </a:solidFill>
              <a:latin typeface="Comic Sans MS" panose="030F0902030302020204" pitchFamily="66" charset="0"/>
            </a:rPr>
            <a:t>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kern="1200" dirty="0">
              <a:solidFill>
                <a:schemeClr val="tx1"/>
              </a:solidFill>
              <a:latin typeface="Comic Sans MS" panose="030F0902030302020204" pitchFamily="66" charset="0"/>
            </a:rPr>
            <a:t>the amount of something produced and end result of the processes .</a:t>
          </a:r>
          <a:endParaRPr lang="en-US" sz="1600" kern="1200" dirty="0">
            <a:solidFill>
              <a:schemeClr val="tx1"/>
            </a:solidFill>
            <a:latin typeface="Comic Sans MS" panose="030F0902030302020204" pitchFamily="66" charset="0"/>
          </a:endParaRPr>
        </a:p>
      </dsp:txBody>
      <dsp:txXfrm>
        <a:off x="4082215" y="138332"/>
        <a:ext cx="1356719" cy="2208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3528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536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f68d01cd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f68d01cd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346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6456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myYkfXvcv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www.viewsoftheworld.net/wp-content/uploads/2011/07/WorldmapperPopulationCartogram2011.jpg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6770" y="66832"/>
            <a:ext cx="8843058" cy="34467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lIns="68580" tIns="34290" rIns="68580" bIns="3429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dirty="0">
                <a:latin typeface="Comic Sans MS" pitchFamily="66" charset="0"/>
              </a:rPr>
              <a:t>Food Production 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96770" y="458106"/>
            <a:ext cx="8843058" cy="721696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u="sng" dirty="0">
                <a:solidFill>
                  <a:schemeClr val="tx1"/>
                </a:solidFill>
                <a:latin typeface="Comic Sans MS" pitchFamily="66" charset="0"/>
              </a:rPr>
              <a:t>Starter</a:t>
            </a:r>
            <a:r>
              <a:rPr lang="en-GB" sz="2000" dirty="0">
                <a:solidFill>
                  <a:schemeClr val="tx1"/>
                </a:solidFill>
                <a:latin typeface="Comic Sans MS" pitchFamily="66" charset="0"/>
              </a:rPr>
              <a:t>: Read through the candidate aims for the module and highlight the key language found within the text.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96116" y="1338323"/>
            <a:ext cx="3243712" cy="2308324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GB" sz="1800" b="1" u="sng" dirty="0">
                <a:latin typeface="Comic Sans MS" panose="030F0902030302020204" pitchFamily="66" charset="0"/>
              </a:rPr>
              <a:t>Language for learning: </a:t>
            </a:r>
            <a:r>
              <a:rPr lang="en" sz="1800" b="1" u="sng" dirty="0">
                <a:latin typeface="Comic Sans MS" panose="030F0902030302020204" pitchFamily="66" charset="0"/>
              </a:rPr>
              <a:t>Agriculture</a:t>
            </a:r>
            <a:r>
              <a:rPr lang="en" sz="1800" b="1" dirty="0">
                <a:latin typeface="Comic Sans MS" panose="030F0902030302020204" pitchFamily="66" charset="0"/>
              </a:rPr>
              <a:t>: </a:t>
            </a:r>
            <a:r>
              <a:rPr lang="en" sz="1800" dirty="0">
                <a:latin typeface="Comic Sans MS" panose="030F0902030302020204" pitchFamily="66" charset="0"/>
              </a:rPr>
              <a:t>the science or practice of farming, including cultivation of the soil for the growing of crops and the rearing of animals to provide food, wool, and other products. </a:t>
            </a:r>
            <a:endParaRPr lang="en-GB" sz="1800" dirty="0">
              <a:latin typeface="Comic Sans MS" panose="030F09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5C762B-6501-9045-B12A-C04BAC184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89" y="1338323"/>
            <a:ext cx="5205156" cy="3366412"/>
          </a:xfrm>
          <a:prstGeom prst="rect">
            <a:avLst/>
          </a:prstGeom>
          <a:ln w="28575">
            <a:solidFill>
              <a:srgbClr val="8EFA00"/>
            </a:solidFill>
          </a:ln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CBDB6D03-B7A7-8940-B1F2-4B2C2B4D89B3}"/>
              </a:ext>
            </a:extLst>
          </p:cNvPr>
          <p:cNvSpPr txBox="1">
            <a:spLocks/>
          </p:cNvSpPr>
          <p:nvPr/>
        </p:nvSpPr>
        <p:spPr>
          <a:xfrm>
            <a:off x="5648632" y="3801388"/>
            <a:ext cx="3391196" cy="1213064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vert="horz" lIns="68580" tIns="34290" rIns="68580" bIns="3429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u="sng" dirty="0">
                <a:solidFill>
                  <a:schemeClr val="tx1"/>
                </a:solidFill>
                <a:latin typeface="Comic Sans MS" pitchFamily="66" charset="0"/>
              </a:rPr>
              <a:t>Challenge</a:t>
            </a:r>
            <a:r>
              <a:rPr lang="en-GB" sz="2000" dirty="0">
                <a:solidFill>
                  <a:schemeClr val="tx1"/>
                </a:solidFill>
                <a:latin typeface="Comic Sans MS" pitchFamily="66" charset="0"/>
              </a:rPr>
              <a:t>: Can you make your own learning objective and outcomes for these modules?</a:t>
            </a:r>
          </a:p>
        </p:txBody>
      </p:sp>
    </p:spTree>
    <p:extLst>
      <p:ext uri="{BB962C8B-B14F-4D97-AF65-F5344CB8AC3E}">
        <p14:creationId xmlns:p14="http://schemas.microsoft.com/office/powerpoint/2010/main" val="555451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CADBB0-F304-A442-974C-FCE921BEA8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4AB0365-D116-F14E-B779-FA131FDDB407}"/>
              </a:ext>
            </a:extLst>
          </p:cNvPr>
          <p:cNvSpPr txBox="1">
            <a:spLocks/>
          </p:cNvSpPr>
          <p:nvPr/>
        </p:nvSpPr>
        <p:spPr>
          <a:xfrm>
            <a:off x="196770" y="66832"/>
            <a:ext cx="8843058" cy="34467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lIns="68580" tIns="34290" rIns="68580" bIns="3429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dirty="0">
                <a:latin typeface="Comic Sans MS" pitchFamily="66" charset="0"/>
              </a:rPr>
              <a:t>Food Production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BB2CFC-5555-4745-A8DE-2AAA2F7DFD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99"/>
          <a:stretch/>
        </p:blipFill>
        <p:spPr>
          <a:xfrm>
            <a:off x="1623638" y="710507"/>
            <a:ext cx="5896724" cy="3653712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4123081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DDE4D0-0D86-134D-8FDD-E43BA586B0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5400CD1-F2E1-A44A-96B8-3C9212A3A8A9}"/>
              </a:ext>
            </a:extLst>
          </p:cNvPr>
          <p:cNvSpPr txBox="1">
            <a:spLocks/>
          </p:cNvSpPr>
          <p:nvPr/>
        </p:nvSpPr>
        <p:spPr>
          <a:xfrm>
            <a:off x="196770" y="66832"/>
            <a:ext cx="8843058" cy="34467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lIns="68580" tIns="34290" rIns="68580" bIns="3429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dirty="0">
                <a:latin typeface="Comic Sans MS" pitchFamily="66" charset="0"/>
              </a:rPr>
              <a:t>Starter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C33386-F1C0-EA48-A751-BFD887BA61C7}"/>
              </a:ext>
            </a:extLst>
          </p:cNvPr>
          <p:cNvSpPr txBox="1">
            <a:spLocks/>
          </p:cNvSpPr>
          <p:nvPr/>
        </p:nvSpPr>
        <p:spPr>
          <a:xfrm>
            <a:off x="4852404" y="531845"/>
            <a:ext cx="4168753" cy="1409844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u="sng" dirty="0">
                <a:solidFill>
                  <a:schemeClr val="tx1"/>
                </a:solidFill>
                <a:latin typeface="Comic Sans MS" pitchFamily="66" charset="0"/>
              </a:rPr>
              <a:t>Learning Objective</a:t>
            </a:r>
            <a:r>
              <a:rPr lang="en-GB" sz="2000" dirty="0">
                <a:solidFill>
                  <a:schemeClr val="tx1"/>
                </a:solidFill>
                <a:latin typeface="Comic Sans MS" pitchFamily="66" charset="0"/>
              </a:rPr>
              <a:t>: To be able to explain the main features of an agricultural system in regards to inputs, outputs and processes.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FA2D34A-BDEB-B84A-BBE4-C801FAC6929B}"/>
              </a:ext>
            </a:extLst>
          </p:cNvPr>
          <p:cNvSpPr txBox="1">
            <a:spLocks/>
          </p:cNvSpPr>
          <p:nvPr/>
        </p:nvSpPr>
        <p:spPr>
          <a:xfrm>
            <a:off x="4852404" y="3002625"/>
            <a:ext cx="4168753" cy="1857392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u="sng" dirty="0">
                <a:solidFill>
                  <a:schemeClr val="tx1"/>
                </a:solidFill>
                <a:latin typeface="Comic Sans MS" pitchFamily="66" charset="0"/>
              </a:rPr>
              <a:t>Learning outcome: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70F36A-E4E5-D346-A59C-5923A3E67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90" y="563595"/>
            <a:ext cx="3507920" cy="4477642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3BD777CC-C6FE-1C4D-9371-732347F32D6C}"/>
              </a:ext>
            </a:extLst>
          </p:cNvPr>
          <p:cNvSpPr txBox="1">
            <a:spLocks/>
          </p:cNvSpPr>
          <p:nvPr/>
        </p:nvSpPr>
        <p:spPr>
          <a:xfrm>
            <a:off x="4852403" y="2062024"/>
            <a:ext cx="4168754" cy="721696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u="sng" dirty="0">
                <a:solidFill>
                  <a:schemeClr val="tx1"/>
                </a:solidFill>
                <a:latin typeface="Comic Sans MS" pitchFamily="66" charset="0"/>
              </a:rPr>
              <a:t>Starter</a:t>
            </a:r>
            <a:r>
              <a:rPr lang="en-GB" sz="2000" dirty="0">
                <a:solidFill>
                  <a:schemeClr val="tx1"/>
                </a:solidFill>
                <a:latin typeface="Comic Sans MS" pitchFamily="66" charset="0"/>
              </a:rPr>
              <a:t>: What might our learning outcomes be?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A51945-2342-6244-964A-A9FB68DB6DF6}"/>
              </a:ext>
            </a:extLst>
          </p:cNvPr>
          <p:cNvSpPr txBox="1">
            <a:spLocks/>
          </p:cNvSpPr>
          <p:nvPr/>
        </p:nvSpPr>
        <p:spPr>
          <a:xfrm rot="16200000">
            <a:off x="-1821705" y="2598327"/>
            <a:ext cx="4477642" cy="34467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lIns="68580" tIns="34290" rIns="68580" bIns="3429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dirty="0">
                <a:latin typeface="Comic Sans MS" pitchFamily="66" charset="0"/>
              </a:rPr>
              <a:t>Key Language</a:t>
            </a:r>
          </a:p>
        </p:txBody>
      </p:sp>
    </p:spTree>
    <p:extLst>
      <p:ext uri="{BB962C8B-B14F-4D97-AF65-F5344CB8AC3E}">
        <p14:creationId xmlns:p14="http://schemas.microsoft.com/office/powerpoint/2010/main" val="96442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5401DAC-E0D4-EF4F-A274-F02453ACB827}"/>
              </a:ext>
            </a:extLst>
          </p:cNvPr>
          <p:cNvSpPr txBox="1">
            <a:spLocks/>
          </p:cNvSpPr>
          <p:nvPr/>
        </p:nvSpPr>
        <p:spPr>
          <a:xfrm>
            <a:off x="150471" y="66832"/>
            <a:ext cx="8889357" cy="34467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lIns="68580" tIns="34290" rIns="68580" bIns="3429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dirty="0">
                <a:latin typeface="Comic Sans MS" pitchFamily="66" charset="0"/>
              </a:rPr>
              <a:t>Food Production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91997C0-7EB6-3048-96FA-3C27F1504AF2}"/>
              </a:ext>
            </a:extLst>
          </p:cNvPr>
          <p:cNvSpPr txBox="1">
            <a:spLocks/>
          </p:cNvSpPr>
          <p:nvPr/>
        </p:nvSpPr>
        <p:spPr>
          <a:xfrm>
            <a:off x="150471" y="1308776"/>
            <a:ext cx="8843058" cy="715697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u="sng" dirty="0">
                <a:solidFill>
                  <a:schemeClr val="tx1"/>
                </a:solidFill>
                <a:latin typeface="Comic Sans MS" pitchFamily="66" charset="0"/>
              </a:rPr>
              <a:t>Demo</a:t>
            </a:r>
            <a:r>
              <a:rPr lang="en-GB" sz="1800" dirty="0">
                <a:solidFill>
                  <a:schemeClr val="tx1"/>
                </a:solidFill>
                <a:latin typeface="Comic Sans MS" pitchFamily="66" charset="0"/>
              </a:rPr>
              <a:t>: Ensure to write down the key three terms found below. To further your learning add </a:t>
            </a:r>
            <a:r>
              <a:rPr lang="en-GB" sz="1800" b="1" u="sng" dirty="0">
                <a:solidFill>
                  <a:schemeClr val="tx1"/>
                </a:solidFill>
                <a:latin typeface="Comic Sans MS" pitchFamily="66" charset="0"/>
              </a:rPr>
              <a:t>examples</a:t>
            </a:r>
            <a:r>
              <a:rPr lang="en-GB" sz="1800" dirty="0">
                <a:solidFill>
                  <a:schemeClr val="tx1"/>
                </a:solidFill>
                <a:latin typeface="Comic Sans MS" pitchFamily="66" charset="0"/>
              </a:rPr>
              <a:t> for each of the key terms.  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04A9007-4EB2-164E-80BB-42787CABB11E}"/>
              </a:ext>
            </a:extLst>
          </p:cNvPr>
          <p:cNvSpPr txBox="1">
            <a:spLocks/>
          </p:cNvSpPr>
          <p:nvPr/>
        </p:nvSpPr>
        <p:spPr>
          <a:xfrm>
            <a:off x="150471" y="499295"/>
            <a:ext cx="8843058" cy="721696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u="sng" dirty="0">
                <a:solidFill>
                  <a:schemeClr val="tx1"/>
                </a:solidFill>
                <a:latin typeface="Comic Sans MS" pitchFamily="66" charset="0"/>
              </a:rPr>
              <a:t>Learning Objective</a:t>
            </a:r>
            <a:r>
              <a:rPr lang="en-GB" sz="2000" dirty="0">
                <a:solidFill>
                  <a:schemeClr val="tx1"/>
                </a:solidFill>
                <a:latin typeface="Comic Sans MS" pitchFamily="66" charset="0"/>
              </a:rPr>
              <a:t>: To be able to describe and explain the features of an agricultural system (inputs, processes, outputs)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D6EC806-81F5-8C43-ADE4-D69FE66A98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5266127"/>
              </p:ext>
            </p:extLst>
          </p:nvPr>
        </p:nvGraphicFramePr>
        <p:xfrm>
          <a:off x="1852166" y="2223765"/>
          <a:ext cx="5485966" cy="2485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ubtitle 2">
            <a:extLst>
              <a:ext uri="{FF2B5EF4-FFF2-40B4-BE49-F238E27FC236}">
                <a16:creationId xmlns:a16="http://schemas.microsoft.com/office/drawing/2014/main" id="{36F7A4D6-D913-D041-9F30-C650B9D24561}"/>
              </a:ext>
            </a:extLst>
          </p:cNvPr>
          <p:cNvSpPr txBox="1">
            <a:spLocks/>
          </p:cNvSpPr>
          <p:nvPr/>
        </p:nvSpPr>
        <p:spPr>
          <a:xfrm>
            <a:off x="150471" y="2112258"/>
            <a:ext cx="8843058" cy="2811434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b="1" u="sng" dirty="0">
                <a:solidFill>
                  <a:schemeClr val="tx1"/>
                </a:solidFill>
                <a:latin typeface="Comic Sans MS" pitchFamily="66" charset="0"/>
              </a:rPr>
              <a:t>Examples</a:t>
            </a:r>
            <a:r>
              <a:rPr lang="en-GB" sz="1400" dirty="0">
                <a:solidFill>
                  <a:schemeClr val="tx1"/>
                </a:solidFill>
                <a:latin typeface="Comic Sans MS" pitchFamily="66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012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89F09-4573-2841-89F4-5690079FB3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34F743-551D-B545-B3D8-D9E3B8C2111E}"/>
              </a:ext>
            </a:extLst>
          </p:cNvPr>
          <p:cNvSpPr txBox="1">
            <a:spLocks/>
          </p:cNvSpPr>
          <p:nvPr/>
        </p:nvSpPr>
        <p:spPr>
          <a:xfrm>
            <a:off x="150471" y="66832"/>
            <a:ext cx="8889357" cy="34467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lIns="68580" tIns="34290" rIns="68580" bIns="3429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dirty="0">
                <a:latin typeface="Comic Sans MS" pitchFamily="66" charset="0"/>
              </a:rPr>
              <a:t>Farming types</a:t>
            </a:r>
          </a:p>
        </p:txBody>
      </p:sp>
      <p:sp>
        <p:nvSpPr>
          <p:cNvPr id="7" name="Action Button: Movie 6">
            <a:hlinkClick r:id="rId3" highlightClick="1"/>
            <a:extLst>
              <a:ext uri="{FF2B5EF4-FFF2-40B4-BE49-F238E27FC236}">
                <a16:creationId xmlns:a16="http://schemas.microsoft.com/office/drawing/2014/main" id="{A289CA47-2F2C-A64F-9069-812497C3DFEB}"/>
              </a:ext>
            </a:extLst>
          </p:cNvPr>
          <p:cNvSpPr/>
          <p:nvPr/>
        </p:nvSpPr>
        <p:spPr>
          <a:xfrm>
            <a:off x="8588546" y="133663"/>
            <a:ext cx="316523" cy="211015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5857D9C-DAD4-4F4A-BEA7-34B396C04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939427"/>
              </p:ext>
            </p:extLst>
          </p:nvPr>
        </p:nvGraphicFramePr>
        <p:xfrm>
          <a:off x="656492" y="1336431"/>
          <a:ext cx="8364664" cy="37235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5416">
                  <a:extLst>
                    <a:ext uri="{9D8B030D-6E8A-4147-A177-3AD203B41FA5}">
                      <a16:colId xmlns:a16="http://schemas.microsoft.com/office/drawing/2014/main" val="4271150971"/>
                    </a:ext>
                  </a:extLst>
                </a:gridCol>
                <a:gridCol w="965750">
                  <a:extLst>
                    <a:ext uri="{9D8B030D-6E8A-4147-A177-3AD203B41FA5}">
                      <a16:colId xmlns:a16="http://schemas.microsoft.com/office/drawing/2014/main" val="2656561152"/>
                    </a:ext>
                  </a:extLst>
                </a:gridCol>
                <a:gridCol w="1045583">
                  <a:extLst>
                    <a:ext uri="{9D8B030D-6E8A-4147-A177-3AD203B41FA5}">
                      <a16:colId xmlns:a16="http://schemas.microsoft.com/office/drawing/2014/main" val="2669253893"/>
                    </a:ext>
                  </a:extLst>
                </a:gridCol>
                <a:gridCol w="1045583">
                  <a:extLst>
                    <a:ext uri="{9D8B030D-6E8A-4147-A177-3AD203B41FA5}">
                      <a16:colId xmlns:a16="http://schemas.microsoft.com/office/drawing/2014/main" val="2438310180"/>
                    </a:ext>
                  </a:extLst>
                </a:gridCol>
                <a:gridCol w="1045583">
                  <a:extLst>
                    <a:ext uri="{9D8B030D-6E8A-4147-A177-3AD203B41FA5}">
                      <a16:colId xmlns:a16="http://schemas.microsoft.com/office/drawing/2014/main" val="876756955"/>
                    </a:ext>
                  </a:extLst>
                </a:gridCol>
                <a:gridCol w="1045583">
                  <a:extLst>
                    <a:ext uri="{9D8B030D-6E8A-4147-A177-3AD203B41FA5}">
                      <a16:colId xmlns:a16="http://schemas.microsoft.com/office/drawing/2014/main" val="1544322994"/>
                    </a:ext>
                  </a:extLst>
                </a:gridCol>
                <a:gridCol w="1045583">
                  <a:extLst>
                    <a:ext uri="{9D8B030D-6E8A-4147-A177-3AD203B41FA5}">
                      <a16:colId xmlns:a16="http://schemas.microsoft.com/office/drawing/2014/main" val="3965575847"/>
                    </a:ext>
                  </a:extLst>
                </a:gridCol>
                <a:gridCol w="1045583">
                  <a:extLst>
                    <a:ext uri="{9D8B030D-6E8A-4147-A177-3AD203B41FA5}">
                      <a16:colId xmlns:a16="http://schemas.microsoft.com/office/drawing/2014/main" val="1817287804"/>
                    </a:ext>
                  </a:extLst>
                </a:gridCol>
              </a:tblGrid>
              <a:tr h="509690">
                <a:tc>
                  <a:txBody>
                    <a:bodyPr/>
                    <a:lstStyle/>
                    <a:p>
                      <a:endParaRPr lang="en-GB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b="1" u="sng" dirty="0">
                          <a:latin typeface="Comic Sans MS" panose="030F0902030302020204" pitchFamily="66" charset="0"/>
                        </a:rPr>
                        <a:t>Farming Types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520905"/>
                  </a:ext>
                </a:extLst>
              </a:tr>
              <a:tr h="774717">
                <a:tc>
                  <a:txBody>
                    <a:bodyPr/>
                    <a:lstStyle/>
                    <a:p>
                      <a:endParaRPr lang="en-GB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902030302020204" pitchFamily="66" charset="0"/>
                        </a:rPr>
                        <a:t>Arable Crops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902030302020204" pitchFamily="66" charset="0"/>
                        </a:rPr>
                        <a:t>Pastoral Farming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902030302020204" pitchFamily="66" charset="0"/>
                        </a:rPr>
                        <a:t>Mixed Crops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902030302020204" pitchFamily="66" charset="0"/>
                        </a:rPr>
                        <a:t>Subsistence Farming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902030302020204" pitchFamily="66" charset="0"/>
                        </a:rPr>
                        <a:t>Commercial Farming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902030302020204" pitchFamily="66" charset="0"/>
                        </a:rPr>
                        <a:t>Intensive Farming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902030302020204" pitchFamily="66" charset="0"/>
                        </a:rPr>
                        <a:t>Extensive Farming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0434143"/>
                  </a:ext>
                </a:extLst>
              </a:tr>
              <a:tr h="813049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omic Sans MS" panose="030F0902030302020204" pitchFamily="66" charset="0"/>
                        </a:rPr>
                        <a:t>Definition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837364"/>
                  </a:ext>
                </a:extLst>
              </a:tr>
              <a:tr h="8130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b="1" dirty="0">
                          <a:latin typeface="Comic Sans MS" panose="030F0902030302020204" pitchFamily="66" charset="0"/>
                        </a:rPr>
                        <a:t>Positives </a:t>
                      </a:r>
                    </a:p>
                    <a:p>
                      <a:pPr algn="ctr"/>
                      <a:endParaRPr lang="en-GB" b="1" dirty="0">
                        <a:latin typeface="Comic Sans MS" panose="030F09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278993"/>
                  </a:ext>
                </a:extLst>
              </a:tr>
              <a:tr h="813049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omic Sans MS" panose="030F0902030302020204" pitchFamily="66" charset="0"/>
                        </a:rPr>
                        <a:t>Drawbacks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295761"/>
                  </a:ext>
                </a:extLst>
              </a:tr>
            </a:tbl>
          </a:graphicData>
        </a:graphic>
      </p:graphicFrame>
      <p:sp>
        <p:nvSpPr>
          <p:cNvPr id="11" name="Subtitle 2">
            <a:extLst>
              <a:ext uri="{FF2B5EF4-FFF2-40B4-BE49-F238E27FC236}">
                <a16:creationId xmlns:a16="http://schemas.microsoft.com/office/drawing/2014/main" id="{02856863-382D-0E44-B814-D9A980B8D299}"/>
              </a:ext>
            </a:extLst>
          </p:cNvPr>
          <p:cNvSpPr txBox="1">
            <a:spLocks/>
          </p:cNvSpPr>
          <p:nvPr/>
        </p:nvSpPr>
        <p:spPr>
          <a:xfrm>
            <a:off x="150471" y="458106"/>
            <a:ext cx="8889357" cy="721696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u="sng" dirty="0">
                <a:solidFill>
                  <a:schemeClr val="tx1"/>
                </a:solidFill>
                <a:latin typeface="Comic Sans MS" pitchFamily="66" charset="0"/>
              </a:rPr>
              <a:t>Demo</a:t>
            </a:r>
            <a:r>
              <a:rPr lang="en-GB" sz="2000" dirty="0">
                <a:solidFill>
                  <a:schemeClr val="tx1"/>
                </a:solidFill>
                <a:latin typeface="Comic Sans MS" pitchFamily="66" charset="0"/>
              </a:rPr>
              <a:t>: Watch the Video and ensure to add the definition for each of the different farming types. </a:t>
            </a:r>
            <a:r>
              <a:rPr lang="en-GB" sz="2000" u="sng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en-GB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CB0F671-2802-9C43-BE09-C10381E9B708}"/>
              </a:ext>
            </a:extLst>
          </p:cNvPr>
          <p:cNvSpPr txBox="1">
            <a:spLocks/>
          </p:cNvSpPr>
          <p:nvPr/>
        </p:nvSpPr>
        <p:spPr>
          <a:xfrm rot="16200000">
            <a:off x="-1510883" y="2997784"/>
            <a:ext cx="3720387" cy="39767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vert="horz" lIns="68580" tIns="34290" rIns="68580" bIns="3429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u="sng" dirty="0">
                <a:solidFill>
                  <a:schemeClr val="tx1"/>
                </a:solidFill>
                <a:latin typeface="Comic Sans MS" pitchFamily="66" charset="0"/>
              </a:rPr>
              <a:t>Higher level thinking (Evaluation) </a:t>
            </a:r>
            <a:endParaRPr lang="en-GB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276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11AD7-B5C3-824D-81DA-4BFCA3D8BD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B2BDD3-6D31-7745-8503-C8DA3628A835}"/>
              </a:ext>
            </a:extLst>
          </p:cNvPr>
          <p:cNvSpPr txBox="1">
            <a:spLocks/>
          </p:cNvSpPr>
          <p:nvPr/>
        </p:nvSpPr>
        <p:spPr>
          <a:xfrm>
            <a:off x="150471" y="66832"/>
            <a:ext cx="8889357" cy="34467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lIns="68580" tIns="34290" rIns="68580" bIns="3429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dirty="0">
                <a:latin typeface="Comic Sans MS" pitchFamily="66" charset="0"/>
              </a:rPr>
              <a:t>Farming types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3129A12-19C4-3744-9395-12F1216A5912}"/>
              </a:ext>
            </a:extLst>
          </p:cNvPr>
          <p:cNvSpPr txBox="1">
            <a:spLocks/>
          </p:cNvSpPr>
          <p:nvPr/>
        </p:nvSpPr>
        <p:spPr>
          <a:xfrm>
            <a:off x="163171" y="456118"/>
            <a:ext cx="8843058" cy="850168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vert="horz" lIns="68580" tIns="34290" rIns="68580" bIns="3429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u="sng" dirty="0">
                <a:solidFill>
                  <a:schemeClr val="tx1"/>
                </a:solidFill>
                <a:latin typeface="Comic Sans MS" pitchFamily="66" charset="0"/>
              </a:rPr>
              <a:t>Learning Objective</a:t>
            </a:r>
            <a:r>
              <a:rPr lang="en-GB" sz="2000" dirty="0">
                <a:solidFill>
                  <a:schemeClr val="tx1"/>
                </a:solidFill>
                <a:latin typeface="Comic Sans MS" pitchFamily="66" charset="0"/>
              </a:rPr>
              <a:t>: To be able to explain the influence of </a:t>
            </a:r>
            <a:r>
              <a:rPr lang="en-GB" sz="2000" b="1" u="sng" dirty="0">
                <a:solidFill>
                  <a:schemeClr val="tx1"/>
                </a:solidFill>
                <a:latin typeface="Comic Sans MS" pitchFamily="66" charset="0"/>
              </a:rPr>
              <a:t>natural</a:t>
            </a:r>
            <a:r>
              <a:rPr lang="en-GB" sz="2000" dirty="0">
                <a:solidFill>
                  <a:schemeClr val="tx1"/>
                </a:solidFill>
                <a:latin typeface="Comic Sans MS" pitchFamily="66" charset="0"/>
              </a:rPr>
              <a:t> and </a:t>
            </a:r>
            <a:r>
              <a:rPr lang="en-GB" sz="2000" b="1" u="sng" dirty="0">
                <a:solidFill>
                  <a:schemeClr val="tx1"/>
                </a:solidFill>
                <a:latin typeface="Comic Sans MS" pitchFamily="66" charset="0"/>
              </a:rPr>
              <a:t>human</a:t>
            </a:r>
            <a:r>
              <a:rPr lang="en-GB" sz="2000" dirty="0">
                <a:solidFill>
                  <a:schemeClr val="tx1"/>
                </a:solidFill>
                <a:latin typeface="Comic Sans MS" pitchFamily="66" charset="0"/>
              </a:rPr>
              <a:t> inputs on scale of production, methods of organisation and the products of agricultural systems.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18D609B-B3CA-564E-BD75-366C0A81E5FE}"/>
              </a:ext>
            </a:extLst>
          </p:cNvPr>
          <p:cNvSpPr txBox="1">
            <a:spLocks/>
          </p:cNvSpPr>
          <p:nvPr/>
        </p:nvSpPr>
        <p:spPr>
          <a:xfrm>
            <a:off x="163171" y="1404977"/>
            <a:ext cx="4321743" cy="36084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u="sng" dirty="0">
                <a:solidFill>
                  <a:schemeClr val="tx1"/>
                </a:solidFill>
                <a:latin typeface="Comic Sans MS" pitchFamily="66" charset="0"/>
              </a:rPr>
              <a:t>Natural </a:t>
            </a:r>
            <a:endParaRPr lang="en-GB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8C3F891-20CB-484E-AC30-F2EAD6DAD44A}"/>
              </a:ext>
            </a:extLst>
          </p:cNvPr>
          <p:cNvSpPr txBox="1">
            <a:spLocks/>
          </p:cNvSpPr>
          <p:nvPr/>
        </p:nvSpPr>
        <p:spPr>
          <a:xfrm>
            <a:off x="4709656" y="1404977"/>
            <a:ext cx="4296573" cy="360848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u="sng" dirty="0">
                <a:solidFill>
                  <a:schemeClr val="tx1"/>
                </a:solidFill>
                <a:latin typeface="Comic Sans MS" pitchFamily="66" charset="0"/>
              </a:rPr>
              <a:t>Human</a:t>
            </a:r>
            <a:endParaRPr lang="en-GB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D8DFBE-AAEF-E24F-9E50-F822E4947D64}"/>
              </a:ext>
            </a:extLst>
          </p:cNvPr>
          <p:cNvCxnSpPr>
            <a:cxnSpLocks/>
          </p:cNvCxnSpPr>
          <p:nvPr/>
        </p:nvCxnSpPr>
        <p:spPr>
          <a:xfrm>
            <a:off x="4572000" y="1404977"/>
            <a:ext cx="0" cy="36518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04C455-8F4F-4D4B-AC32-4FC1524D8385}"/>
              </a:ext>
            </a:extLst>
          </p:cNvPr>
          <p:cNvCxnSpPr>
            <a:cxnSpLocks/>
          </p:cNvCxnSpPr>
          <p:nvPr/>
        </p:nvCxnSpPr>
        <p:spPr>
          <a:xfrm flipH="1">
            <a:off x="150472" y="1966711"/>
            <a:ext cx="88557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ubtitle 2">
            <a:extLst>
              <a:ext uri="{FF2B5EF4-FFF2-40B4-BE49-F238E27FC236}">
                <a16:creationId xmlns:a16="http://schemas.microsoft.com/office/drawing/2014/main" id="{F21DAEA0-668F-6F45-A9AD-FF8C5A4A1067}"/>
              </a:ext>
            </a:extLst>
          </p:cNvPr>
          <p:cNvSpPr txBox="1">
            <a:spLocks/>
          </p:cNvSpPr>
          <p:nvPr/>
        </p:nvSpPr>
        <p:spPr>
          <a:xfrm>
            <a:off x="137771" y="2076512"/>
            <a:ext cx="1072587" cy="36084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u="sng" dirty="0">
                <a:solidFill>
                  <a:schemeClr val="tx1"/>
                </a:solidFill>
                <a:latin typeface="Comic Sans MS" pitchFamily="66" charset="0"/>
              </a:rPr>
              <a:t>Relief </a:t>
            </a:r>
            <a:endParaRPr lang="en-GB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53AC889B-ECDD-4746-B1C8-C9EADE5E44D5}"/>
              </a:ext>
            </a:extLst>
          </p:cNvPr>
          <p:cNvSpPr txBox="1">
            <a:spLocks/>
          </p:cNvSpPr>
          <p:nvPr/>
        </p:nvSpPr>
        <p:spPr>
          <a:xfrm>
            <a:off x="137771" y="2991752"/>
            <a:ext cx="1072588" cy="36084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u="sng" dirty="0">
                <a:solidFill>
                  <a:schemeClr val="tx1"/>
                </a:solidFill>
                <a:latin typeface="Comic Sans MS" pitchFamily="66" charset="0"/>
              </a:rPr>
              <a:t>Climate</a:t>
            </a:r>
            <a:endParaRPr lang="en-GB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9B6C38-16E0-B348-BB89-B60E0FB229C2}"/>
              </a:ext>
            </a:extLst>
          </p:cNvPr>
          <p:cNvSpPr txBox="1">
            <a:spLocks/>
          </p:cNvSpPr>
          <p:nvPr/>
        </p:nvSpPr>
        <p:spPr>
          <a:xfrm>
            <a:off x="150471" y="3827657"/>
            <a:ext cx="1059887" cy="36084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u="sng" dirty="0">
                <a:solidFill>
                  <a:schemeClr val="tx1"/>
                </a:solidFill>
                <a:latin typeface="Comic Sans MS" pitchFamily="66" charset="0"/>
              </a:rPr>
              <a:t>Soil</a:t>
            </a:r>
            <a:endParaRPr lang="en-GB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6A7FBBE-DE76-D947-B4FA-15AD24D262C9}"/>
              </a:ext>
            </a:extLst>
          </p:cNvPr>
          <p:cNvSpPr txBox="1">
            <a:spLocks/>
          </p:cNvSpPr>
          <p:nvPr/>
        </p:nvSpPr>
        <p:spPr>
          <a:xfrm>
            <a:off x="4659086" y="2970492"/>
            <a:ext cx="1072587" cy="360848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vert="horz" lIns="68580" tIns="34290" rIns="68580" bIns="3429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u="sng" dirty="0">
                <a:solidFill>
                  <a:schemeClr val="tx1"/>
                </a:solidFill>
                <a:latin typeface="Comic Sans MS" pitchFamily="66" charset="0"/>
              </a:rPr>
              <a:t>Economic</a:t>
            </a:r>
            <a:endParaRPr lang="en-GB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D5339E1-6F53-B547-AFED-ADBF20394B5B}"/>
              </a:ext>
            </a:extLst>
          </p:cNvPr>
          <p:cNvSpPr txBox="1">
            <a:spLocks/>
          </p:cNvSpPr>
          <p:nvPr/>
        </p:nvSpPr>
        <p:spPr>
          <a:xfrm>
            <a:off x="4659087" y="2085578"/>
            <a:ext cx="1072587" cy="360848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u="sng" dirty="0">
                <a:solidFill>
                  <a:schemeClr val="tx1"/>
                </a:solidFill>
                <a:latin typeface="Comic Sans MS" pitchFamily="66" charset="0"/>
              </a:rPr>
              <a:t>Social</a:t>
            </a:r>
            <a:endParaRPr lang="en-GB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636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1682C-20E2-0245-9FB2-0951E62F2E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 b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AD4A990-87F5-2941-8454-14231F8C0D07}"/>
              </a:ext>
            </a:extLst>
          </p:cNvPr>
          <p:cNvSpPr txBox="1">
            <a:spLocks/>
          </p:cNvSpPr>
          <p:nvPr/>
        </p:nvSpPr>
        <p:spPr>
          <a:xfrm>
            <a:off x="150471" y="66832"/>
            <a:ext cx="8889357" cy="34467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lIns="68580" tIns="34290" rIns="68580" bIns="3429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dirty="0">
                <a:latin typeface="Comic Sans MS" pitchFamily="66" charset="0"/>
              </a:rPr>
              <a:t>Making connections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FEAAFA6-606A-E744-B6FC-7CBDEA68C1A2}"/>
              </a:ext>
            </a:extLst>
          </p:cNvPr>
          <p:cNvSpPr txBox="1">
            <a:spLocks/>
          </p:cNvSpPr>
          <p:nvPr/>
        </p:nvSpPr>
        <p:spPr>
          <a:xfrm>
            <a:off x="1775048" y="1927801"/>
            <a:ext cx="1072587" cy="36084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chemeClr val="tx1"/>
                </a:solidFill>
                <a:latin typeface="Comic Sans MS" pitchFamily="66" charset="0"/>
              </a:rPr>
              <a:t>Relief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F72E87E-5B36-4049-B1D1-FD888C86BD7E}"/>
              </a:ext>
            </a:extLst>
          </p:cNvPr>
          <p:cNvSpPr txBox="1">
            <a:spLocks/>
          </p:cNvSpPr>
          <p:nvPr/>
        </p:nvSpPr>
        <p:spPr>
          <a:xfrm>
            <a:off x="2815657" y="3022021"/>
            <a:ext cx="1072588" cy="36084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chemeClr val="tx1"/>
                </a:solidFill>
                <a:latin typeface="Comic Sans MS" pitchFamily="66" charset="0"/>
              </a:rPr>
              <a:t>Climate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DAAA06C-2316-A249-87BE-259FCFCB8C60}"/>
              </a:ext>
            </a:extLst>
          </p:cNvPr>
          <p:cNvSpPr txBox="1">
            <a:spLocks/>
          </p:cNvSpPr>
          <p:nvPr/>
        </p:nvSpPr>
        <p:spPr>
          <a:xfrm>
            <a:off x="466156" y="2985864"/>
            <a:ext cx="1059887" cy="36084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chemeClr val="tx1"/>
                </a:solidFill>
                <a:latin typeface="Comic Sans MS" pitchFamily="66" charset="0"/>
              </a:rPr>
              <a:t>Soil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0BC9EE6-6E50-3540-BEBC-D6271C239EF7}"/>
              </a:ext>
            </a:extLst>
          </p:cNvPr>
          <p:cNvSpPr txBox="1">
            <a:spLocks/>
          </p:cNvSpPr>
          <p:nvPr/>
        </p:nvSpPr>
        <p:spPr>
          <a:xfrm>
            <a:off x="6459418" y="3022021"/>
            <a:ext cx="1072587" cy="360848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vert="horz" lIns="68580" tIns="34290" rIns="68580" bIns="3429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chemeClr val="tx1"/>
                </a:solidFill>
                <a:latin typeface="Comic Sans MS" pitchFamily="66" charset="0"/>
              </a:rPr>
              <a:t>Economic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FD8A543-0044-A845-A089-AA0CF8EE115B}"/>
              </a:ext>
            </a:extLst>
          </p:cNvPr>
          <p:cNvSpPr txBox="1">
            <a:spLocks/>
          </p:cNvSpPr>
          <p:nvPr/>
        </p:nvSpPr>
        <p:spPr>
          <a:xfrm>
            <a:off x="6459419" y="1927801"/>
            <a:ext cx="1072587" cy="360848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chemeClr val="tx1"/>
                </a:solidFill>
                <a:latin typeface="Comic Sans MS" pitchFamily="66" charset="0"/>
              </a:rPr>
              <a:t>Social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DD139B2-1340-6446-9AE1-6CA6D9D26D39}"/>
              </a:ext>
            </a:extLst>
          </p:cNvPr>
          <p:cNvSpPr txBox="1">
            <a:spLocks/>
          </p:cNvSpPr>
          <p:nvPr/>
        </p:nvSpPr>
        <p:spPr>
          <a:xfrm>
            <a:off x="150471" y="2504920"/>
            <a:ext cx="4321743" cy="36084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chemeClr val="tx1"/>
                </a:solidFill>
                <a:latin typeface="Comic Sans MS" pitchFamily="66" charset="0"/>
              </a:rPr>
              <a:t>Natural 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8312D1E-DE5F-C740-AB68-22850CBCE70D}"/>
              </a:ext>
            </a:extLst>
          </p:cNvPr>
          <p:cNvSpPr txBox="1">
            <a:spLocks/>
          </p:cNvSpPr>
          <p:nvPr/>
        </p:nvSpPr>
        <p:spPr>
          <a:xfrm>
            <a:off x="4847427" y="2504920"/>
            <a:ext cx="4296573" cy="360848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chemeClr val="tx1"/>
                </a:solidFill>
                <a:latin typeface="Comic Sans MS" pitchFamily="66" charset="0"/>
              </a:rPr>
              <a:t>Human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395482D-7C3E-084F-8A1A-6CF24035FF23}"/>
              </a:ext>
            </a:extLst>
          </p:cNvPr>
          <p:cNvSpPr txBox="1">
            <a:spLocks/>
          </p:cNvSpPr>
          <p:nvPr/>
        </p:nvSpPr>
        <p:spPr>
          <a:xfrm>
            <a:off x="2343998" y="808807"/>
            <a:ext cx="1106773" cy="432164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vert="horz" lIns="68580" tIns="34290" rIns="68580" bIns="3429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chemeClr val="tx1"/>
                </a:solidFill>
                <a:latin typeface="Comic Sans MS" pitchFamily="66" charset="0"/>
              </a:rPr>
              <a:t>Scale of Production  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3630EA2-C8AE-7746-AC9D-9618FA3FA7CA}"/>
              </a:ext>
            </a:extLst>
          </p:cNvPr>
          <p:cNvSpPr txBox="1">
            <a:spLocks/>
          </p:cNvSpPr>
          <p:nvPr/>
        </p:nvSpPr>
        <p:spPr>
          <a:xfrm>
            <a:off x="5045459" y="768961"/>
            <a:ext cx="1159398" cy="472009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vert="horz" lIns="68580" tIns="34290" rIns="68580" bIns="3429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chemeClr val="tx1"/>
                </a:solidFill>
                <a:latin typeface="Comic Sans MS" pitchFamily="66" charset="0"/>
              </a:rPr>
              <a:t>Methods of organisation 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23CD4A7-88F4-914B-B57C-C0488C3AE2F1}"/>
              </a:ext>
            </a:extLst>
          </p:cNvPr>
          <p:cNvSpPr txBox="1">
            <a:spLocks/>
          </p:cNvSpPr>
          <p:nvPr/>
        </p:nvSpPr>
        <p:spPr>
          <a:xfrm>
            <a:off x="4058855" y="4129718"/>
            <a:ext cx="1253374" cy="722512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vert="horz" lIns="68580" tIns="34290" rIns="68580" bIns="3429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chemeClr val="tx1"/>
                </a:solidFill>
                <a:latin typeface="Comic Sans MS" pitchFamily="66" charset="0"/>
              </a:rPr>
              <a:t>Products of agricultural system</a:t>
            </a:r>
          </a:p>
        </p:txBody>
      </p:sp>
    </p:spTree>
    <p:extLst>
      <p:ext uri="{BB962C8B-B14F-4D97-AF65-F5344CB8AC3E}">
        <p14:creationId xmlns:p14="http://schemas.microsoft.com/office/powerpoint/2010/main" val="1692530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449811-DDB5-EB40-98F9-C83F9883DF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67C8B4-9A44-674D-9802-E1F7FDB00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24" y="503500"/>
            <a:ext cx="3507920" cy="4477642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4E2F457-229E-3B47-92B2-7D2FCB0503BB}"/>
              </a:ext>
            </a:extLst>
          </p:cNvPr>
          <p:cNvSpPr txBox="1">
            <a:spLocks/>
          </p:cNvSpPr>
          <p:nvPr/>
        </p:nvSpPr>
        <p:spPr>
          <a:xfrm>
            <a:off x="196770" y="66832"/>
            <a:ext cx="8843058" cy="34467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lIns="68580" tIns="34290" rIns="68580" bIns="3429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dirty="0">
                <a:latin typeface="Comic Sans MS" pitchFamily="66" charset="0"/>
              </a:rPr>
              <a:t>Food Production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7A42DD-20D5-F14F-A7E9-3B44A2FB193B}"/>
              </a:ext>
            </a:extLst>
          </p:cNvPr>
          <p:cNvSpPr txBox="1">
            <a:spLocks/>
          </p:cNvSpPr>
          <p:nvPr/>
        </p:nvSpPr>
        <p:spPr>
          <a:xfrm>
            <a:off x="3974596" y="3499597"/>
            <a:ext cx="5046562" cy="1023453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68580" tIns="34290" rIns="68580" bIns="3429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u="sng" dirty="0">
                <a:solidFill>
                  <a:schemeClr val="tx1"/>
                </a:solidFill>
                <a:latin typeface="Comic Sans MS" pitchFamily="66" charset="0"/>
              </a:rPr>
              <a:t>Plenary</a:t>
            </a:r>
            <a:r>
              <a:rPr lang="en-GB" sz="2000" dirty="0">
                <a:solidFill>
                  <a:schemeClr val="tx1"/>
                </a:solidFill>
                <a:latin typeface="Comic Sans MS" pitchFamily="66" charset="0"/>
              </a:rPr>
              <a:t>: Read through your glossary and ensure you have a good understanding of the key language required for the module. </a:t>
            </a:r>
            <a:r>
              <a:rPr lang="en-GB" sz="2000" u="sng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en-GB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CB6BB3F-709C-4542-95F1-251C0BDD2647}"/>
              </a:ext>
            </a:extLst>
          </p:cNvPr>
          <p:cNvSpPr txBox="1">
            <a:spLocks/>
          </p:cNvSpPr>
          <p:nvPr/>
        </p:nvSpPr>
        <p:spPr>
          <a:xfrm>
            <a:off x="3974596" y="491391"/>
            <a:ext cx="5046562" cy="1221662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u="sng" dirty="0">
                <a:solidFill>
                  <a:schemeClr val="tx1"/>
                </a:solidFill>
                <a:latin typeface="Comic Sans MS" pitchFamily="66" charset="0"/>
              </a:rPr>
              <a:t>Learning Objective</a:t>
            </a:r>
            <a:r>
              <a:rPr lang="en-GB" sz="2000" dirty="0">
                <a:solidFill>
                  <a:schemeClr val="tx1"/>
                </a:solidFill>
                <a:latin typeface="Comic Sans MS" pitchFamily="66" charset="0"/>
              </a:rPr>
              <a:t>: To be able to describe and explain the features of an agricultural system (inputs, processes, outputs).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A546AFF-D7D3-7449-A5F4-575C745906A3}"/>
              </a:ext>
            </a:extLst>
          </p:cNvPr>
          <p:cNvSpPr txBox="1">
            <a:spLocks/>
          </p:cNvSpPr>
          <p:nvPr/>
        </p:nvSpPr>
        <p:spPr>
          <a:xfrm>
            <a:off x="3974596" y="1826539"/>
            <a:ext cx="5046562" cy="148382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vert="horz" lIns="68580" tIns="34290" rIns="68580" bIns="3429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u="sng" dirty="0">
                <a:solidFill>
                  <a:schemeClr val="tx1"/>
                </a:solidFill>
                <a:latin typeface="Comic Sans MS" pitchFamily="66" charset="0"/>
              </a:rPr>
              <a:t>Learning Objective</a:t>
            </a:r>
            <a:r>
              <a:rPr lang="en-GB" sz="2000" dirty="0">
                <a:solidFill>
                  <a:schemeClr val="tx1"/>
                </a:solidFill>
                <a:latin typeface="Comic Sans MS" pitchFamily="66" charset="0"/>
              </a:rPr>
              <a:t>: To be able to explain the influence of </a:t>
            </a:r>
            <a:r>
              <a:rPr lang="en-GB" sz="2000" b="1" u="sng" dirty="0">
                <a:solidFill>
                  <a:schemeClr val="tx1"/>
                </a:solidFill>
                <a:latin typeface="Comic Sans MS" pitchFamily="66" charset="0"/>
              </a:rPr>
              <a:t>natural</a:t>
            </a:r>
            <a:r>
              <a:rPr lang="en-GB" sz="2000" dirty="0">
                <a:solidFill>
                  <a:schemeClr val="tx1"/>
                </a:solidFill>
                <a:latin typeface="Comic Sans MS" pitchFamily="66" charset="0"/>
              </a:rPr>
              <a:t> and </a:t>
            </a:r>
            <a:r>
              <a:rPr lang="en-GB" sz="2000" b="1" u="sng" dirty="0">
                <a:solidFill>
                  <a:schemeClr val="tx1"/>
                </a:solidFill>
                <a:latin typeface="Comic Sans MS" pitchFamily="66" charset="0"/>
              </a:rPr>
              <a:t>human</a:t>
            </a:r>
            <a:r>
              <a:rPr lang="en-GB" sz="2000" dirty="0">
                <a:solidFill>
                  <a:schemeClr val="tx1"/>
                </a:solidFill>
                <a:latin typeface="Comic Sans MS" pitchFamily="66" charset="0"/>
              </a:rPr>
              <a:t> inputs on scale of production, methods of organisation and the products of agricultural systems. </a:t>
            </a:r>
          </a:p>
        </p:txBody>
      </p:sp>
    </p:spTree>
    <p:extLst>
      <p:ext uri="{BB962C8B-B14F-4D97-AF65-F5344CB8AC3E}">
        <p14:creationId xmlns:p14="http://schemas.microsoft.com/office/powerpoint/2010/main" val="115324562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2812</TotalTime>
  <Words>375</Words>
  <Application>Microsoft Macintosh PowerPoint</Application>
  <PresentationFormat>On-screen Show (16:9)</PresentationFormat>
  <Paragraphs>64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Comic Sans MS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Martin Roberts</cp:lastModifiedBy>
  <cp:revision>68</cp:revision>
  <dcterms:created xsi:type="dcterms:W3CDTF">2018-11-08T15:27:56Z</dcterms:created>
  <dcterms:modified xsi:type="dcterms:W3CDTF">2019-04-04T15:04:36Z</dcterms:modified>
</cp:coreProperties>
</file>