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61" r:id="rId3"/>
    <p:sldId id="259" r:id="rId4"/>
    <p:sldId id="260" r:id="rId5"/>
    <p:sldId id="265" r:id="rId6"/>
    <p:sldId id="264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77660"/>
  </p:normalViewPr>
  <p:slideViewPr>
    <p:cSldViewPr snapToGrid="0" snapToObjects="1">
      <p:cViewPr varScale="1">
        <p:scale>
          <a:sx n="87" d="100"/>
          <a:sy n="87" d="100"/>
        </p:scale>
        <p:origin x="13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1A6C6-02CC-A541-B9D1-3B72B17B7700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38C2-DF4E-244C-9B15-69741DC5B46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41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38C2-DF4E-244C-9B15-69741DC5B46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37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38C2-DF4E-244C-9B15-69741DC5B46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00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38C2-DF4E-244C-9B15-69741DC5B46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042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38C2-DF4E-244C-9B15-69741DC5B46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67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38C2-DF4E-244C-9B15-69741DC5B46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64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38C2-DF4E-244C-9B15-69741DC5B46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57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025C-206A-244D-8CFB-0A7F3938F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4D987-F86E-D243-8CBC-7580922D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1701E-DB63-4F4B-A4EF-E4C33316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63-18AB-AE40-906F-CE7344F7019C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7AB2D-91D7-0A4B-A8DD-7581B023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A08DF-2FB0-B244-8708-2AFCFB91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2872-EF1E-3E45-90FD-CEE01350E0C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737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D54B-166B-B94B-A578-29547C0A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735F3-BD6B-814C-87FF-04632D03C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1272D-E295-7A4C-A5F4-77486EBF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63-18AB-AE40-906F-CE7344F7019C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92732-D875-1D4B-9231-69D152C8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0D1EF-3A8F-3B4E-B596-31F272AE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2872-EF1E-3E45-90FD-CEE01350E0C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755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CF8F0-64EF-854D-A644-1229AC000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A6023-E56D-434A-B7D5-D7C505EDA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FAEDE-EFB2-5E4D-807E-3F7A5C35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63-18AB-AE40-906F-CE7344F7019C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55C70-2C67-9F47-90BC-6DF77E1C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74197-AC97-054A-9B3D-72AE17AB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2872-EF1E-3E45-90FD-CEE01350E0C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91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098E-F0E5-7E43-B285-2D26337A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E60BC-FBCD-7340-BDFD-B7DF5DE8B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7E66F-EC0D-F54E-B4B1-BA13933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63-18AB-AE40-906F-CE7344F7019C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F80C-E86C-7544-9295-67B7FA16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7F139-99D8-0542-A929-C5952FD6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2872-EF1E-3E45-90FD-CEE01350E0C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66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DEF1-2D92-6A4D-BF71-086403FE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E19A1-998B-E943-9221-96602B9E7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97516-70C9-EC47-A912-F21779EA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63-18AB-AE40-906F-CE7344F7019C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3405F-707A-A645-B6C9-C86EDB62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4DDB4-FA98-ED43-ABEE-FAB3C260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2872-EF1E-3E45-90FD-CEE01350E0C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05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29137-9F32-8247-9153-E23CE833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83D41-5F20-1049-ABD6-7EBB6B377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98227-B935-E74F-A37C-AA5620714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E673C-2B18-3D4E-A3CD-F87AB8FE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63-18AB-AE40-906F-CE7344F7019C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62DD2-3EFC-AD4E-B857-483CDCB0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521B2-0B69-574C-A86A-640656A2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2872-EF1E-3E45-90FD-CEE01350E0C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2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1C70-305E-BA4D-9DF7-FDB08B4E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182A5-85D8-E943-87AC-CADA451A4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C45E1-3893-4D4F-BB55-9525B3D28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BF3F1-3831-A94B-B58F-07677530F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4AC4FB-B56D-6A4E-9017-BC7FD366F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37818-EBEE-5C4A-9DD2-C7A141D0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63-18AB-AE40-906F-CE7344F7019C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931FA0-8170-844A-9544-0C876D96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2A632-CF3E-8446-9DCB-54758B8F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2872-EF1E-3E45-90FD-CEE01350E0C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52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FD80-D4C3-BA49-8FE5-A811D0C2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97351-4F89-1949-AA43-BC613182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63-18AB-AE40-906F-CE7344F7019C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CDF37-BEAE-9E4D-8534-35F2F48B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528A9-D22B-6A43-B83B-C8350AC8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2872-EF1E-3E45-90FD-CEE01350E0C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1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74748-F4BA-0640-85BD-748167F1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63-18AB-AE40-906F-CE7344F7019C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5B38A-1F1A-254C-966B-6FA7904C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C1DB3-4FD1-F24C-BB13-09FF0A82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2872-EF1E-3E45-90FD-CEE01350E0C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9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2C45-0FB7-2246-B626-0BAF6979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51C11-DF06-2441-8A9C-2405B858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B82C-7E8E-FA4C-92AA-56F577E40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2AE6D-B3A8-344B-8590-3997DCCF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63-18AB-AE40-906F-CE7344F7019C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4BDEF-D74E-1449-A603-3D2E4EF0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9FCAD-123A-224F-A548-59A8B575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2872-EF1E-3E45-90FD-CEE01350E0C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82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B0A-DDFA-BA4E-B5B4-5FDFB902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B7A29-1133-BA4C-A1A7-BF115430B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C690E-9D0A-7843-8E5B-6AA50851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824C2-4F45-F34E-AC4A-8C5B9A73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63-18AB-AE40-906F-CE7344F7019C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E5DD5-98A1-FF4C-AC9D-C224309B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54D11-B26A-3D45-A1E3-B40D3263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2872-EF1E-3E45-90FD-CEE01350E0C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81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AAEE1-294E-354C-A2A8-AB20FD07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6354E-E410-A745-9E80-F51090D36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5A5D8-71BB-274D-900F-B6C67FA68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ECB63-18AB-AE40-906F-CE7344F7019C}" type="datetimeFigureOut">
              <a:rPr lang="de-DE" smtClean="0"/>
              <a:t>05.02.20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A6816-EEE9-8045-9879-2B6962968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3A758-A938-DE41-B920-22C794EF1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2872-EF1E-3E45-90FD-CEE01350E0C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58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s2.climatecentral.org/#12/40.7298/-74.0070?show=satellite&amp;projections=0-K14_RCP85-SLR&amp;level=5&amp;unit=feet&amp;pois=hi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94&amp;v=ahmjHLyF9G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6638DD-ED8A-804C-AE6E-CC936038B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04537-7148-464A-9927-A6A510258A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4" t="19416" r="998" b="1076"/>
          <a:stretch/>
        </p:blipFill>
        <p:spPr>
          <a:xfrm>
            <a:off x="329784" y="764498"/>
            <a:ext cx="11542426" cy="5801193"/>
          </a:xfrm>
          <a:prstGeom prst="rect">
            <a:avLst/>
          </a:prstGeom>
          <a:ln w="31750">
            <a:solidFill>
              <a:srgbClr val="FFC000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614C2C-2B04-FE45-9310-5BC071C6AD14}"/>
              </a:ext>
            </a:extLst>
          </p:cNvPr>
          <p:cNvSpPr txBox="1">
            <a:spLocks/>
          </p:cNvSpPr>
          <p:nvPr/>
        </p:nvSpPr>
        <p:spPr>
          <a:xfrm>
            <a:off x="186690" y="160019"/>
            <a:ext cx="11803380" cy="4572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Consequences of global climate change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4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BD67A0-2BCF-BB43-AFD0-9A5CA5D36D13}"/>
              </a:ext>
            </a:extLst>
          </p:cNvPr>
          <p:cNvSpPr txBox="1">
            <a:spLocks/>
          </p:cNvSpPr>
          <p:nvPr/>
        </p:nvSpPr>
        <p:spPr>
          <a:xfrm>
            <a:off x="186690" y="160019"/>
            <a:ext cx="11803380" cy="4572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u="sng" dirty="0">
                <a:latin typeface="Comic Sans MS" panose="030F0902030302020204" pitchFamily="66" charset="0"/>
              </a:rPr>
              <a:t>Sea Level Rise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3D8ACC-D26B-1F4D-819B-D95BB8BD0370}"/>
              </a:ext>
            </a:extLst>
          </p:cNvPr>
          <p:cNvSpPr txBox="1">
            <a:spLocks/>
          </p:cNvSpPr>
          <p:nvPr/>
        </p:nvSpPr>
        <p:spPr>
          <a:xfrm>
            <a:off x="186690" y="731519"/>
            <a:ext cx="11803380" cy="457201"/>
          </a:xfrm>
          <a:prstGeom prst="rect">
            <a:avLst/>
          </a:prstGeom>
          <a:ln w="28575">
            <a:solidFill>
              <a:srgbClr val="73FB7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latin typeface="Comic Sans MS" panose="030F0902030302020204" pitchFamily="66" charset="0"/>
              </a:rPr>
              <a:t>Demo</a:t>
            </a:r>
            <a:r>
              <a:rPr lang="en-GB" sz="2000" dirty="0">
                <a:latin typeface="Comic Sans MS" panose="030F0902030302020204" pitchFamily="66" charset="0"/>
              </a:rPr>
              <a:t>: Is ’</a:t>
            </a:r>
            <a:r>
              <a:rPr lang="en-GB" sz="2000" i="1" dirty="0">
                <a:latin typeface="Comic Sans MS" panose="030F0902030302020204" pitchFamily="66" charset="0"/>
              </a:rPr>
              <a:t>Sea Level Rise</a:t>
            </a:r>
            <a:r>
              <a:rPr lang="en-GB" sz="2000" dirty="0">
                <a:latin typeface="Comic Sans MS" panose="030F0902030302020204" pitchFamily="66" charset="0"/>
              </a:rPr>
              <a:t>’ the biggest threat to developing nations and to mankind?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27A03-6D7A-5C46-AEA6-F8867A664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" y="1303019"/>
            <a:ext cx="11803380" cy="5286376"/>
          </a:xfrm>
          <a:prstGeom prst="rect">
            <a:avLst/>
          </a:prstGeom>
          <a:ln w="31750">
            <a:solidFill>
              <a:srgbClr val="7030A0"/>
            </a:solidFill>
          </a:ln>
        </p:spPr>
      </p:pic>
      <p:sp>
        <p:nvSpPr>
          <p:cNvPr id="7" name="Action Button: Information 6">
            <a:hlinkClick r:id="rId4" highlightClick="1"/>
            <a:extLst>
              <a:ext uri="{FF2B5EF4-FFF2-40B4-BE49-F238E27FC236}">
                <a16:creationId xmlns:a16="http://schemas.microsoft.com/office/drawing/2014/main" id="{C344BA82-5E62-6741-B31D-84EC4749464C}"/>
              </a:ext>
            </a:extLst>
          </p:cNvPr>
          <p:cNvSpPr/>
          <p:nvPr/>
        </p:nvSpPr>
        <p:spPr>
          <a:xfrm>
            <a:off x="11437496" y="256366"/>
            <a:ext cx="389744" cy="29790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FBBA46-C792-C34C-8692-115FC52188BD}"/>
              </a:ext>
            </a:extLst>
          </p:cNvPr>
          <p:cNvSpPr txBox="1">
            <a:spLocks/>
          </p:cNvSpPr>
          <p:nvPr/>
        </p:nvSpPr>
        <p:spPr>
          <a:xfrm>
            <a:off x="7422194" y="4601980"/>
            <a:ext cx="4405046" cy="131913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400" b="1" u="sng" dirty="0">
                <a:latin typeface="Comic Sans MS" panose="030F0902030302020204" pitchFamily="66" charset="0"/>
              </a:rPr>
              <a:t>Synthesis</a:t>
            </a:r>
            <a:r>
              <a:rPr lang="en-GB" sz="2400" dirty="0">
                <a:latin typeface="Comic Sans MS" panose="030F0902030302020204" pitchFamily="66" charset="0"/>
              </a:rPr>
              <a:t>: What effect might this have on global development?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5D39A4-32D7-364C-91F5-789D4BFA3332}"/>
              </a:ext>
            </a:extLst>
          </p:cNvPr>
          <p:cNvSpPr txBox="1">
            <a:spLocks/>
          </p:cNvSpPr>
          <p:nvPr/>
        </p:nvSpPr>
        <p:spPr>
          <a:xfrm>
            <a:off x="7422194" y="2939945"/>
            <a:ext cx="4405046" cy="131913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u="sng" dirty="0">
                <a:latin typeface="Comic Sans MS" panose="030F0902030302020204" pitchFamily="66" charset="0"/>
              </a:rPr>
              <a:t>Synthesis</a:t>
            </a:r>
            <a:r>
              <a:rPr lang="de-DE" sz="2400" b="1" dirty="0">
                <a:latin typeface="Comic Sans MS" panose="030F0902030302020204" pitchFamily="66" charset="0"/>
              </a:rPr>
              <a:t>: </a:t>
            </a:r>
            <a:r>
              <a:rPr lang="de-DE" sz="2400" dirty="0">
                <a:latin typeface="Comic Sans MS" panose="030F0902030302020204" pitchFamily="66" charset="0"/>
              </a:rPr>
              <a:t>What effect might rising sea levels have on  population and/or population density?</a:t>
            </a:r>
          </a:p>
        </p:txBody>
      </p:sp>
    </p:spTree>
    <p:extLst>
      <p:ext uri="{BB962C8B-B14F-4D97-AF65-F5344CB8AC3E}">
        <p14:creationId xmlns:p14="http://schemas.microsoft.com/office/powerpoint/2010/main" val="1884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BD67A0-2BCF-BB43-AFD0-9A5CA5D36D13}"/>
              </a:ext>
            </a:extLst>
          </p:cNvPr>
          <p:cNvSpPr txBox="1">
            <a:spLocks/>
          </p:cNvSpPr>
          <p:nvPr/>
        </p:nvSpPr>
        <p:spPr>
          <a:xfrm>
            <a:off x="186690" y="160019"/>
            <a:ext cx="11803380" cy="457201"/>
          </a:xfrm>
          <a:prstGeom prst="rect">
            <a:avLst/>
          </a:prstGeom>
          <a:ln w="28575">
            <a:solidFill>
              <a:srgbClr val="73FB7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902030302020204" pitchFamily="66" charset="0"/>
              </a:rPr>
              <a:t>Discussion Point</a:t>
            </a:r>
            <a:r>
              <a:rPr lang="en-GB" sz="2000" dirty="0">
                <a:latin typeface="Comic Sans MS" panose="030F0902030302020204" pitchFamily="66" charset="0"/>
              </a:rPr>
              <a:t>: Why should we care about Carbon?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2E8D2-D6A3-3A42-803C-4150713E8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653304"/>
            <a:ext cx="11490648" cy="62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8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BD67A0-2BCF-BB43-AFD0-9A5CA5D36D13}"/>
              </a:ext>
            </a:extLst>
          </p:cNvPr>
          <p:cNvSpPr txBox="1">
            <a:spLocks/>
          </p:cNvSpPr>
          <p:nvPr/>
        </p:nvSpPr>
        <p:spPr>
          <a:xfrm>
            <a:off x="186690" y="160019"/>
            <a:ext cx="11803380" cy="4572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Carbon 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46271-D29B-524F-908F-AC5DA5ADE76A}"/>
              </a:ext>
            </a:extLst>
          </p:cNvPr>
          <p:cNvSpPr/>
          <p:nvPr/>
        </p:nvSpPr>
        <p:spPr>
          <a:xfrm>
            <a:off x="186689" y="1477951"/>
            <a:ext cx="5571173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u="sng" dirty="0">
                <a:latin typeface="Comic Sans MS" panose="030F0902030302020204" pitchFamily="66" charset="0"/>
              </a:rPr>
              <a:t>Atmosphere</a:t>
            </a:r>
          </a:p>
          <a:p>
            <a:pPr algn="just"/>
            <a:r>
              <a:rPr lang="en-GB" dirty="0">
                <a:latin typeface="Comic Sans MS" panose="030F0902030302020204" pitchFamily="66" charset="0"/>
              </a:rPr>
              <a:t>• ~750 Pg globally and ~125 Pg north of 60°N</a:t>
            </a:r>
          </a:p>
          <a:p>
            <a:pPr algn="just"/>
            <a:r>
              <a:rPr lang="en-GB" b="1" u="sng" dirty="0">
                <a:latin typeface="Comic Sans MS" panose="030F0902030302020204" pitchFamily="66" charset="0"/>
              </a:rPr>
              <a:t>Ocean</a:t>
            </a:r>
          </a:p>
          <a:p>
            <a:pPr algn="just"/>
            <a:r>
              <a:rPr lang="en-GB" dirty="0">
                <a:latin typeface="Comic Sans MS" panose="030F0902030302020204" pitchFamily="66" charset="0"/>
              </a:rPr>
              <a:t>• Cold temperatures in the Arctic increase the efficiency of carbon transfer from the atmosphere to the ocean</a:t>
            </a:r>
          </a:p>
          <a:p>
            <a:pPr algn="just"/>
            <a:r>
              <a:rPr lang="en-GB" dirty="0">
                <a:latin typeface="Comic Sans MS" panose="030F0902030302020204" pitchFamily="66" charset="0"/>
              </a:rPr>
              <a:t>• Arctic Ocean is 3% of the Earth’s oceans, but removes 5 to 14% of the Earth’s ocean carbon uptake</a:t>
            </a:r>
          </a:p>
          <a:p>
            <a:pPr algn="just"/>
            <a:r>
              <a:rPr lang="en-GB" b="1" u="sng" dirty="0">
                <a:latin typeface="Comic Sans MS" panose="030F0902030302020204" pitchFamily="66" charset="0"/>
              </a:rPr>
              <a:t>Land</a:t>
            </a:r>
          </a:p>
          <a:p>
            <a:pPr algn="just"/>
            <a:r>
              <a:rPr lang="en-GB" dirty="0">
                <a:latin typeface="Comic Sans MS" panose="030F0902030302020204" pitchFamily="66" charset="0"/>
              </a:rPr>
              <a:t>• Boreal forest store carbon as plant material</a:t>
            </a:r>
          </a:p>
          <a:p>
            <a:pPr algn="just"/>
            <a:r>
              <a:rPr lang="en-GB" dirty="0">
                <a:latin typeface="Comic Sans MS" panose="030F0902030302020204" pitchFamily="66" charset="0"/>
              </a:rPr>
              <a:t>• Sequester about 1.3±0.5 Pg/yr</a:t>
            </a:r>
          </a:p>
          <a:p>
            <a:pPr algn="just"/>
            <a:r>
              <a:rPr lang="en-GB" dirty="0">
                <a:latin typeface="Comic Sans MS" panose="030F0902030302020204" pitchFamily="66" charset="0"/>
              </a:rPr>
              <a:t>• Arctic tundra stores carbon as soil carbon </a:t>
            </a:r>
          </a:p>
          <a:p>
            <a:pPr algn="just"/>
            <a:r>
              <a:rPr lang="en-GB" dirty="0">
                <a:latin typeface="Comic Sans MS" panose="030F0902030302020204" pitchFamily="66" charset="0"/>
              </a:rPr>
              <a:t>• ~1672 Pg in northern permafrost regions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2B74B9-D4A4-0F40-908B-3EA9CC8C1D00}"/>
              </a:ext>
            </a:extLst>
          </p:cNvPr>
          <p:cNvSpPr txBox="1">
            <a:spLocks/>
          </p:cNvSpPr>
          <p:nvPr/>
        </p:nvSpPr>
        <p:spPr>
          <a:xfrm>
            <a:off x="186689" y="818985"/>
            <a:ext cx="5571173" cy="4572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Stored(Arctic)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63DBA-2D61-4849-A0F4-0358D1CE714C}"/>
              </a:ext>
            </a:extLst>
          </p:cNvPr>
          <p:cNvSpPr/>
          <p:nvPr/>
        </p:nvSpPr>
        <p:spPr>
          <a:xfrm>
            <a:off x="186688" y="5678608"/>
            <a:ext cx="11803381" cy="92333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222222"/>
                </a:solidFill>
                <a:latin typeface="Comic Sans MS" panose="030F0902030302020204" pitchFamily="66" charset="0"/>
              </a:rPr>
              <a:t>petagram</a:t>
            </a:r>
            <a:r>
              <a:rPr lang="de-DE" dirty="0">
                <a:solidFill>
                  <a:srgbClr val="222222"/>
                </a:solidFill>
                <a:latin typeface="Comic Sans MS" panose="030F0902030302020204" pitchFamily="66" charset="0"/>
              </a:rPr>
              <a:t> (plural </a:t>
            </a:r>
            <a:r>
              <a:rPr lang="de-DE" b="1" dirty="0">
                <a:solidFill>
                  <a:srgbClr val="222222"/>
                </a:solidFill>
                <a:latin typeface="Comic Sans MS" panose="030F0902030302020204" pitchFamily="66" charset="0"/>
              </a:rPr>
              <a:t>petagrams</a:t>
            </a:r>
            <a:r>
              <a:rPr lang="de-DE" dirty="0">
                <a:solidFill>
                  <a:srgbClr val="222222"/>
                </a:solidFill>
                <a:latin typeface="Comic Sans MS" panose="030F0902030302020204" pitchFamily="66" charset="0"/>
              </a:rPr>
              <a:t>) A unit of mass equal to 1,000,000,000,000,000 (10</a:t>
            </a:r>
            <a:r>
              <a:rPr lang="de-DE" baseline="30000" dirty="0">
                <a:solidFill>
                  <a:srgbClr val="222222"/>
                </a:solidFill>
                <a:latin typeface="Comic Sans MS" panose="030F0902030302020204" pitchFamily="66" charset="0"/>
              </a:rPr>
              <a:t>15</a:t>
            </a:r>
            <a:r>
              <a:rPr lang="de-DE" dirty="0">
                <a:solidFill>
                  <a:srgbClr val="222222"/>
                </a:solidFill>
                <a:latin typeface="Comic Sans MS" panose="030F0902030302020204" pitchFamily="66" charset="0"/>
              </a:rPr>
              <a:t>) grams. Symbol: Pg. Sometimes used in Carbon Dioxide numbers, it is equivalent to Metric Gigatons (Giga) 10</a:t>
            </a:r>
            <a:r>
              <a:rPr lang="de-DE" baseline="30000" dirty="0">
                <a:solidFill>
                  <a:srgbClr val="222222"/>
                </a:solidFill>
                <a:latin typeface="Comic Sans MS" panose="030F0902030302020204" pitchFamily="66" charset="0"/>
              </a:rPr>
              <a:t>9</a:t>
            </a:r>
            <a:r>
              <a:rPr lang="de-DE" dirty="0">
                <a:solidFill>
                  <a:srgbClr val="222222"/>
                </a:solidFill>
                <a:latin typeface="Comic Sans MS" panose="030F0902030302020204" pitchFamily="66" charset="0"/>
              </a:rPr>
              <a:t> x (Ton) 10</a:t>
            </a:r>
            <a:r>
              <a:rPr lang="de-DE" baseline="30000" dirty="0">
                <a:solidFill>
                  <a:srgbClr val="222222"/>
                </a:solidFill>
                <a:latin typeface="Comic Sans MS" panose="030F0902030302020204" pitchFamily="66" charset="0"/>
              </a:rPr>
              <a:t>3</a:t>
            </a:r>
            <a:r>
              <a:rPr lang="de-DE" dirty="0">
                <a:solidFill>
                  <a:srgbClr val="222222"/>
                </a:solidFill>
                <a:latin typeface="Comic Sans MS" panose="030F0902030302020204" pitchFamily="66" charset="0"/>
              </a:rPr>
              <a:t> x (Kg) 10</a:t>
            </a:r>
            <a:r>
              <a:rPr lang="de-DE" baseline="30000" dirty="0">
                <a:solidFill>
                  <a:srgbClr val="222222"/>
                </a:solidFill>
                <a:latin typeface="Comic Sans MS" panose="030F0902030302020204" pitchFamily="66" charset="0"/>
              </a:rPr>
              <a:t>3</a:t>
            </a:r>
            <a:r>
              <a:rPr lang="de-DE" dirty="0">
                <a:solidFill>
                  <a:srgbClr val="222222"/>
                </a:solidFill>
                <a:latin typeface="Comic Sans MS" panose="030F0902030302020204" pitchFamily="66" charset="0"/>
              </a:rPr>
              <a:t> = 10</a:t>
            </a:r>
            <a:r>
              <a:rPr lang="de-DE" baseline="30000" dirty="0">
                <a:solidFill>
                  <a:srgbClr val="222222"/>
                </a:solidFill>
                <a:latin typeface="Comic Sans MS" panose="030F0902030302020204" pitchFamily="66" charset="0"/>
              </a:rPr>
              <a:t>15</a:t>
            </a:r>
            <a:r>
              <a:rPr lang="de-DE" dirty="0">
                <a:solidFill>
                  <a:srgbClr val="222222"/>
                </a:solidFill>
                <a:latin typeface="Comic Sans MS" panose="030F0902030302020204" pitchFamily="66" charset="0"/>
              </a:rPr>
              <a:t>.</a:t>
            </a:r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661C9-D0FB-8E4D-92EA-38180FAF3EB3}"/>
              </a:ext>
            </a:extLst>
          </p:cNvPr>
          <p:cNvSpPr/>
          <p:nvPr/>
        </p:nvSpPr>
        <p:spPr>
          <a:xfrm>
            <a:off x="6088380" y="818984"/>
            <a:ext cx="5901689" cy="369332"/>
          </a:xfrm>
          <a:prstGeom prst="rect">
            <a:avLst/>
          </a:prstGeom>
          <a:ln w="28575">
            <a:solidFill>
              <a:srgbClr val="73FB79"/>
            </a:solidFill>
          </a:ln>
        </p:spPr>
        <p:txBody>
          <a:bodyPr wrap="square">
            <a:spAutoFit/>
          </a:bodyPr>
          <a:lstStyle/>
          <a:p>
            <a:r>
              <a:rPr lang="de-DE" b="1" u="sng" dirty="0">
                <a:solidFill>
                  <a:srgbClr val="0F233D"/>
                </a:solidFill>
                <a:latin typeface="Comic Sans MS" panose="030F0902030302020204" pitchFamily="66" charset="0"/>
              </a:rPr>
              <a:t>Demo</a:t>
            </a:r>
            <a:r>
              <a:rPr lang="de-DE" dirty="0">
                <a:solidFill>
                  <a:srgbClr val="0F233D"/>
                </a:solidFill>
                <a:latin typeface="Comic Sans MS" panose="030F0902030302020204" pitchFamily="66" charset="0"/>
              </a:rPr>
              <a:t>: </a:t>
            </a:r>
            <a:r>
              <a:rPr lang="en-GB" dirty="0">
                <a:solidFill>
                  <a:srgbClr val="0F233D"/>
                </a:solidFill>
                <a:latin typeface="Comic Sans MS" panose="030F0902030302020204" pitchFamily="66" charset="0"/>
              </a:rPr>
              <a:t>What</a:t>
            </a:r>
            <a:r>
              <a:rPr lang="de-DE" dirty="0">
                <a:solidFill>
                  <a:srgbClr val="0F233D"/>
                </a:solidFill>
                <a:latin typeface="Comic Sans MS" panose="030F0902030302020204" pitchFamily="66" charset="0"/>
              </a:rPr>
              <a:t> will happen with Arctic warming? 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BF05D6-EC1C-3044-8CD6-20668607B4DE}"/>
              </a:ext>
            </a:extLst>
          </p:cNvPr>
          <p:cNvSpPr/>
          <p:nvPr/>
        </p:nvSpPr>
        <p:spPr>
          <a:xfrm>
            <a:off x="6088378" y="1276186"/>
            <a:ext cx="5901691" cy="4172083"/>
          </a:xfrm>
          <a:prstGeom prst="rect">
            <a:avLst/>
          </a:prstGeom>
          <a:noFill/>
          <a:ln w="28575">
            <a:solidFill>
              <a:srgbClr val="73F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87FEA9-529C-BF4D-BF27-518976FDEB70}"/>
              </a:ext>
            </a:extLst>
          </p:cNvPr>
          <p:cNvSpPr txBox="1">
            <a:spLocks/>
          </p:cNvSpPr>
          <p:nvPr/>
        </p:nvSpPr>
        <p:spPr>
          <a:xfrm>
            <a:off x="6188392" y="4920498"/>
            <a:ext cx="812484" cy="42862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Comic Sans MS" panose="030F0902030302020204" pitchFamily="66" charset="0"/>
              </a:rPr>
              <a:t>Making Links</a:t>
            </a:r>
            <a:endParaRPr lang="de-DE" sz="2000" b="1" dirty="0">
              <a:latin typeface="Comic Sans MS" panose="030F0902030302020204" pitchFamily="66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9A38F-2B5F-7146-89F0-D7B832F9B17B}"/>
              </a:ext>
            </a:extLst>
          </p:cNvPr>
          <p:cNvSpPr txBox="1">
            <a:spLocks/>
          </p:cNvSpPr>
          <p:nvPr/>
        </p:nvSpPr>
        <p:spPr>
          <a:xfrm>
            <a:off x="10929938" y="1340716"/>
            <a:ext cx="923926" cy="28805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b="1" dirty="0">
                <a:latin typeface="Comic Sans MS" panose="030F0902030302020204" pitchFamily="66" charset="0"/>
              </a:rPr>
              <a:t>Positive</a:t>
            </a:r>
            <a:endParaRPr lang="de-DE" sz="1400" b="1" dirty="0">
              <a:latin typeface="Comic Sans MS" panose="030F0902030302020204" pitchFamily="66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0689B4-D1CA-1F43-AF5F-B9069E315EF9}"/>
              </a:ext>
            </a:extLst>
          </p:cNvPr>
          <p:cNvSpPr txBox="1">
            <a:spLocks/>
          </p:cNvSpPr>
          <p:nvPr/>
        </p:nvSpPr>
        <p:spPr>
          <a:xfrm>
            <a:off x="6255068" y="1340716"/>
            <a:ext cx="1017270" cy="28805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b="1" dirty="0">
                <a:latin typeface="Comic Sans MS" panose="030F0902030302020204" pitchFamily="66" charset="0"/>
              </a:rPr>
              <a:t>Negative</a:t>
            </a:r>
            <a:endParaRPr lang="de-DE" sz="11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0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F85E-7CB7-1E46-8033-99842D93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BF0C8-71D9-2247-ADB3-C93232294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6F73A-1302-454C-BA56-742F015EE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2" r="1726"/>
          <a:stretch/>
        </p:blipFill>
        <p:spPr>
          <a:xfrm>
            <a:off x="179883" y="237162"/>
            <a:ext cx="11767278" cy="638367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55922A8-A0F5-8048-87BB-872F87C8D608}"/>
              </a:ext>
            </a:extLst>
          </p:cNvPr>
          <p:cNvSpPr txBox="1">
            <a:spLocks/>
          </p:cNvSpPr>
          <p:nvPr/>
        </p:nvSpPr>
        <p:spPr>
          <a:xfrm>
            <a:off x="218731" y="6326890"/>
            <a:ext cx="7156429" cy="4994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Changes of the Carbon cycle in the Arctic 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1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E04C04-526B-004A-9778-51CF82EE49AD}"/>
              </a:ext>
            </a:extLst>
          </p:cNvPr>
          <p:cNvSpPr txBox="1">
            <a:spLocks/>
          </p:cNvSpPr>
          <p:nvPr/>
        </p:nvSpPr>
        <p:spPr>
          <a:xfrm>
            <a:off x="186690" y="160019"/>
            <a:ext cx="11803380" cy="4572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Arctic warming Feedback Loops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C28A9-E675-B747-920C-FFBAA879C3A2}"/>
              </a:ext>
            </a:extLst>
          </p:cNvPr>
          <p:cNvSpPr txBox="1">
            <a:spLocks/>
          </p:cNvSpPr>
          <p:nvPr/>
        </p:nvSpPr>
        <p:spPr>
          <a:xfrm>
            <a:off x="173602" y="4995880"/>
            <a:ext cx="3499939" cy="72396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Comic Sans MS" panose="030F0902030302020204" pitchFamily="66" charset="0"/>
              </a:rPr>
              <a:t>Warming- or nutrient prone species 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7B53B6-92F7-B349-8A9B-D4292DF84F4C}"/>
              </a:ext>
            </a:extLst>
          </p:cNvPr>
          <p:cNvSpPr txBox="1">
            <a:spLocks/>
          </p:cNvSpPr>
          <p:nvPr/>
        </p:nvSpPr>
        <p:spPr>
          <a:xfrm>
            <a:off x="186689" y="3501830"/>
            <a:ext cx="3499939" cy="4572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Comic Sans MS" panose="030F0902030302020204" pitchFamily="66" charset="0"/>
              </a:rPr>
              <a:t>Length of growing seasons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EEE04F-1E39-2D4B-8449-A4C93DDAF630}"/>
              </a:ext>
            </a:extLst>
          </p:cNvPr>
          <p:cNvSpPr txBox="1">
            <a:spLocks/>
          </p:cNvSpPr>
          <p:nvPr/>
        </p:nvSpPr>
        <p:spPr>
          <a:xfrm>
            <a:off x="186689" y="1904438"/>
            <a:ext cx="3499938" cy="4572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Comic Sans MS" panose="030F0902030302020204" pitchFamily="66" charset="0"/>
              </a:rPr>
              <a:t>Nutrient Availability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67E968-4169-694D-A1F4-79DE4AFB986B}"/>
              </a:ext>
            </a:extLst>
          </p:cNvPr>
          <p:cNvSpPr txBox="1">
            <a:spLocks/>
          </p:cNvSpPr>
          <p:nvPr/>
        </p:nvSpPr>
        <p:spPr>
          <a:xfrm>
            <a:off x="186690" y="766602"/>
            <a:ext cx="3499938" cy="4572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Comic Sans MS" panose="030F0902030302020204" pitchFamily="66" charset="0"/>
              </a:rPr>
              <a:t>Photosynthesis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E1C29A-116F-CF48-928B-7E523ABE796F}"/>
              </a:ext>
            </a:extLst>
          </p:cNvPr>
          <p:cNvSpPr txBox="1">
            <a:spLocks/>
          </p:cNvSpPr>
          <p:nvPr/>
        </p:nvSpPr>
        <p:spPr>
          <a:xfrm>
            <a:off x="8620171" y="792702"/>
            <a:ext cx="3369899" cy="45720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Respiration 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15BE7C-FEB9-B946-B414-51A714E36455}"/>
              </a:ext>
            </a:extLst>
          </p:cNvPr>
          <p:cNvSpPr txBox="1">
            <a:spLocks/>
          </p:cNvSpPr>
          <p:nvPr/>
        </p:nvSpPr>
        <p:spPr>
          <a:xfrm>
            <a:off x="8620171" y="1904437"/>
            <a:ext cx="3378473" cy="45720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Decomposition  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27DF7A6-87A2-7A4D-A9DD-1B6BA9D170A2}"/>
              </a:ext>
            </a:extLst>
          </p:cNvPr>
          <p:cNvSpPr txBox="1">
            <a:spLocks/>
          </p:cNvSpPr>
          <p:nvPr/>
        </p:nvSpPr>
        <p:spPr>
          <a:xfrm>
            <a:off x="3917278" y="1939195"/>
            <a:ext cx="1586911" cy="37798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Diminishing 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5B9B0C-70C6-094D-BA6B-9A66DF758B62}"/>
              </a:ext>
            </a:extLst>
          </p:cNvPr>
          <p:cNvSpPr txBox="1">
            <a:spLocks/>
          </p:cNvSpPr>
          <p:nvPr/>
        </p:nvSpPr>
        <p:spPr>
          <a:xfrm>
            <a:off x="8708571" y="5237393"/>
            <a:ext cx="3433899" cy="45720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Stress Tolerant Species 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5EC989F-6D16-5B43-8F6D-86CDC508E350}"/>
              </a:ext>
            </a:extLst>
          </p:cNvPr>
          <p:cNvSpPr txBox="1">
            <a:spLocks/>
          </p:cNvSpPr>
          <p:nvPr/>
        </p:nvSpPr>
        <p:spPr>
          <a:xfrm>
            <a:off x="8744857" y="6257743"/>
            <a:ext cx="3397613" cy="45720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Positive Feedback 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DC3E555-8508-CD41-B4FA-8C0DD78B5D13}"/>
              </a:ext>
            </a:extLst>
          </p:cNvPr>
          <p:cNvSpPr txBox="1">
            <a:spLocks/>
          </p:cNvSpPr>
          <p:nvPr/>
        </p:nvSpPr>
        <p:spPr>
          <a:xfrm>
            <a:off x="4186373" y="6268536"/>
            <a:ext cx="3804013" cy="457201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Neutral 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8560926-4C7C-AC48-BA4E-DE06895204A1}"/>
              </a:ext>
            </a:extLst>
          </p:cNvPr>
          <p:cNvSpPr txBox="1">
            <a:spLocks/>
          </p:cNvSpPr>
          <p:nvPr/>
        </p:nvSpPr>
        <p:spPr>
          <a:xfrm>
            <a:off x="186689" y="6257743"/>
            <a:ext cx="3499939" cy="4572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Negative Feedback 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4C7415-0029-744E-8948-BAE6D960F432}"/>
              </a:ext>
            </a:extLst>
          </p:cNvPr>
          <p:cNvCxnSpPr>
            <a:endCxn id="17" idx="0"/>
          </p:cNvCxnSpPr>
          <p:nvPr/>
        </p:nvCxnSpPr>
        <p:spPr>
          <a:xfrm>
            <a:off x="6088379" y="766602"/>
            <a:ext cx="1" cy="55019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F35F7CB-5C25-504E-8E5A-4AA4173EF2F5}"/>
              </a:ext>
            </a:extLst>
          </p:cNvPr>
          <p:cNvSpPr txBox="1">
            <a:spLocks/>
          </p:cNvSpPr>
          <p:nvPr/>
        </p:nvSpPr>
        <p:spPr>
          <a:xfrm>
            <a:off x="8620171" y="3510746"/>
            <a:ext cx="3433899" cy="45720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Drought 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AF9ADB5-B4AF-0C46-A40C-390D531FF0FD}"/>
              </a:ext>
            </a:extLst>
          </p:cNvPr>
          <p:cNvSpPr txBox="1">
            <a:spLocks/>
          </p:cNvSpPr>
          <p:nvPr/>
        </p:nvSpPr>
        <p:spPr>
          <a:xfrm>
            <a:off x="3858836" y="804757"/>
            <a:ext cx="1586911" cy="37798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Acclimation 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26CC11F-89DB-9443-AF57-FE26FF14F9FB}"/>
              </a:ext>
            </a:extLst>
          </p:cNvPr>
          <p:cNvSpPr txBox="1">
            <a:spLocks/>
          </p:cNvSpPr>
          <p:nvPr/>
        </p:nvSpPr>
        <p:spPr>
          <a:xfrm>
            <a:off x="6903220" y="806211"/>
            <a:ext cx="1586911" cy="37798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Acclimation 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FE4988-5CDA-2240-A708-1DD4AF73812A}"/>
              </a:ext>
            </a:extLst>
          </p:cNvPr>
          <p:cNvCxnSpPr>
            <a:cxnSpLocks/>
          </p:cNvCxnSpPr>
          <p:nvPr/>
        </p:nvCxnSpPr>
        <p:spPr>
          <a:xfrm>
            <a:off x="3673541" y="1235884"/>
            <a:ext cx="22918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E56B2A-CB74-484C-93FC-8147DB17EFA9}"/>
              </a:ext>
            </a:extLst>
          </p:cNvPr>
          <p:cNvCxnSpPr>
            <a:cxnSpLocks/>
          </p:cNvCxnSpPr>
          <p:nvPr/>
        </p:nvCxnSpPr>
        <p:spPr>
          <a:xfrm flipH="1">
            <a:off x="6218418" y="1249939"/>
            <a:ext cx="24017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EE5AEF-0209-514E-9EB7-C1535CDBB9A0}"/>
              </a:ext>
            </a:extLst>
          </p:cNvPr>
          <p:cNvCxnSpPr>
            <a:cxnSpLocks/>
          </p:cNvCxnSpPr>
          <p:nvPr/>
        </p:nvCxnSpPr>
        <p:spPr>
          <a:xfrm>
            <a:off x="3673541" y="2361638"/>
            <a:ext cx="22918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Curved Left Arrow 34">
            <a:extLst>
              <a:ext uri="{FF2B5EF4-FFF2-40B4-BE49-F238E27FC236}">
                <a16:creationId xmlns:a16="http://schemas.microsoft.com/office/drawing/2014/main" id="{29E40F1C-AA9B-5F47-BB78-9311A21E6297}"/>
              </a:ext>
            </a:extLst>
          </p:cNvPr>
          <p:cNvSpPr/>
          <p:nvPr/>
        </p:nvSpPr>
        <p:spPr>
          <a:xfrm rot="5400000">
            <a:off x="5784723" y="1559503"/>
            <a:ext cx="680610" cy="54573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Curved Left Arrow 36">
            <a:extLst>
              <a:ext uri="{FF2B5EF4-FFF2-40B4-BE49-F238E27FC236}">
                <a16:creationId xmlns:a16="http://schemas.microsoft.com/office/drawing/2014/main" id="{40E4080E-B002-0148-8AA0-41A0603501E2}"/>
              </a:ext>
            </a:extLst>
          </p:cNvPr>
          <p:cNvSpPr/>
          <p:nvPr/>
        </p:nvSpPr>
        <p:spPr>
          <a:xfrm rot="5400000">
            <a:off x="5755694" y="-1646"/>
            <a:ext cx="680610" cy="54573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BB3E25-9CE3-D64F-A7CF-7C02289C4BC4}"/>
              </a:ext>
            </a:extLst>
          </p:cNvPr>
          <p:cNvSpPr/>
          <p:nvPr/>
        </p:nvSpPr>
        <p:spPr>
          <a:xfrm>
            <a:off x="186690" y="860309"/>
            <a:ext cx="5633539" cy="2031325"/>
          </a:xfrm>
          <a:prstGeom prst="rect">
            <a:avLst/>
          </a:prstGeom>
          <a:ln w="317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b="1" u="sng" dirty="0">
                <a:latin typeface="Comic Sans MS" panose="030F0902030302020204" pitchFamily="66" charset="0"/>
              </a:rPr>
              <a:t>Notes</a:t>
            </a:r>
          </a:p>
          <a:p>
            <a:pPr algn="just"/>
            <a:r>
              <a:rPr lang="en-GB" dirty="0">
                <a:latin typeface="Comic Sans MS" panose="030F0902030302020204" pitchFamily="66" charset="0"/>
              </a:rPr>
              <a:t>• Methane produced by decomposition of dead plant material in wet soils (mires and tundra ponds)</a:t>
            </a:r>
          </a:p>
          <a:p>
            <a:pPr algn="just"/>
            <a:r>
              <a:rPr lang="en-GB" dirty="0">
                <a:latin typeface="Comic Sans MS" panose="030F0902030302020204" pitchFamily="66" charset="0"/>
              </a:rPr>
              <a:t>• Methane is released to atmosphere when temperature and precipitation are increased</a:t>
            </a:r>
          </a:p>
          <a:p>
            <a:pPr algn="just"/>
            <a:r>
              <a:rPr lang="en-GB" dirty="0">
                <a:latin typeface="Comic Sans MS" panose="030F0902030302020204" pitchFamily="66" charset="0"/>
              </a:rPr>
              <a:t>• Methane can be absorbed by forest and tundra soils in very dry conditions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4E387F-A575-1142-ACA4-A6307CF59968}"/>
              </a:ext>
            </a:extLst>
          </p:cNvPr>
          <p:cNvSpPr txBox="1">
            <a:spLocks/>
          </p:cNvSpPr>
          <p:nvPr/>
        </p:nvSpPr>
        <p:spPr>
          <a:xfrm>
            <a:off x="186690" y="160019"/>
            <a:ext cx="11803380" cy="4572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u="sng" dirty="0">
                <a:latin typeface="Comic Sans MS" panose="030F0902030302020204" pitchFamily="66" charset="0"/>
              </a:rPr>
              <a:t>Methane</a:t>
            </a:r>
            <a:endParaRPr lang="de-DE" sz="2000" u="sng" dirty="0">
              <a:latin typeface="Comic Sans MS" panose="030F0902030302020204" pitchFamily="66" charset="0"/>
            </a:endParaRPr>
          </a:p>
        </p:txBody>
      </p:sp>
      <p:sp>
        <p:nvSpPr>
          <p:cNvPr id="6" name="Action Button: Movie 5">
            <a:hlinkClick r:id="rId3" highlightClick="1"/>
            <a:extLst>
              <a:ext uri="{FF2B5EF4-FFF2-40B4-BE49-F238E27FC236}">
                <a16:creationId xmlns:a16="http://schemas.microsoft.com/office/drawing/2014/main" id="{FA3C7937-EF18-DA41-A2B6-F09F7B2650AE}"/>
              </a:ext>
            </a:extLst>
          </p:cNvPr>
          <p:cNvSpPr/>
          <p:nvPr/>
        </p:nvSpPr>
        <p:spPr>
          <a:xfrm>
            <a:off x="11456529" y="275771"/>
            <a:ext cx="435428" cy="24674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5ABD56-4872-334E-BBE3-400189899543}"/>
              </a:ext>
            </a:extLst>
          </p:cNvPr>
          <p:cNvSpPr/>
          <p:nvPr/>
        </p:nvSpPr>
        <p:spPr>
          <a:xfrm>
            <a:off x="6222180" y="3689107"/>
            <a:ext cx="5579837" cy="923330"/>
          </a:xfrm>
          <a:prstGeom prst="rect">
            <a:avLst/>
          </a:prstGeom>
          <a:ln w="317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As air and water temperatures increase, the hydrates start to decompose and release methane to the atmosphere</a:t>
            </a:r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271AE-649F-A040-A287-2388C5526A4C}"/>
              </a:ext>
            </a:extLst>
          </p:cNvPr>
          <p:cNvSpPr/>
          <p:nvPr/>
        </p:nvSpPr>
        <p:spPr>
          <a:xfrm>
            <a:off x="6088380" y="818984"/>
            <a:ext cx="5901689" cy="5909310"/>
          </a:xfrm>
          <a:prstGeom prst="rect">
            <a:avLst/>
          </a:prstGeom>
          <a:ln w="28575">
            <a:solidFill>
              <a:srgbClr val="73FB79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0F233D"/>
                </a:solidFill>
                <a:latin typeface="Comic Sans MS" panose="030F0902030302020204" pitchFamily="66" charset="0"/>
              </a:rPr>
              <a:t>Questions to Consider for Video:</a:t>
            </a:r>
          </a:p>
          <a:p>
            <a:r>
              <a:rPr lang="en-GB" b="1" u="sng" dirty="0">
                <a:solidFill>
                  <a:srgbClr val="0F233D"/>
                </a:solidFill>
                <a:latin typeface="Comic Sans MS" panose="030F0902030302020204" pitchFamily="66" charset="0"/>
              </a:rPr>
              <a:t>What are Methane Hydrates?</a:t>
            </a:r>
          </a:p>
          <a:p>
            <a:endParaRPr lang="en-GB" b="1" u="sng" dirty="0">
              <a:solidFill>
                <a:srgbClr val="0F233D"/>
              </a:solidFill>
              <a:latin typeface="Comic Sans MS" panose="030F0902030302020204" pitchFamily="66" charset="0"/>
            </a:endParaRPr>
          </a:p>
          <a:p>
            <a:endParaRPr lang="en-GB" b="1" u="sng" dirty="0">
              <a:solidFill>
                <a:srgbClr val="0F233D"/>
              </a:solidFill>
              <a:latin typeface="Comic Sans MS" panose="030F0902030302020204" pitchFamily="66" charset="0"/>
            </a:endParaRPr>
          </a:p>
          <a:p>
            <a:endParaRPr lang="en-GB" b="1" u="sng" dirty="0">
              <a:solidFill>
                <a:srgbClr val="0F233D"/>
              </a:solidFill>
              <a:latin typeface="Comic Sans MS" panose="030F0902030302020204" pitchFamily="66" charset="0"/>
            </a:endParaRPr>
          </a:p>
          <a:p>
            <a:endParaRPr lang="en-GB" b="1" u="sng" dirty="0">
              <a:solidFill>
                <a:srgbClr val="0F233D"/>
              </a:solidFill>
              <a:latin typeface="Comic Sans MS" panose="030F0902030302020204" pitchFamily="66" charset="0"/>
            </a:endParaRPr>
          </a:p>
          <a:p>
            <a:endParaRPr lang="en-GB" b="1" u="sng" dirty="0">
              <a:solidFill>
                <a:srgbClr val="0F233D"/>
              </a:solidFill>
              <a:latin typeface="Comic Sans MS" panose="030F0902030302020204" pitchFamily="66" charset="0"/>
            </a:endParaRPr>
          </a:p>
          <a:p>
            <a:endParaRPr lang="en-GB" b="1" u="sng" dirty="0">
              <a:solidFill>
                <a:srgbClr val="0F233D"/>
              </a:solidFill>
              <a:latin typeface="Comic Sans MS" panose="030F0902030302020204" pitchFamily="66" charset="0"/>
            </a:endParaRPr>
          </a:p>
          <a:p>
            <a:r>
              <a:rPr lang="en-GB" b="1" u="sng" dirty="0">
                <a:solidFill>
                  <a:srgbClr val="0F233D"/>
                </a:solidFill>
                <a:latin typeface="Comic Sans MS" panose="030F0902030302020204" pitchFamily="66" charset="0"/>
              </a:rPr>
              <a:t>Why might they contribute to future global climate change?</a:t>
            </a:r>
          </a:p>
          <a:p>
            <a:endParaRPr lang="en-GB" b="1" u="sng" dirty="0">
              <a:solidFill>
                <a:srgbClr val="0F233D"/>
              </a:solidFill>
              <a:latin typeface="Comic Sans MS" panose="030F0902030302020204" pitchFamily="66" charset="0"/>
            </a:endParaRPr>
          </a:p>
          <a:p>
            <a:endParaRPr lang="en-GB" b="1" u="sng" dirty="0">
              <a:solidFill>
                <a:srgbClr val="0F233D"/>
              </a:solidFill>
              <a:latin typeface="Comic Sans MS" panose="030F0902030302020204" pitchFamily="66" charset="0"/>
            </a:endParaRPr>
          </a:p>
          <a:p>
            <a:endParaRPr lang="en-GB" b="1" u="sng" dirty="0">
              <a:solidFill>
                <a:srgbClr val="0F233D"/>
              </a:solidFill>
              <a:latin typeface="Comic Sans MS" panose="030F0902030302020204" pitchFamily="66" charset="0"/>
            </a:endParaRPr>
          </a:p>
          <a:p>
            <a:endParaRPr lang="en-GB" b="1" u="sng" dirty="0">
              <a:solidFill>
                <a:srgbClr val="0F233D"/>
              </a:solidFill>
              <a:latin typeface="Comic Sans MS" panose="030F0902030302020204" pitchFamily="66" charset="0"/>
            </a:endParaRPr>
          </a:p>
          <a:p>
            <a:r>
              <a:rPr lang="de-DE" b="1" u="sng" dirty="0">
                <a:latin typeface="Comic Sans MS" panose="030F0902030302020204" pitchFamily="66" charset="0"/>
              </a:rPr>
              <a:t>What might they provide for the future?</a:t>
            </a:r>
          </a:p>
          <a:p>
            <a:endParaRPr lang="de-DE" b="1" u="sng" dirty="0">
              <a:latin typeface="Comic Sans MS" panose="030F0902030302020204" pitchFamily="66" charset="0"/>
            </a:endParaRPr>
          </a:p>
          <a:p>
            <a:endParaRPr lang="de-DE" b="1" u="sng" dirty="0">
              <a:latin typeface="Comic Sans MS" panose="030F0902030302020204" pitchFamily="66" charset="0"/>
            </a:endParaRPr>
          </a:p>
          <a:p>
            <a:endParaRPr lang="de-DE" b="1" u="sng" dirty="0">
              <a:latin typeface="Comic Sans MS" panose="030F0902030302020204" pitchFamily="66" charset="0"/>
            </a:endParaRPr>
          </a:p>
          <a:p>
            <a:endParaRPr lang="de-DE" b="1" u="sng" dirty="0">
              <a:latin typeface="Comic Sans MS" panose="030F0902030302020204" pitchFamily="66" charset="0"/>
            </a:endParaRPr>
          </a:p>
          <a:p>
            <a:endParaRPr lang="de-DE" b="1" u="sng" dirty="0">
              <a:latin typeface="Comic Sans MS" panose="030F0902030302020204" pitchFamily="66" charset="0"/>
            </a:endParaRPr>
          </a:p>
          <a:p>
            <a:endParaRPr lang="de-DE" b="1" u="sng" dirty="0">
              <a:latin typeface="Comic Sans MS" panose="030F09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30D0C-5A38-8E45-8957-5038B711F566}"/>
              </a:ext>
            </a:extLst>
          </p:cNvPr>
          <p:cNvSpPr/>
          <p:nvPr/>
        </p:nvSpPr>
        <p:spPr>
          <a:xfrm>
            <a:off x="6222180" y="1573250"/>
            <a:ext cx="5579837" cy="923330"/>
          </a:xfrm>
          <a:prstGeom prst="rect">
            <a:avLst/>
          </a:prstGeom>
          <a:ln w="317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b="1" u="sng" dirty="0">
                <a:latin typeface="Comic Sans MS" panose="030F0902030302020204" pitchFamily="66" charset="0"/>
              </a:rPr>
              <a:t>Methane hydrates: </a:t>
            </a:r>
            <a:r>
              <a:rPr lang="de-DE" dirty="0">
                <a:latin typeface="Comic Sans MS" panose="030F0902030302020204" pitchFamily="66" charset="0"/>
              </a:rPr>
              <a:t>a solid icy form of methane that is trapped in permafrost and at shallow depths in cold ocean sediments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1DBB98-1B32-D744-9F6E-E32F7AF88F0B}"/>
              </a:ext>
            </a:extLst>
          </p:cNvPr>
          <p:cNvSpPr/>
          <p:nvPr/>
        </p:nvSpPr>
        <p:spPr>
          <a:xfrm>
            <a:off x="6222180" y="5343299"/>
            <a:ext cx="5579837" cy="369332"/>
          </a:xfrm>
          <a:prstGeom prst="rect">
            <a:avLst/>
          </a:prstGeom>
          <a:ln w="317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dirty="0">
                <a:latin typeface="Comic Sans MS" panose="030F0902030302020204" pitchFamily="66" charset="0"/>
              </a:rPr>
              <a:t>An alternate energy source. 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CE879A-3183-A848-8496-8DED920AC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55" y="3134723"/>
            <a:ext cx="4102100" cy="346710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768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385</Words>
  <Application>Microsoft Macintosh PowerPoint</Application>
  <PresentationFormat>Widescreen</PresentationFormat>
  <Paragraphs>71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 &amp; Ecosystems </dc:title>
  <dc:creator>Martin Roberts</dc:creator>
  <cp:lastModifiedBy>Martin Roberts</cp:lastModifiedBy>
  <cp:revision>18</cp:revision>
  <dcterms:created xsi:type="dcterms:W3CDTF">2018-04-04T14:39:29Z</dcterms:created>
  <dcterms:modified xsi:type="dcterms:W3CDTF">2020-02-05T09:55:23Z</dcterms:modified>
</cp:coreProperties>
</file>