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259"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43C8D7-023C-41F5-8575-B3560343729C}" type="datetimeFigureOut">
              <a:rPr lang="en-GB" smtClean="0"/>
              <a:t>02/03/2016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EFE047-4693-41BF-8A25-973D0EC49BD1}" type="slidenum">
              <a:rPr lang="en-GB" smtClean="0"/>
              <a:t>‹#›</a:t>
            </a:fld>
            <a:endParaRPr lang="en-GB"/>
          </a:p>
        </p:txBody>
      </p:sp>
    </p:spTree>
    <p:extLst>
      <p:ext uri="{BB962C8B-B14F-4D97-AF65-F5344CB8AC3E}">
        <p14:creationId xmlns:p14="http://schemas.microsoft.com/office/powerpoint/2010/main" val="131078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6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2774AE-8E21-4D05-BDFC-2509DFDD1C04}" type="datetimeFigureOut">
              <a:rPr lang="en-GB" smtClean="0"/>
              <a:t>02/03/2016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28628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2774AE-8E21-4D05-BDFC-2509DFDD1C04}" type="datetimeFigureOut">
              <a:rPr lang="en-GB" smtClean="0"/>
              <a:t>02/03/2016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8352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2774AE-8E21-4D05-BDFC-2509DFDD1C04}" type="datetimeFigureOut">
              <a:rPr lang="en-GB" smtClean="0"/>
              <a:t>02/03/2016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410417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2774AE-8E21-4D05-BDFC-2509DFDD1C04}" type="datetimeFigureOut">
              <a:rPr lang="en-GB" smtClean="0"/>
              <a:t>02/03/2016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39417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774AE-8E21-4D05-BDFC-2509DFDD1C04}" type="datetimeFigureOut">
              <a:rPr lang="en-GB" smtClean="0"/>
              <a:t>02/03/2016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204535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2774AE-8E21-4D05-BDFC-2509DFDD1C04}" type="datetimeFigureOut">
              <a:rPr lang="en-GB" smtClean="0"/>
              <a:t>02/03/2016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120044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2774AE-8E21-4D05-BDFC-2509DFDD1C04}" type="datetimeFigureOut">
              <a:rPr lang="en-GB" smtClean="0"/>
              <a:t>02/03/2016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137164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2774AE-8E21-4D05-BDFC-2509DFDD1C04}" type="datetimeFigureOut">
              <a:rPr lang="en-GB" smtClean="0"/>
              <a:t>02/03/2016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3485148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774AE-8E21-4D05-BDFC-2509DFDD1C04}" type="datetimeFigureOut">
              <a:rPr lang="en-GB" smtClean="0"/>
              <a:t>02/03/2016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312204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774AE-8E21-4D05-BDFC-2509DFDD1C04}" type="datetimeFigureOut">
              <a:rPr lang="en-GB" smtClean="0"/>
              <a:t>02/03/2016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238634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774AE-8E21-4D05-BDFC-2509DFDD1C04}" type="datetimeFigureOut">
              <a:rPr lang="en-GB" smtClean="0"/>
              <a:t>02/03/2016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62ED4-1681-4E45-AB86-B88A6452AA5A}" type="slidenum">
              <a:rPr lang="en-GB" smtClean="0"/>
              <a:t>‹#›</a:t>
            </a:fld>
            <a:endParaRPr lang="en-GB"/>
          </a:p>
        </p:txBody>
      </p:sp>
    </p:spTree>
    <p:extLst>
      <p:ext uri="{BB962C8B-B14F-4D97-AF65-F5344CB8AC3E}">
        <p14:creationId xmlns:p14="http://schemas.microsoft.com/office/powerpoint/2010/main" val="73982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774AE-8E21-4D05-BDFC-2509DFDD1C04}" type="datetimeFigureOut">
              <a:rPr lang="en-GB" smtClean="0"/>
              <a:t>02/03/2016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62ED4-1681-4E45-AB86-B88A6452AA5A}" type="slidenum">
              <a:rPr lang="en-GB" smtClean="0"/>
              <a:t>‹#›</a:t>
            </a:fld>
            <a:endParaRPr lang="en-GB"/>
          </a:p>
        </p:txBody>
      </p:sp>
    </p:spTree>
    <p:extLst>
      <p:ext uri="{BB962C8B-B14F-4D97-AF65-F5344CB8AC3E}">
        <p14:creationId xmlns:p14="http://schemas.microsoft.com/office/powerpoint/2010/main" val="2476141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maps/@-22.9013416,-43.1790625,3a,84.7y,157.06h,105.26t/data=!3m6!1e1!3m4!1stsbBUA3dwtwnplwOInRnpA!2e0!7i13312!8i6656"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google.com/maps/@-22.9347048,-43.1741856,3a,75y,339.85h,104.29t/data=!3m6!1e1!3m4!1sz9aHCRVQyFRx31pf_4rPug!2e0!7i13312!8i6656" TargetMode="External"/><Relationship Id="rId5" Type="http://schemas.openxmlformats.org/officeDocument/2006/relationships/hyperlink" Target="https://www.google.com/maps/@-22.8481668,-43.2837395,3a,75y,355.86h,73.7t/data=!3m7!1e1!3m5!1s4b889AdSe7h6WjYBU2wD2Q!2e0!6s/geo1.ggpht.com/cbk?panoid=4b889AdSe7h6WjYBU2wD2Q&amp;output=thumbnail&amp;cb_client=search.TACTILE.gps&amp;thumb=2&amp;w=392&amp;h=106&amp;yaw=240.1008&amp;pitch=0!7i13312!8i6656" TargetMode="External"/><Relationship Id="rId4" Type="http://schemas.openxmlformats.org/officeDocument/2006/relationships/hyperlink" Target="https://www.google.com/maps/@-22.9093928,-43.2167373,3a,84.7y,75.47h,84.96t/data=!3m6!1e1!3m4!1sdyiI0yGtwW7k_NmporKifQ!2e0!7i13312!8i6656"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B5qUcQo85s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470" y="203002"/>
            <a:ext cx="11742624" cy="400110"/>
          </a:xfrm>
          <a:prstGeom prst="rect">
            <a:avLst/>
          </a:prstGeom>
          <a:noFill/>
          <a:ln w="28575">
            <a:solidFill>
              <a:srgbClr val="FF0000"/>
            </a:solidFill>
          </a:ln>
        </p:spPr>
        <p:txBody>
          <a:bodyPr wrap="square" rtlCol="0">
            <a:spAutoFit/>
          </a:bodyPr>
          <a:lstStyle/>
          <a:p>
            <a:r>
              <a:rPr lang="en-GB" sz="2000" u="sng" dirty="0" smtClean="0">
                <a:latin typeface="Comic Sans MS" panose="030F0702030302020204" pitchFamily="66" charset="0"/>
              </a:rPr>
              <a:t>Comparative Case study</a:t>
            </a:r>
            <a:r>
              <a:rPr lang="en-GB" sz="2000" dirty="0" smtClean="0">
                <a:latin typeface="Comic Sans MS" panose="030F0702030302020204" pitchFamily="66" charset="0"/>
              </a:rPr>
              <a:t>: Brazil </a:t>
            </a:r>
            <a:endParaRPr lang="en-GB" sz="2000" dirty="0">
              <a:latin typeface="Comic Sans MS" panose="030F0702030302020204" pitchFamily="66" charset="0"/>
            </a:endParaRPr>
          </a:p>
        </p:txBody>
      </p:sp>
      <p:sp>
        <p:nvSpPr>
          <p:cNvPr id="5" name="TextBox 4"/>
          <p:cNvSpPr txBox="1"/>
          <p:nvPr/>
        </p:nvSpPr>
        <p:spPr>
          <a:xfrm>
            <a:off x="198441" y="706980"/>
            <a:ext cx="11742625" cy="646331"/>
          </a:xfrm>
          <a:prstGeom prst="rect">
            <a:avLst/>
          </a:prstGeom>
          <a:noFill/>
          <a:ln w="28575">
            <a:solidFill>
              <a:srgbClr val="FFC000"/>
            </a:solidFill>
          </a:ln>
        </p:spPr>
        <p:txBody>
          <a:bodyPr wrap="square" rtlCol="0">
            <a:spAutoFit/>
          </a:bodyPr>
          <a:lstStyle/>
          <a:p>
            <a:r>
              <a:rPr lang="en-GB" u="sng" dirty="0" smtClean="0">
                <a:latin typeface="Comic Sans MS" panose="030F0702030302020204" pitchFamily="66" charset="0"/>
              </a:rPr>
              <a:t>Learning Objective:</a:t>
            </a:r>
            <a:r>
              <a:rPr lang="en-GB" dirty="0" smtClean="0">
                <a:latin typeface="Comic Sans MS" panose="030F0702030302020204" pitchFamily="66" charset="0"/>
              </a:rPr>
              <a:t> To explain how Land use zones, CBD’s, Residential area’s, industrial areas and rural to urban fringe vary in in different economically developed nations.   </a:t>
            </a:r>
            <a:endParaRPr lang="en-GB" dirty="0">
              <a:latin typeface="Comic Sans MS" panose="030F0702030302020204" pitchFamily="66" charset="0"/>
            </a:endParaRPr>
          </a:p>
        </p:txBody>
      </p:sp>
      <p:sp>
        <p:nvSpPr>
          <p:cNvPr id="6" name="TextBox 5"/>
          <p:cNvSpPr txBox="1"/>
          <p:nvPr/>
        </p:nvSpPr>
        <p:spPr>
          <a:xfrm>
            <a:off x="220862" y="2047334"/>
            <a:ext cx="2808003" cy="1200329"/>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Favelas:</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pic>
        <p:nvPicPr>
          <p:cNvPr id="7" name="Picture 6"/>
          <p:cNvPicPr>
            <a:picLocks noChangeAspect="1"/>
          </p:cNvPicPr>
          <p:nvPr/>
        </p:nvPicPr>
        <p:blipFill>
          <a:blip r:embed="rId2"/>
          <a:stretch>
            <a:fillRect/>
          </a:stretch>
        </p:blipFill>
        <p:spPr>
          <a:xfrm>
            <a:off x="3444986" y="2092708"/>
            <a:ext cx="5249538" cy="3095880"/>
          </a:xfrm>
          <a:prstGeom prst="rect">
            <a:avLst/>
          </a:prstGeom>
        </p:spPr>
      </p:pic>
      <p:sp>
        <p:nvSpPr>
          <p:cNvPr id="14" name="TextBox 13"/>
          <p:cNvSpPr txBox="1"/>
          <p:nvPr/>
        </p:nvSpPr>
        <p:spPr>
          <a:xfrm>
            <a:off x="211989" y="3317620"/>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15" name="TextBox 14"/>
          <p:cNvSpPr txBox="1"/>
          <p:nvPr/>
        </p:nvSpPr>
        <p:spPr>
          <a:xfrm>
            <a:off x="198441" y="4288530"/>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Periferia:</a:t>
            </a: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6" name="TextBox 15"/>
          <p:cNvSpPr txBox="1"/>
          <p:nvPr/>
        </p:nvSpPr>
        <p:spPr>
          <a:xfrm>
            <a:off x="3263613" y="5250093"/>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High-cost housing :</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7" name="TextBox 16"/>
          <p:cNvSpPr txBox="1"/>
          <p:nvPr/>
        </p:nvSpPr>
        <p:spPr>
          <a:xfrm>
            <a:off x="9133064" y="1535548"/>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CBD:</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8" name="TextBox 17"/>
          <p:cNvSpPr txBox="1"/>
          <p:nvPr/>
        </p:nvSpPr>
        <p:spPr>
          <a:xfrm>
            <a:off x="9133064" y="4088038"/>
            <a:ext cx="2808003" cy="1569660"/>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Industry:</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9" name="TextBox 18"/>
          <p:cNvSpPr txBox="1"/>
          <p:nvPr/>
        </p:nvSpPr>
        <p:spPr>
          <a:xfrm>
            <a:off x="198442" y="5799022"/>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0" name="TextBox 19"/>
          <p:cNvSpPr txBox="1"/>
          <p:nvPr/>
        </p:nvSpPr>
        <p:spPr>
          <a:xfrm>
            <a:off x="6165413" y="5240949"/>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1" name="TextBox 20"/>
          <p:cNvSpPr txBox="1"/>
          <p:nvPr/>
        </p:nvSpPr>
        <p:spPr>
          <a:xfrm>
            <a:off x="9133064" y="3015700"/>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2" name="TextBox 21"/>
          <p:cNvSpPr txBox="1"/>
          <p:nvPr/>
        </p:nvSpPr>
        <p:spPr>
          <a:xfrm>
            <a:off x="9133064" y="5799022"/>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3" name="TextBox 22"/>
          <p:cNvSpPr txBox="1"/>
          <p:nvPr/>
        </p:nvSpPr>
        <p:spPr>
          <a:xfrm>
            <a:off x="220862" y="1438642"/>
            <a:ext cx="8752554" cy="461665"/>
          </a:xfrm>
          <a:prstGeom prst="rect">
            <a:avLst/>
          </a:prstGeom>
          <a:noFill/>
          <a:ln w="28575">
            <a:solidFill>
              <a:srgbClr val="00FF00"/>
            </a:solidFill>
          </a:ln>
        </p:spPr>
        <p:txBody>
          <a:bodyPr wrap="square" rtlCol="0">
            <a:spAutoFit/>
          </a:bodyPr>
          <a:lstStyle/>
          <a:p>
            <a:r>
              <a:rPr lang="en-GB" sz="1200" u="sng" dirty="0" smtClean="0">
                <a:latin typeface="Comic Sans MS" panose="030F0702030302020204" pitchFamily="66" charset="0"/>
              </a:rPr>
              <a:t>Demo: </a:t>
            </a:r>
            <a:r>
              <a:rPr lang="en-GB" sz="1200" dirty="0" smtClean="0">
                <a:latin typeface="Comic Sans MS" panose="030F0702030302020204" pitchFamily="66" charset="0"/>
              </a:rPr>
              <a:t>Look at the images and describe in the boxes, what you can see and the level of development.  </a:t>
            </a:r>
          </a:p>
          <a:p>
            <a:r>
              <a:rPr lang="en-GB" sz="1200" u="sng" dirty="0" smtClean="0">
                <a:latin typeface="Comic Sans MS" panose="030F0702030302020204" pitchFamily="66" charset="0"/>
              </a:rPr>
              <a:t>Challenge</a:t>
            </a:r>
            <a:r>
              <a:rPr lang="en-GB" sz="1200" dirty="0" smtClean="0">
                <a:latin typeface="Comic Sans MS" panose="030F0702030302020204" pitchFamily="66" charset="0"/>
              </a:rPr>
              <a:t>: To what extent does the model conform to that of an MEDC? </a:t>
            </a:r>
          </a:p>
        </p:txBody>
      </p:sp>
      <p:sp>
        <p:nvSpPr>
          <p:cNvPr id="25" name="TextBox 24"/>
          <p:cNvSpPr txBox="1"/>
          <p:nvPr/>
        </p:nvSpPr>
        <p:spPr>
          <a:xfrm>
            <a:off x="3538728" y="2396862"/>
            <a:ext cx="1344168" cy="410346"/>
          </a:xfrm>
          <a:prstGeom prst="rect">
            <a:avLst/>
          </a:prstGeom>
          <a:solidFill>
            <a:schemeClr val="bg1"/>
          </a:solidFill>
          <a:ln w="28575">
            <a:solidFill>
              <a:schemeClr val="bg1"/>
            </a:solidFill>
          </a:ln>
        </p:spPr>
        <p:txBody>
          <a:bodyPr wrap="square" rtlCol="0">
            <a:spAutoFit/>
          </a:bodyPr>
          <a:lstStyle/>
          <a:p>
            <a:endParaRPr lang="en-GB" sz="2000" dirty="0">
              <a:latin typeface="Comic Sans MS" panose="030F0702030302020204" pitchFamily="66" charset="0"/>
            </a:endParaRPr>
          </a:p>
        </p:txBody>
      </p:sp>
      <p:sp>
        <p:nvSpPr>
          <p:cNvPr id="26" name="TextBox 25"/>
          <p:cNvSpPr txBox="1"/>
          <p:nvPr/>
        </p:nvSpPr>
        <p:spPr>
          <a:xfrm>
            <a:off x="3529584" y="3070565"/>
            <a:ext cx="1243583" cy="385868"/>
          </a:xfrm>
          <a:prstGeom prst="rect">
            <a:avLst/>
          </a:prstGeom>
          <a:solidFill>
            <a:schemeClr val="bg1"/>
          </a:solidFill>
          <a:ln w="28575">
            <a:solidFill>
              <a:schemeClr val="bg1"/>
            </a:solidFill>
          </a:ln>
        </p:spPr>
        <p:txBody>
          <a:bodyPr wrap="square" rtlCol="0">
            <a:spAutoFit/>
          </a:bodyPr>
          <a:lstStyle/>
          <a:p>
            <a:endParaRPr lang="en-GB" sz="2000" dirty="0">
              <a:latin typeface="Comic Sans MS" panose="030F0702030302020204" pitchFamily="66" charset="0"/>
            </a:endParaRPr>
          </a:p>
        </p:txBody>
      </p:sp>
      <p:sp>
        <p:nvSpPr>
          <p:cNvPr id="27" name="TextBox 26"/>
          <p:cNvSpPr txBox="1"/>
          <p:nvPr/>
        </p:nvSpPr>
        <p:spPr>
          <a:xfrm>
            <a:off x="3364993" y="3743358"/>
            <a:ext cx="1261872" cy="280002"/>
          </a:xfrm>
          <a:prstGeom prst="rect">
            <a:avLst/>
          </a:prstGeom>
          <a:solidFill>
            <a:schemeClr val="bg1"/>
          </a:solidFill>
          <a:ln w="28575">
            <a:solidFill>
              <a:schemeClr val="bg1"/>
            </a:solidFill>
          </a:ln>
        </p:spPr>
        <p:txBody>
          <a:bodyPr wrap="square" rtlCol="0">
            <a:spAutoFit/>
          </a:bodyPr>
          <a:lstStyle/>
          <a:p>
            <a:endParaRPr lang="en-GB" sz="2000" dirty="0">
              <a:latin typeface="Comic Sans MS" panose="030F0702030302020204" pitchFamily="66" charset="0"/>
            </a:endParaRPr>
          </a:p>
        </p:txBody>
      </p:sp>
    </p:spTree>
    <p:extLst>
      <p:ext uri="{BB962C8B-B14F-4D97-AF65-F5344CB8AC3E}">
        <p14:creationId xmlns:p14="http://schemas.microsoft.com/office/powerpoint/2010/main" val="207997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443" y="239578"/>
            <a:ext cx="11742624" cy="400110"/>
          </a:xfrm>
          <a:prstGeom prst="rect">
            <a:avLst/>
          </a:prstGeom>
          <a:noFill/>
          <a:ln w="28575">
            <a:solidFill>
              <a:srgbClr val="FF0000"/>
            </a:solidFill>
          </a:ln>
        </p:spPr>
        <p:txBody>
          <a:bodyPr wrap="square" rtlCol="0">
            <a:spAutoFit/>
          </a:bodyPr>
          <a:lstStyle/>
          <a:p>
            <a:r>
              <a:rPr lang="en-GB" sz="2000" u="sng" dirty="0" smtClean="0">
                <a:latin typeface="Comic Sans MS" panose="030F0702030302020204" pitchFamily="66" charset="0"/>
              </a:rPr>
              <a:t>Comparative Case study</a:t>
            </a:r>
            <a:r>
              <a:rPr lang="en-GB" sz="2000" dirty="0" smtClean="0">
                <a:latin typeface="Comic Sans MS" panose="030F0702030302020204" pitchFamily="66" charset="0"/>
              </a:rPr>
              <a:t>: Brazil </a:t>
            </a:r>
            <a:endParaRPr lang="en-GB" sz="2000" dirty="0">
              <a:latin typeface="Comic Sans MS" panose="030F0702030302020204" pitchFamily="66" charset="0"/>
            </a:endParaRPr>
          </a:p>
        </p:txBody>
      </p:sp>
      <p:sp>
        <p:nvSpPr>
          <p:cNvPr id="5" name="TextBox 4"/>
          <p:cNvSpPr txBox="1"/>
          <p:nvPr/>
        </p:nvSpPr>
        <p:spPr>
          <a:xfrm>
            <a:off x="198441" y="706980"/>
            <a:ext cx="11742625" cy="646331"/>
          </a:xfrm>
          <a:prstGeom prst="rect">
            <a:avLst/>
          </a:prstGeom>
          <a:noFill/>
          <a:ln w="28575">
            <a:solidFill>
              <a:srgbClr val="FFC000"/>
            </a:solidFill>
          </a:ln>
        </p:spPr>
        <p:txBody>
          <a:bodyPr wrap="square" rtlCol="0">
            <a:spAutoFit/>
          </a:bodyPr>
          <a:lstStyle/>
          <a:p>
            <a:r>
              <a:rPr lang="en-GB" u="sng" dirty="0" smtClean="0">
                <a:latin typeface="Comic Sans MS" panose="030F0702030302020204" pitchFamily="66" charset="0"/>
              </a:rPr>
              <a:t>Learning Objective:</a:t>
            </a:r>
            <a:r>
              <a:rPr lang="en-GB" dirty="0" smtClean="0">
                <a:latin typeface="Comic Sans MS" panose="030F0702030302020204" pitchFamily="66" charset="0"/>
              </a:rPr>
              <a:t> To explain how Land use zones, CBD’s, Residential area’s, industrial areas and rural to urban fringe vary in in different economically developed nations.   </a:t>
            </a:r>
            <a:endParaRPr lang="en-GB" dirty="0">
              <a:latin typeface="Comic Sans MS" panose="030F0702030302020204" pitchFamily="66" charset="0"/>
            </a:endParaRPr>
          </a:p>
        </p:txBody>
      </p:sp>
      <p:sp>
        <p:nvSpPr>
          <p:cNvPr id="6" name="TextBox 5"/>
          <p:cNvSpPr txBox="1"/>
          <p:nvPr/>
        </p:nvSpPr>
        <p:spPr>
          <a:xfrm>
            <a:off x="220862" y="2047334"/>
            <a:ext cx="2808003" cy="1200329"/>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Favelas:</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pic>
        <p:nvPicPr>
          <p:cNvPr id="7" name="Picture 6"/>
          <p:cNvPicPr>
            <a:picLocks noChangeAspect="1"/>
          </p:cNvPicPr>
          <p:nvPr/>
        </p:nvPicPr>
        <p:blipFill>
          <a:blip r:embed="rId2"/>
          <a:stretch>
            <a:fillRect/>
          </a:stretch>
        </p:blipFill>
        <p:spPr>
          <a:xfrm>
            <a:off x="3444986" y="2092708"/>
            <a:ext cx="5249538" cy="3095880"/>
          </a:xfrm>
          <a:prstGeom prst="rect">
            <a:avLst/>
          </a:prstGeom>
        </p:spPr>
      </p:pic>
      <p:sp>
        <p:nvSpPr>
          <p:cNvPr id="9" name="Action Button: Information 8">
            <a:hlinkClick r:id="rId3" highlightClick="1"/>
          </p:cNvPr>
          <p:cNvSpPr/>
          <p:nvPr/>
        </p:nvSpPr>
        <p:spPr>
          <a:xfrm>
            <a:off x="8415632" y="3317620"/>
            <a:ext cx="278892" cy="24266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Information 9">
            <a:hlinkClick r:id="rId4" highlightClick="1"/>
          </p:cNvPr>
          <p:cNvSpPr/>
          <p:nvPr/>
        </p:nvSpPr>
        <p:spPr>
          <a:xfrm>
            <a:off x="3263612" y="3015701"/>
            <a:ext cx="275115" cy="30192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ction Button: Information 11">
            <a:hlinkClick r:id="rId5" highlightClick="1"/>
          </p:cNvPr>
          <p:cNvSpPr/>
          <p:nvPr/>
        </p:nvSpPr>
        <p:spPr>
          <a:xfrm>
            <a:off x="4690872" y="2606040"/>
            <a:ext cx="210312" cy="210312"/>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ction Button: Information 12">
            <a:hlinkClick r:id="rId6" highlightClick="1"/>
          </p:cNvPr>
          <p:cNvSpPr/>
          <p:nvPr/>
        </p:nvSpPr>
        <p:spPr>
          <a:xfrm>
            <a:off x="3263613" y="3712463"/>
            <a:ext cx="257962" cy="210621"/>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11989" y="3317620"/>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15" name="TextBox 14"/>
          <p:cNvSpPr txBox="1"/>
          <p:nvPr/>
        </p:nvSpPr>
        <p:spPr>
          <a:xfrm>
            <a:off x="198441" y="4288530"/>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Periferia:</a:t>
            </a: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6" name="TextBox 15"/>
          <p:cNvSpPr txBox="1"/>
          <p:nvPr/>
        </p:nvSpPr>
        <p:spPr>
          <a:xfrm>
            <a:off x="3263613" y="5250093"/>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High-cost housing :</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7" name="TextBox 16"/>
          <p:cNvSpPr txBox="1"/>
          <p:nvPr/>
        </p:nvSpPr>
        <p:spPr>
          <a:xfrm>
            <a:off x="9133064" y="1535548"/>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CBD:</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8" name="TextBox 17"/>
          <p:cNvSpPr txBox="1"/>
          <p:nvPr/>
        </p:nvSpPr>
        <p:spPr>
          <a:xfrm>
            <a:off x="9133064" y="4088038"/>
            <a:ext cx="2808003" cy="1569660"/>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Industry:</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r>
              <a:rPr lang="en-GB" sz="1200" u="sng" dirty="0" smtClean="0">
                <a:latin typeface="Comic Sans MS" panose="030F0702030302020204" pitchFamily="66" charset="0"/>
              </a:rPr>
              <a:t> </a:t>
            </a:r>
            <a:endParaRPr lang="en-GB" sz="1200" u="sng" dirty="0">
              <a:latin typeface="Comic Sans MS" panose="030F0702030302020204" pitchFamily="66" charset="0"/>
            </a:endParaRPr>
          </a:p>
        </p:txBody>
      </p:sp>
      <p:sp>
        <p:nvSpPr>
          <p:cNvPr id="19" name="TextBox 18"/>
          <p:cNvSpPr txBox="1"/>
          <p:nvPr/>
        </p:nvSpPr>
        <p:spPr>
          <a:xfrm>
            <a:off x="198442" y="5799022"/>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0" name="TextBox 19"/>
          <p:cNvSpPr txBox="1"/>
          <p:nvPr/>
        </p:nvSpPr>
        <p:spPr>
          <a:xfrm>
            <a:off x="6165413" y="5240949"/>
            <a:ext cx="2808003" cy="1384995"/>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1" name="TextBox 20"/>
          <p:cNvSpPr txBox="1"/>
          <p:nvPr/>
        </p:nvSpPr>
        <p:spPr>
          <a:xfrm>
            <a:off x="9133064" y="3015700"/>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2" name="TextBox 21"/>
          <p:cNvSpPr txBox="1"/>
          <p:nvPr/>
        </p:nvSpPr>
        <p:spPr>
          <a:xfrm>
            <a:off x="9133064" y="5799022"/>
            <a:ext cx="2808003" cy="830997"/>
          </a:xfrm>
          <a:prstGeom prst="rect">
            <a:avLst/>
          </a:prstGeom>
          <a:noFill/>
          <a:ln w="28575">
            <a:solidFill>
              <a:srgbClr val="7030A0"/>
            </a:solidFill>
          </a:ln>
        </p:spPr>
        <p:txBody>
          <a:bodyPr wrap="square" rtlCol="0">
            <a:spAutoFit/>
          </a:bodyPr>
          <a:lstStyle/>
          <a:p>
            <a:r>
              <a:rPr lang="en-GB" sz="1200" u="sng" dirty="0" smtClean="0">
                <a:latin typeface="Comic Sans MS" panose="030F0702030302020204" pitchFamily="66" charset="0"/>
              </a:rPr>
              <a:t>MEDC:</a:t>
            </a:r>
          </a:p>
          <a:p>
            <a:endParaRPr lang="en-GB" sz="1200" u="sng" dirty="0">
              <a:latin typeface="Comic Sans MS" panose="030F0702030302020204" pitchFamily="66" charset="0"/>
            </a:endParaRPr>
          </a:p>
          <a:p>
            <a:endParaRPr lang="en-GB" sz="1200" u="sng" dirty="0" smtClean="0">
              <a:latin typeface="Comic Sans MS" panose="030F0702030302020204" pitchFamily="66" charset="0"/>
            </a:endParaRPr>
          </a:p>
          <a:p>
            <a:endParaRPr lang="en-GB" sz="1200" u="sng" dirty="0">
              <a:latin typeface="Comic Sans MS" panose="030F0702030302020204" pitchFamily="66" charset="0"/>
            </a:endParaRPr>
          </a:p>
        </p:txBody>
      </p:sp>
      <p:sp>
        <p:nvSpPr>
          <p:cNvPr id="23" name="TextBox 22"/>
          <p:cNvSpPr txBox="1"/>
          <p:nvPr/>
        </p:nvSpPr>
        <p:spPr>
          <a:xfrm>
            <a:off x="220862" y="1438642"/>
            <a:ext cx="8752554" cy="461665"/>
          </a:xfrm>
          <a:prstGeom prst="rect">
            <a:avLst/>
          </a:prstGeom>
          <a:noFill/>
          <a:ln w="28575">
            <a:solidFill>
              <a:srgbClr val="00FF00"/>
            </a:solidFill>
          </a:ln>
        </p:spPr>
        <p:txBody>
          <a:bodyPr wrap="square" rtlCol="0">
            <a:spAutoFit/>
          </a:bodyPr>
          <a:lstStyle/>
          <a:p>
            <a:r>
              <a:rPr lang="en-GB" sz="1200" u="sng" dirty="0" smtClean="0">
                <a:latin typeface="Comic Sans MS" panose="030F0702030302020204" pitchFamily="66" charset="0"/>
              </a:rPr>
              <a:t>Demo: </a:t>
            </a:r>
            <a:r>
              <a:rPr lang="en-GB" sz="1200" dirty="0" smtClean="0">
                <a:latin typeface="Comic Sans MS" panose="030F0702030302020204" pitchFamily="66" charset="0"/>
              </a:rPr>
              <a:t>Look at the images and describe in the boxes, what you can see and the level of development.  </a:t>
            </a:r>
          </a:p>
          <a:p>
            <a:r>
              <a:rPr lang="en-GB" sz="1200" u="sng" dirty="0" smtClean="0">
                <a:latin typeface="Comic Sans MS" panose="030F0702030302020204" pitchFamily="66" charset="0"/>
              </a:rPr>
              <a:t>Challenge</a:t>
            </a:r>
            <a:r>
              <a:rPr lang="en-GB" sz="1200" dirty="0" smtClean="0">
                <a:latin typeface="Comic Sans MS" panose="030F0702030302020204" pitchFamily="66" charset="0"/>
              </a:rPr>
              <a:t>: How would an MEDC’ settlement differ to that of the LEDC? </a:t>
            </a:r>
          </a:p>
        </p:txBody>
      </p:sp>
    </p:spTree>
    <p:extLst>
      <p:ext uri="{BB962C8B-B14F-4D97-AF65-F5344CB8AC3E}">
        <p14:creationId xmlns:p14="http://schemas.microsoft.com/office/powerpoint/2010/main" val="220530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470" y="203002"/>
            <a:ext cx="11742624" cy="400110"/>
          </a:xfrm>
          <a:prstGeom prst="rect">
            <a:avLst/>
          </a:prstGeom>
          <a:noFill/>
          <a:ln w="28575">
            <a:solidFill>
              <a:srgbClr val="FF0000"/>
            </a:solidFill>
          </a:ln>
        </p:spPr>
        <p:txBody>
          <a:bodyPr wrap="square" rtlCol="0">
            <a:spAutoFit/>
          </a:bodyPr>
          <a:lstStyle/>
          <a:p>
            <a:pPr algn="ctr"/>
            <a:r>
              <a:rPr lang="en-GB" sz="2000" u="sng" dirty="0" smtClean="0">
                <a:latin typeface="Comic Sans MS" panose="030F0702030302020204" pitchFamily="66" charset="0"/>
              </a:rPr>
              <a:t>Land use model in LEDC’s</a:t>
            </a:r>
            <a:endParaRPr lang="en-GB" sz="2000" dirty="0">
              <a:latin typeface="Comic Sans MS" panose="030F0702030302020204" pitchFamily="66" charset="0"/>
            </a:endParaRPr>
          </a:p>
        </p:txBody>
      </p:sp>
      <p:pic>
        <p:nvPicPr>
          <p:cNvPr id="5" name="Picture 4"/>
          <p:cNvPicPr>
            <a:picLocks noChangeAspect="1"/>
          </p:cNvPicPr>
          <p:nvPr/>
        </p:nvPicPr>
        <p:blipFill>
          <a:blip r:embed="rId2"/>
          <a:stretch>
            <a:fillRect/>
          </a:stretch>
        </p:blipFill>
        <p:spPr>
          <a:xfrm>
            <a:off x="168470" y="1099506"/>
            <a:ext cx="6520604" cy="3847230"/>
          </a:xfrm>
          <a:prstGeom prst="rect">
            <a:avLst/>
          </a:prstGeom>
        </p:spPr>
      </p:pic>
      <p:sp>
        <p:nvSpPr>
          <p:cNvPr id="6" name="TextBox 5"/>
          <p:cNvSpPr txBox="1"/>
          <p:nvPr/>
        </p:nvSpPr>
        <p:spPr>
          <a:xfrm>
            <a:off x="168470" y="715066"/>
            <a:ext cx="11742624" cy="400110"/>
          </a:xfrm>
          <a:prstGeom prst="rect">
            <a:avLst/>
          </a:prstGeom>
          <a:noFill/>
          <a:ln w="28575">
            <a:solidFill>
              <a:srgbClr val="00FF00"/>
            </a:solidFill>
          </a:ln>
        </p:spPr>
        <p:txBody>
          <a:bodyPr wrap="square" rtlCol="0">
            <a:spAutoFit/>
          </a:bodyPr>
          <a:lstStyle/>
          <a:p>
            <a:r>
              <a:rPr lang="en-GB" sz="2000" u="sng" dirty="0" smtClean="0">
                <a:latin typeface="Comic Sans MS" panose="030F0702030302020204" pitchFamily="66" charset="0"/>
              </a:rPr>
              <a:t>Demo</a:t>
            </a:r>
            <a:r>
              <a:rPr lang="en-GB" sz="2000" dirty="0" smtClean="0">
                <a:latin typeface="Comic Sans MS" panose="030F0702030302020204" pitchFamily="66" charset="0"/>
              </a:rPr>
              <a:t>: Look at the answer below, has it answered the question?    </a:t>
            </a:r>
            <a:endParaRPr lang="en-GB" sz="2000" dirty="0">
              <a:latin typeface="Comic Sans MS" panose="030F0702030302020204" pitchFamily="66" charset="0"/>
            </a:endParaRPr>
          </a:p>
        </p:txBody>
      </p:sp>
      <p:sp>
        <p:nvSpPr>
          <p:cNvPr id="7" name="TextBox 6"/>
          <p:cNvSpPr txBox="1"/>
          <p:nvPr/>
        </p:nvSpPr>
        <p:spPr>
          <a:xfrm>
            <a:off x="296486" y="5173298"/>
            <a:ext cx="11742624" cy="1323439"/>
          </a:xfrm>
          <a:prstGeom prst="rect">
            <a:avLst/>
          </a:prstGeom>
          <a:noFill/>
          <a:ln w="28575">
            <a:solidFill>
              <a:srgbClr val="7030A0"/>
            </a:solidFill>
          </a:ln>
        </p:spPr>
        <p:txBody>
          <a:bodyPr wrap="square" rtlCol="0">
            <a:spAutoFit/>
          </a:bodyPr>
          <a:lstStyle/>
          <a:p>
            <a:pPr algn="ctr"/>
            <a:r>
              <a:rPr lang="en-GB" sz="2000" dirty="0" smtClean="0">
                <a:latin typeface="Comic Sans MS" panose="030F0702030302020204" pitchFamily="66" charset="0"/>
              </a:rPr>
              <a:t>The CBD has developed around the industry and luxury flats and or detached houses. Industry is located near to the CBD as they are near to transport routes. Older and more improved housing, that has been improved over time is located further out. Finally the Favelas can be found on the very outskirts of the CBD. These are made up of recent informal housing.   </a:t>
            </a:r>
            <a:endParaRPr lang="en-GB" sz="2000" dirty="0">
              <a:latin typeface="Comic Sans MS" panose="030F0702030302020204" pitchFamily="66" charset="0"/>
            </a:endParaRPr>
          </a:p>
        </p:txBody>
      </p:sp>
      <p:sp>
        <p:nvSpPr>
          <p:cNvPr id="8" name="TextBox 7"/>
          <p:cNvSpPr txBox="1"/>
          <p:nvPr/>
        </p:nvSpPr>
        <p:spPr>
          <a:xfrm>
            <a:off x="6743938" y="1346002"/>
            <a:ext cx="5222020" cy="3477875"/>
          </a:xfrm>
          <a:prstGeom prst="rect">
            <a:avLst/>
          </a:prstGeom>
          <a:noFill/>
          <a:ln w="28575">
            <a:solidFill>
              <a:srgbClr val="00FF00"/>
            </a:solidFill>
          </a:ln>
        </p:spPr>
        <p:txBody>
          <a:bodyPr wrap="square" rtlCol="0">
            <a:spAutoFit/>
          </a:bodyPr>
          <a:lstStyle/>
          <a:p>
            <a:r>
              <a:rPr lang="en-GB" sz="2000" u="sng" dirty="0" smtClean="0">
                <a:latin typeface="Comic Sans MS" panose="030F0702030302020204" pitchFamily="66" charset="0"/>
              </a:rPr>
              <a:t>Main points to remember: </a:t>
            </a:r>
          </a:p>
          <a:p>
            <a:pPr marL="457200" indent="-457200">
              <a:buAutoNum type="arabicPeriod"/>
            </a:pPr>
            <a:r>
              <a:rPr lang="en-GB" sz="2000" dirty="0" smtClean="0">
                <a:latin typeface="Comic Sans MS" panose="030F0702030302020204" pitchFamily="66" charset="0"/>
              </a:rPr>
              <a:t>The rich generally live close to the city centre  whereas the very poor are more likely to be found on the periphery.</a:t>
            </a:r>
          </a:p>
          <a:p>
            <a:pPr marL="457200" indent="-457200">
              <a:buAutoNum type="arabicPeriod"/>
            </a:pPr>
            <a:r>
              <a:rPr lang="en-GB" sz="2000" dirty="0" smtClean="0">
                <a:latin typeface="Comic Sans MS" panose="030F0702030302020204" pitchFamily="66" charset="0"/>
              </a:rPr>
              <a:t>Better quality land is occupied by the wealthy.</a:t>
            </a:r>
          </a:p>
          <a:p>
            <a:pPr marL="457200" indent="-457200">
              <a:buAutoNum type="arabicPeriod"/>
            </a:pPr>
            <a:r>
              <a:rPr lang="en-GB" sz="2000" dirty="0" smtClean="0">
                <a:latin typeface="Comic Sans MS" panose="030F0702030302020204" pitchFamily="66" charset="0"/>
              </a:rPr>
              <a:t>Segregation by wealth, race and ethnicity is evident.</a:t>
            </a:r>
          </a:p>
          <a:p>
            <a:pPr marL="457200" indent="-457200">
              <a:buAutoNum type="arabicPeriod"/>
            </a:pPr>
            <a:r>
              <a:rPr lang="en-GB" sz="2000" dirty="0" smtClean="0">
                <a:latin typeface="Comic Sans MS" panose="030F0702030302020204" pitchFamily="66" charset="0"/>
              </a:rPr>
              <a:t>Manufacturing is scattered throughout the city. </a:t>
            </a:r>
            <a:endParaRPr lang="en-GB" sz="2000" dirty="0">
              <a:latin typeface="Comic Sans MS" panose="030F0702030302020204" pitchFamily="66" charset="0"/>
            </a:endParaRPr>
          </a:p>
        </p:txBody>
      </p:sp>
      <p:sp>
        <p:nvSpPr>
          <p:cNvPr id="9" name="TextBox 8"/>
          <p:cNvSpPr txBox="1"/>
          <p:nvPr/>
        </p:nvSpPr>
        <p:spPr>
          <a:xfrm>
            <a:off x="296486" y="4719343"/>
            <a:ext cx="6392588" cy="400110"/>
          </a:xfrm>
          <a:prstGeom prst="rect">
            <a:avLst/>
          </a:prstGeom>
          <a:noFill/>
          <a:ln w="28575">
            <a:solidFill>
              <a:srgbClr val="00FF00"/>
            </a:solidFill>
          </a:ln>
        </p:spPr>
        <p:txBody>
          <a:bodyPr wrap="square" rtlCol="0">
            <a:spAutoFit/>
          </a:bodyPr>
          <a:lstStyle/>
          <a:p>
            <a:r>
              <a:rPr lang="en-GB" sz="2000" dirty="0" smtClean="0">
                <a:latin typeface="Comic Sans MS" panose="030F0702030302020204" pitchFamily="66" charset="0"/>
              </a:rPr>
              <a:t>Describe the model of Latin American cities.  </a:t>
            </a:r>
            <a:endParaRPr lang="en-GB" sz="2000" dirty="0">
              <a:latin typeface="Comic Sans MS" panose="030F0702030302020204" pitchFamily="66" charset="0"/>
            </a:endParaRPr>
          </a:p>
        </p:txBody>
      </p:sp>
    </p:spTree>
    <p:extLst>
      <p:ext uri="{BB962C8B-B14F-4D97-AF65-F5344CB8AC3E}">
        <p14:creationId xmlns:p14="http://schemas.microsoft.com/office/powerpoint/2010/main" val="222900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470" y="203002"/>
            <a:ext cx="11742624" cy="400110"/>
          </a:xfrm>
          <a:prstGeom prst="rect">
            <a:avLst/>
          </a:prstGeom>
          <a:noFill/>
          <a:ln w="28575">
            <a:solidFill>
              <a:srgbClr val="FF0000"/>
            </a:solidFill>
          </a:ln>
        </p:spPr>
        <p:txBody>
          <a:bodyPr wrap="square" rtlCol="0">
            <a:spAutoFit/>
          </a:bodyPr>
          <a:lstStyle/>
          <a:p>
            <a:pPr algn="ctr"/>
            <a:r>
              <a:rPr lang="en-GB" sz="2000" u="sng" dirty="0" smtClean="0">
                <a:latin typeface="Comic Sans MS" panose="030F0702030302020204" pitchFamily="66" charset="0"/>
              </a:rPr>
              <a:t>Urbanisation </a:t>
            </a:r>
            <a:endParaRPr lang="en-GB" sz="2000" dirty="0">
              <a:latin typeface="Comic Sans MS" panose="030F0702030302020204" pitchFamily="66" charset="0"/>
            </a:endParaRPr>
          </a:p>
        </p:txBody>
      </p:sp>
      <p:sp>
        <p:nvSpPr>
          <p:cNvPr id="5" name="TextBox 4"/>
          <p:cNvSpPr txBox="1"/>
          <p:nvPr/>
        </p:nvSpPr>
        <p:spPr>
          <a:xfrm>
            <a:off x="6812280" y="2526785"/>
            <a:ext cx="5254262" cy="2554545"/>
          </a:xfrm>
          <a:prstGeom prst="rect">
            <a:avLst/>
          </a:prstGeom>
          <a:noFill/>
          <a:ln w="28575">
            <a:solidFill>
              <a:srgbClr val="FFC000"/>
            </a:solidFill>
          </a:ln>
        </p:spPr>
        <p:txBody>
          <a:bodyPr wrap="square" rtlCol="0">
            <a:spAutoFit/>
          </a:bodyPr>
          <a:lstStyle/>
          <a:p>
            <a:pPr algn="ctr"/>
            <a:r>
              <a:rPr lang="en-GB" sz="2000" u="sng" dirty="0" smtClean="0">
                <a:latin typeface="Comic Sans MS" panose="030F0702030302020204" pitchFamily="66" charset="0"/>
              </a:rPr>
              <a:t>Key Learning Questions</a:t>
            </a:r>
          </a:p>
          <a:p>
            <a:pPr marL="457200" indent="-457200">
              <a:buFont typeface="+mj-lt"/>
              <a:buAutoNum type="arabicPeriod"/>
            </a:pPr>
            <a:r>
              <a:rPr lang="en-GB" sz="2000" dirty="0" smtClean="0">
                <a:latin typeface="Comic Sans MS" panose="030F0702030302020204" pitchFamily="66" charset="0"/>
              </a:rPr>
              <a:t>What is Urbanisation?</a:t>
            </a:r>
          </a:p>
          <a:p>
            <a:pPr marL="457200" indent="-457200">
              <a:buFont typeface="+mj-lt"/>
              <a:buAutoNum type="arabicPeriod"/>
            </a:pPr>
            <a:r>
              <a:rPr lang="en-GB" sz="2000" dirty="0" smtClean="0">
                <a:latin typeface="Comic Sans MS" panose="030F0702030302020204" pitchFamily="66" charset="0"/>
              </a:rPr>
              <a:t>What are the reasons for rapid urban growth?</a:t>
            </a:r>
          </a:p>
          <a:p>
            <a:pPr marL="457200" indent="-457200">
              <a:buFont typeface="+mj-lt"/>
              <a:buAutoNum type="arabicPeriod"/>
            </a:pPr>
            <a:r>
              <a:rPr lang="en-GB" sz="2000" dirty="0" smtClean="0">
                <a:latin typeface="Comic Sans MS" panose="030F0702030302020204" pitchFamily="66" charset="0"/>
              </a:rPr>
              <a:t>What are the impacts of urban growth on both urban and rural areas?</a:t>
            </a:r>
          </a:p>
          <a:p>
            <a:pPr marL="457200" indent="-457200">
              <a:buFont typeface="+mj-lt"/>
              <a:buAutoNum type="arabicPeriod"/>
            </a:pPr>
            <a:r>
              <a:rPr lang="en-GB" sz="2000" dirty="0" smtClean="0">
                <a:latin typeface="Comic Sans MS" panose="030F0702030302020204" pitchFamily="66" charset="0"/>
              </a:rPr>
              <a:t>What are the strategies to reduce the negative impacts of urban growth? </a:t>
            </a:r>
            <a:endParaRPr lang="en-GB" sz="2000" dirty="0">
              <a:latin typeface="Comic Sans MS" panose="030F0702030302020204" pitchFamily="66" charset="0"/>
            </a:endParaRPr>
          </a:p>
        </p:txBody>
      </p:sp>
      <p:sp>
        <p:nvSpPr>
          <p:cNvPr id="6" name="Action Button: Movie 5">
            <a:hlinkClick r:id="rId2" highlightClick="1"/>
          </p:cNvPr>
          <p:cNvSpPr/>
          <p:nvPr/>
        </p:nvSpPr>
        <p:spPr>
          <a:xfrm>
            <a:off x="274320" y="301752"/>
            <a:ext cx="274320" cy="210312"/>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stretch>
            <a:fillRect/>
          </a:stretch>
        </p:blipFill>
        <p:spPr>
          <a:xfrm>
            <a:off x="168470" y="1387326"/>
            <a:ext cx="6415210" cy="5270898"/>
          </a:xfrm>
          <a:prstGeom prst="rect">
            <a:avLst/>
          </a:prstGeom>
          <a:ln w="28575">
            <a:solidFill>
              <a:srgbClr val="7030A0"/>
            </a:solidFill>
          </a:ln>
        </p:spPr>
      </p:pic>
      <p:sp>
        <p:nvSpPr>
          <p:cNvPr id="8" name="TextBox 7"/>
          <p:cNvSpPr txBox="1"/>
          <p:nvPr/>
        </p:nvSpPr>
        <p:spPr>
          <a:xfrm>
            <a:off x="6812280" y="727072"/>
            <a:ext cx="5098814" cy="1015663"/>
          </a:xfrm>
          <a:prstGeom prst="rect">
            <a:avLst/>
          </a:prstGeom>
          <a:noFill/>
          <a:ln w="28575">
            <a:solidFill>
              <a:schemeClr val="accent2"/>
            </a:solidFill>
          </a:ln>
        </p:spPr>
        <p:txBody>
          <a:bodyPr wrap="square" rtlCol="0">
            <a:spAutoFit/>
          </a:bodyPr>
          <a:lstStyle/>
          <a:p>
            <a:r>
              <a:rPr lang="en-GB" sz="2000" u="sng" dirty="0" smtClean="0">
                <a:latin typeface="Comic Sans MS" panose="030F0702030302020204" pitchFamily="66" charset="0"/>
              </a:rPr>
              <a:t>Language for learning:</a:t>
            </a:r>
            <a:r>
              <a:rPr lang="en-GB" sz="2000" dirty="0" smtClean="0">
                <a:latin typeface="Comic Sans MS" panose="030F0702030302020204" pitchFamily="66" charset="0"/>
              </a:rPr>
              <a:t> Urbanisation- is an increase in the percentage of a population living in urban areas.</a:t>
            </a:r>
            <a:r>
              <a:rPr lang="en-GB" sz="2000" u="sng" dirty="0" smtClean="0">
                <a:latin typeface="Comic Sans MS" panose="030F0702030302020204" pitchFamily="66" charset="0"/>
              </a:rPr>
              <a:t>  </a:t>
            </a:r>
            <a:endParaRPr lang="en-GB" sz="2000" dirty="0">
              <a:latin typeface="Comic Sans MS" panose="030F0702030302020204" pitchFamily="66" charset="0"/>
            </a:endParaRPr>
          </a:p>
        </p:txBody>
      </p:sp>
      <p:sp>
        <p:nvSpPr>
          <p:cNvPr id="9" name="TextBox 8"/>
          <p:cNvSpPr txBox="1"/>
          <p:nvPr/>
        </p:nvSpPr>
        <p:spPr>
          <a:xfrm>
            <a:off x="168470" y="825046"/>
            <a:ext cx="6415210" cy="400110"/>
          </a:xfrm>
          <a:prstGeom prst="rect">
            <a:avLst/>
          </a:prstGeom>
          <a:noFill/>
          <a:ln w="28575">
            <a:solidFill>
              <a:srgbClr val="00FF00"/>
            </a:solidFill>
          </a:ln>
        </p:spPr>
        <p:txBody>
          <a:bodyPr wrap="square" rtlCol="0">
            <a:spAutoFit/>
          </a:bodyPr>
          <a:lstStyle/>
          <a:p>
            <a:pPr algn="ctr"/>
            <a:r>
              <a:rPr lang="en-GB" sz="2000" u="sng" dirty="0" smtClean="0">
                <a:latin typeface="Comic Sans MS" panose="030F0702030302020204" pitchFamily="66" charset="0"/>
              </a:rPr>
              <a:t>Demo</a:t>
            </a:r>
            <a:r>
              <a:rPr lang="en-GB" sz="2000" dirty="0" smtClean="0">
                <a:latin typeface="Comic Sans MS" panose="030F0702030302020204" pitchFamily="66" charset="0"/>
              </a:rPr>
              <a:t>: Describe </a:t>
            </a:r>
            <a:r>
              <a:rPr lang="en-GB" sz="2000" dirty="0" smtClean="0">
                <a:latin typeface="Comic Sans MS" panose="030F0702030302020204" pitchFamily="66" charset="0"/>
              </a:rPr>
              <a:t>the </a:t>
            </a:r>
            <a:r>
              <a:rPr lang="en-GB" sz="2000" dirty="0" smtClean="0">
                <a:latin typeface="Comic Sans MS" panose="030F0702030302020204" pitchFamily="66" charset="0"/>
              </a:rPr>
              <a:t>process of urbanisation. </a:t>
            </a:r>
            <a:endParaRPr lang="en-GB" sz="2000" dirty="0">
              <a:latin typeface="Comic Sans MS" panose="030F0702030302020204" pitchFamily="66" charset="0"/>
            </a:endParaRPr>
          </a:p>
        </p:txBody>
      </p:sp>
      <p:sp>
        <p:nvSpPr>
          <p:cNvPr id="10" name="TextBox 9"/>
          <p:cNvSpPr txBox="1"/>
          <p:nvPr/>
        </p:nvSpPr>
        <p:spPr>
          <a:xfrm>
            <a:off x="6812280" y="1934705"/>
            <a:ext cx="5254262" cy="400110"/>
          </a:xfrm>
          <a:prstGeom prst="rect">
            <a:avLst/>
          </a:prstGeom>
          <a:noFill/>
          <a:ln w="28575">
            <a:solidFill>
              <a:srgbClr val="0070C0"/>
            </a:solidFill>
          </a:ln>
        </p:spPr>
        <p:txBody>
          <a:bodyPr wrap="square" rtlCol="0">
            <a:spAutoFit/>
          </a:bodyPr>
          <a:lstStyle/>
          <a:p>
            <a:pPr algn="ctr"/>
            <a:r>
              <a:rPr lang="en-GB" sz="2000" dirty="0" smtClean="0">
                <a:latin typeface="Comic Sans MS" panose="030F0702030302020204" pitchFamily="66" charset="0"/>
              </a:rPr>
              <a:t>Plenary</a:t>
            </a:r>
            <a:endParaRPr lang="en-GB" sz="2000" dirty="0">
              <a:latin typeface="Comic Sans MS" panose="030F0702030302020204" pitchFamily="66" charset="0"/>
            </a:endParaRPr>
          </a:p>
        </p:txBody>
      </p:sp>
    </p:spTree>
    <p:extLst>
      <p:ext uri="{BB962C8B-B14F-4D97-AF65-F5344CB8AC3E}">
        <p14:creationId xmlns:p14="http://schemas.microsoft.com/office/powerpoint/2010/main" val="3998216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16597" y="762849"/>
            <a:ext cx="11742624" cy="457200"/>
          </a:xfrm>
          <a:prstGeom prst="rect">
            <a:avLst/>
          </a:prstGeom>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zh-CN" sz="2400" u="sng" dirty="0" smtClean="0">
                <a:latin typeface="Comic Sans MS" panose="030F0702030302020204" pitchFamily="66" charset="0"/>
                <a:ea typeface="SimSun" panose="02010600030101010101" pitchFamily="2" charset="-122"/>
              </a:rPr>
              <a:t>Language for learning</a:t>
            </a:r>
            <a:r>
              <a:rPr lang="en-GB" altLang="zh-CN" sz="2400" dirty="0" smtClean="0">
                <a:latin typeface="Comic Sans MS" panose="030F0702030302020204" pitchFamily="66" charset="0"/>
                <a:ea typeface="SimSun" panose="02010600030101010101" pitchFamily="2" charset="-122"/>
              </a:rPr>
              <a:t>: What is a megacity?</a:t>
            </a:r>
            <a:endParaRPr lang="en-US" altLang="en-US" sz="2400" dirty="0" smtClean="0">
              <a:latin typeface="Comic Sans MS" panose="030F0702030302020204" pitchFamily="66" charset="0"/>
            </a:endParaRPr>
          </a:p>
        </p:txBody>
      </p:sp>
      <p:sp>
        <p:nvSpPr>
          <p:cNvPr id="7" name="Content Placeholder 2"/>
          <p:cNvSpPr>
            <a:spLocks noGrp="1"/>
          </p:cNvSpPr>
          <p:nvPr>
            <p:ph sz="half" idx="1"/>
          </p:nvPr>
        </p:nvSpPr>
        <p:spPr>
          <a:xfrm>
            <a:off x="216597" y="1409533"/>
            <a:ext cx="4661082" cy="3942113"/>
          </a:xfrm>
          <a:ln w="28575">
            <a:solidFill>
              <a:srgbClr val="7030A0"/>
            </a:solidFill>
          </a:ln>
        </p:spPr>
        <p:txBody>
          <a:bodyPr>
            <a:normAutofit/>
          </a:bodyPr>
          <a:lstStyle/>
          <a:p>
            <a:pPr marL="0" indent="0">
              <a:buFontTx/>
              <a:buChar char="•"/>
            </a:pPr>
            <a:r>
              <a:rPr lang="en-GB" altLang="zh-CN" dirty="0" smtClean="0">
                <a:latin typeface="Comic Sans MS" panose="030F0702030302020204" pitchFamily="66" charset="0"/>
                <a:ea typeface="SimSun" panose="02010600030101010101" pitchFamily="2" charset="-122"/>
              </a:rPr>
              <a:t>A megacity is a city with a population of more than 8 million people</a:t>
            </a:r>
          </a:p>
          <a:p>
            <a:pPr marL="0" indent="0">
              <a:buFontTx/>
              <a:buChar char="•"/>
            </a:pPr>
            <a:r>
              <a:rPr lang="en-GB" altLang="zh-CN" dirty="0" smtClean="0">
                <a:latin typeface="Comic Sans MS" panose="030F0702030302020204" pitchFamily="66" charset="0"/>
                <a:ea typeface="SimSun" panose="02010600030101010101" pitchFamily="2" charset="-122"/>
              </a:rPr>
              <a:t>Switzerland and Austria both have populations of around 8 million </a:t>
            </a:r>
          </a:p>
          <a:p>
            <a:pPr marL="0" indent="0">
              <a:buFontTx/>
              <a:buChar char="•"/>
            </a:pPr>
            <a:r>
              <a:rPr lang="en-GB" altLang="zh-CN" dirty="0" smtClean="0">
                <a:latin typeface="Comic Sans MS" panose="030F0702030302020204" pitchFamily="66" charset="0"/>
                <a:ea typeface="SimSun" panose="02010600030101010101" pitchFamily="2" charset="-122"/>
              </a:rPr>
              <a:t>In 2010, there were about 25 cities falling into the megacity category</a:t>
            </a:r>
            <a:endParaRPr lang="en-US" altLang="en-US" dirty="0" smtClean="0">
              <a:latin typeface="Comic Sans MS" panose="030F0702030302020204" pitchFamily="66" charset="0"/>
            </a:endParaRPr>
          </a:p>
        </p:txBody>
      </p:sp>
      <p:sp>
        <p:nvSpPr>
          <p:cNvPr id="9" name="TextBox 8"/>
          <p:cNvSpPr txBox="1"/>
          <p:nvPr/>
        </p:nvSpPr>
        <p:spPr>
          <a:xfrm>
            <a:off x="216597" y="231877"/>
            <a:ext cx="11742624" cy="400110"/>
          </a:xfrm>
          <a:prstGeom prst="rect">
            <a:avLst/>
          </a:prstGeom>
          <a:noFill/>
          <a:ln w="28575">
            <a:solidFill>
              <a:srgbClr val="FF0000"/>
            </a:solidFill>
          </a:ln>
        </p:spPr>
        <p:txBody>
          <a:bodyPr wrap="square" rtlCol="0">
            <a:spAutoFit/>
          </a:bodyPr>
          <a:lstStyle/>
          <a:p>
            <a:pPr algn="ctr"/>
            <a:r>
              <a:rPr lang="en-GB" sz="2000" u="sng" dirty="0" smtClean="0">
                <a:latin typeface="Comic Sans MS" panose="030F0702030302020204" pitchFamily="66" charset="0"/>
              </a:rPr>
              <a:t>Megacities </a:t>
            </a:r>
            <a:endParaRPr lang="en-GB" sz="2000" dirty="0">
              <a:latin typeface="Comic Sans MS" panose="030F0702030302020204" pitchFamily="66" charset="0"/>
            </a:endParaRPr>
          </a:p>
        </p:txBody>
      </p:sp>
      <p:sp>
        <p:nvSpPr>
          <p:cNvPr id="4" name="Rectangle 3"/>
          <p:cNvSpPr/>
          <p:nvPr/>
        </p:nvSpPr>
        <p:spPr>
          <a:xfrm>
            <a:off x="6940887" y="3379798"/>
            <a:ext cx="4899259" cy="2031325"/>
          </a:xfrm>
          <a:prstGeom prst="rect">
            <a:avLst/>
          </a:prstGeom>
        </p:spPr>
        <p:txBody>
          <a:bodyPr wrap="square">
            <a:spAutoFit/>
          </a:bodyPr>
          <a:lstStyle/>
          <a:p>
            <a:pPr marL="285750" indent="-285750">
              <a:buFont typeface="Arial" panose="020B0604020202020204" pitchFamily="34" charset="0"/>
              <a:buChar char="•"/>
            </a:pPr>
            <a:r>
              <a:rPr lang="en-GB" dirty="0" smtClean="0">
                <a:latin typeface="Comic Sans MS" panose="030F0702030302020204" pitchFamily="66" charset="0"/>
              </a:rPr>
              <a:t>Today </a:t>
            </a:r>
            <a:r>
              <a:rPr lang="en-GB" dirty="0">
                <a:latin typeface="Comic Sans MS" panose="030F0702030302020204" pitchFamily="66" charset="0"/>
              </a:rPr>
              <a:t>10 million is often used.</a:t>
            </a:r>
          </a:p>
          <a:p>
            <a:pPr marL="285750" indent="-285750">
              <a:buFont typeface="Arial" panose="020B0604020202020204" pitchFamily="34" charset="0"/>
              <a:buChar char="•"/>
            </a:pPr>
            <a:r>
              <a:rPr lang="en-GB" dirty="0">
                <a:latin typeface="Comic Sans MS" panose="030F0702030302020204" pitchFamily="66" charset="0"/>
              </a:rPr>
              <a:t>This change reflects the rapid urbanisation of the planet.</a:t>
            </a:r>
          </a:p>
          <a:p>
            <a:pPr marL="285750" indent="-285750">
              <a:buFont typeface="Arial" panose="020B0604020202020204" pitchFamily="34" charset="0"/>
              <a:buChar char="•"/>
            </a:pPr>
            <a:r>
              <a:rPr lang="en-GB" dirty="0">
                <a:latin typeface="Comic Sans MS" panose="030F0702030302020204" pitchFamily="66" charset="0"/>
              </a:rPr>
              <a:t>What was ‘big’ in 1980 does not seem very big at all today. </a:t>
            </a:r>
          </a:p>
          <a:p>
            <a:pPr marL="285750" indent="-285750">
              <a:buFont typeface="Arial" panose="020B0604020202020204" pitchFamily="34" charset="0"/>
              <a:buChar char="•"/>
            </a:pPr>
            <a:r>
              <a:rPr lang="en-GB" dirty="0">
                <a:latin typeface="Comic Sans MS" panose="030F0702030302020204" pitchFamily="66" charset="0"/>
              </a:rPr>
              <a:t>Both 8 and 10 are acceptable definitions in your exams. </a:t>
            </a:r>
          </a:p>
        </p:txBody>
      </p:sp>
      <p:cxnSp>
        <p:nvCxnSpPr>
          <p:cNvPr id="10" name="Straight Connector 9"/>
          <p:cNvCxnSpPr/>
          <p:nvPr/>
        </p:nvCxnSpPr>
        <p:spPr>
          <a:xfrm>
            <a:off x="5274644" y="3041316"/>
            <a:ext cx="4649002" cy="9625"/>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274644" y="3050941"/>
            <a:ext cx="0" cy="418131"/>
          </a:xfrm>
          <a:prstGeom prst="line">
            <a:avLst/>
          </a:prstGeom>
        </p:spPr>
        <p:style>
          <a:lnRef idx="3">
            <a:schemeClr val="dk1"/>
          </a:lnRef>
          <a:fillRef idx="0">
            <a:schemeClr val="dk1"/>
          </a:fillRef>
          <a:effectRef idx="2">
            <a:schemeClr val="dk1"/>
          </a:effectRef>
          <a:fontRef idx="minor">
            <a:schemeClr val="tx1"/>
          </a:fontRef>
        </p:style>
      </p:cxnSp>
      <p:sp>
        <p:nvSpPr>
          <p:cNvPr id="13" name="Rectangle 12"/>
          <p:cNvSpPr/>
          <p:nvPr/>
        </p:nvSpPr>
        <p:spPr>
          <a:xfrm rot="5400000">
            <a:off x="10565730" y="2417716"/>
            <a:ext cx="2417650" cy="369332"/>
          </a:xfrm>
          <a:prstGeom prst="rect">
            <a:avLst/>
          </a:prstGeom>
          <a:ln w="28575">
            <a:solidFill>
              <a:srgbClr val="7030A0"/>
            </a:solidFill>
          </a:ln>
        </p:spPr>
        <p:txBody>
          <a:bodyPr wrap="none">
            <a:spAutoFit/>
          </a:bodyPr>
          <a:lstStyle/>
          <a:p>
            <a:r>
              <a:rPr lang="en-GB" dirty="0">
                <a:latin typeface="Comic Sans MS" panose="030F0702030302020204" pitchFamily="66" charset="0"/>
              </a:rPr>
              <a:t>Changing definitions:</a:t>
            </a:r>
          </a:p>
        </p:txBody>
      </p:sp>
      <p:sp>
        <p:nvSpPr>
          <p:cNvPr id="15" name="Rectangle 14"/>
          <p:cNvSpPr/>
          <p:nvPr/>
        </p:nvSpPr>
        <p:spPr>
          <a:xfrm>
            <a:off x="4764408" y="3379798"/>
            <a:ext cx="1803133" cy="2031325"/>
          </a:xfrm>
          <a:prstGeom prst="rect">
            <a:avLst/>
          </a:prstGeom>
        </p:spPr>
        <p:txBody>
          <a:bodyPr wrap="square">
            <a:spAutoFit/>
          </a:bodyPr>
          <a:lstStyle/>
          <a:p>
            <a:pPr marL="285750" indent="-285750">
              <a:buFont typeface="Arial" panose="020B0604020202020204" pitchFamily="34" charset="0"/>
              <a:buChar char="•"/>
            </a:pPr>
            <a:r>
              <a:rPr lang="en-GB" dirty="0">
                <a:latin typeface="Comic Sans MS" panose="030F0702030302020204" pitchFamily="66" charset="0"/>
              </a:rPr>
              <a:t>In the 80s ‘megacity’ referred to cities of over 5 million people.</a:t>
            </a:r>
            <a:endParaRPr lang="en-GB" dirty="0">
              <a:latin typeface="Comic Sans MS" panose="030F0702030302020204" pitchFamily="66" charset="0"/>
            </a:endParaRPr>
          </a:p>
        </p:txBody>
      </p:sp>
      <p:sp>
        <p:nvSpPr>
          <p:cNvPr id="16" name="Rectangle 15"/>
          <p:cNvSpPr/>
          <p:nvPr/>
        </p:nvSpPr>
        <p:spPr>
          <a:xfrm>
            <a:off x="5988349" y="1345530"/>
            <a:ext cx="2356754" cy="1200329"/>
          </a:xfrm>
          <a:prstGeom prst="rect">
            <a:avLst/>
          </a:prstGeom>
        </p:spPr>
        <p:txBody>
          <a:bodyPr wrap="square">
            <a:spAutoFit/>
          </a:bodyPr>
          <a:lstStyle/>
          <a:p>
            <a:pPr marL="285750" indent="-285750">
              <a:buFont typeface="Arial" panose="020B0604020202020204" pitchFamily="34" charset="0"/>
              <a:buChar char="•"/>
            </a:pPr>
            <a:r>
              <a:rPr lang="en-GB" dirty="0">
                <a:latin typeface="Comic Sans MS" panose="030F0702030302020204" pitchFamily="66" charset="0"/>
              </a:rPr>
              <a:t>In the late 90s, the 8 million definition became common.</a:t>
            </a:r>
            <a:endParaRPr lang="en-GB" dirty="0">
              <a:latin typeface="Comic Sans MS" panose="030F0702030302020204" pitchFamily="66" charset="0"/>
            </a:endParaRPr>
          </a:p>
        </p:txBody>
      </p:sp>
      <p:cxnSp>
        <p:nvCxnSpPr>
          <p:cNvPr id="20" name="Straight Connector 19"/>
          <p:cNvCxnSpPr/>
          <p:nvPr/>
        </p:nvCxnSpPr>
        <p:spPr>
          <a:xfrm>
            <a:off x="6872438" y="2602382"/>
            <a:ext cx="0" cy="418131"/>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9923646" y="3050941"/>
            <a:ext cx="0" cy="418131"/>
          </a:xfrm>
          <a:prstGeom prst="line">
            <a:avLst/>
          </a:prstGeom>
        </p:spPr>
        <p:style>
          <a:lnRef idx="3">
            <a:schemeClr val="dk1"/>
          </a:lnRef>
          <a:fillRef idx="0">
            <a:schemeClr val="dk1"/>
          </a:fillRef>
          <a:effectRef idx="2">
            <a:schemeClr val="dk1"/>
          </a:effectRef>
          <a:fontRef idx="minor">
            <a:schemeClr val="tx1"/>
          </a:fontRef>
        </p:style>
      </p:cxnSp>
      <p:sp>
        <p:nvSpPr>
          <p:cNvPr id="23" name="Title 1"/>
          <p:cNvSpPr txBox="1">
            <a:spLocks/>
          </p:cNvSpPr>
          <p:nvPr/>
        </p:nvSpPr>
        <p:spPr>
          <a:xfrm>
            <a:off x="216597" y="5438324"/>
            <a:ext cx="11742624" cy="457200"/>
          </a:xfrm>
          <a:prstGeom prst="rect">
            <a:avLst/>
          </a:prstGeom>
          <a:ln w="28575">
            <a:solidFill>
              <a:srgbClr val="00B0F0"/>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zh-CN" sz="2400" u="sng" dirty="0" smtClean="0">
                <a:latin typeface="Comic Sans MS" panose="030F0702030302020204" pitchFamily="66" charset="0"/>
                <a:ea typeface="SimSun" panose="02010600030101010101" pitchFamily="2" charset="-122"/>
              </a:rPr>
              <a:t>Challenge</a:t>
            </a:r>
            <a:r>
              <a:rPr lang="en-GB" altLang="zh-CN" sz="2400" dirty="0" smtClean="0">
                <a:latin typeface="Comic Sans MS" panose="030F0702030302020204" pitchFamily="66" charset="0"/>
                <a:ea typeface="SimSun" panose="02010600030101010101" pitchFamily="2" charset="-122"/>
              </a:rPr>
              <a:t>: Turn to page 63 and create a table like below and ensure to add the examples.   </a:t>
            </a:r>
            <a:endParaRPr lang="en-US" altLang="en-US" sz="2400" dirty="0" smtClean="0">
              <a:latin typeface="Comic Sans MS" panose="030F0702030302020204" pitchFamily="66"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792564324"/>
              </p:ext>
            </p:extLst>
          </p:nvPr>
        </p:nvGraphicFramePr>
        <p:xfrm>
          <a:off x="217103" y="5978458"/>
          <a:ext cx="11742120" cy="731520"/>
        </p:xfrm>
        <a:graphic>
          <a:graphicData uri="http://schemas.openxmlformats.org/drawingml/2006/table">
            <a:tbl>
              <a:tblPr firstRow="1" bandRow="1">
                <a:tableStyleId>{5940675A-B579-460E-94D1-54222C63F5DA}</a:tableStyleId>
              </a:tblPr>
              <a:tblGrid>
                <a:gridCol w="2935530"/>
                <a:gridCol w="2935530"/>
                <a:gridCol w="2935530"/>
                <a:gridCol w="2935530"/>
              </a:tblGrid>
              <a:tr h="268922">
                <a:tc>
                  <a:txBody>
                    <a:bodyPr/>
                    <a:lstStyle/>
                    <a:p>
                      <a:pPr algn="ctr"/>
                      <a:r>
                        <a:rPr lang="en-GB" dirty="0" smtClean="0">
                          <a:latin typeface="Comic Sans MS" panose="030F0702030302020204" pitchFamily="66" charset="0"/>
                        </a:rPr>
                        <a:t>1950</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1975</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2000</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2015</a:t>
                      </a:r>
                      <a:endParaRPr lang="en-GB" dirty="0">
                        <a:latin typeface="Comic Sans MS" panose="030F0702030302020204" pitchFamily="66" charset="0"/>
                      </a:endParaRPr>
                    </a:p>
                  </a:txBody>
                  <a:tcPr/>
                </a:tc>
              </a:tr>
              <a:tr h="268922">
                <a:tc>
                  <a:txBody>
                    <a:bodyPr/>
                    <a:lstStyle/>
                    <a:p>
                      <a:pPr algn="ctr"/>
                      <a:r>
                        <a:rPr lang="en-GB" dirty="0" smtClean="0">
                          <a:latin typeface="Comic Sans MS" panose="030F0702030302020204" pitchFamily="66" charset="0"/>
                        </a:rPr>
                        <a:t>1Example </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2 Examples</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3 Examples</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4 Examples </a:t>
                      </a:r>
                      <a:endParaRPr lang="en-GB"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3895707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570</Words>
  <Application>Microsoft Office PowerPoint</Application>
  <PresentationFormat>Widescreen</PresentationFormat>
  <Paragraphs>143</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SimSun</vt: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11</cp:revision>
  <dcterms:created xsi:type="dcterms:W3CDTF">2016-03-01T17:45:42Z</dcterms:created>
  <dcterms:modified xsi:type="dcterms:W3CDTF">2016-03-02T09:29:43Z</dcterms:modified>
</cp:coreProperties>
</file>