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9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5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0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8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6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8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7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2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62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2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8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71B74-B291-4AB7-BD90-3E54652E991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ZHTWRYXy2g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381" y="109810"/>
            <a:ext cx="8925237" cy="44660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Kuznets Curve  </a:t>
            </a:r>
          </a:p>
        </p:txBody>
      </p:sp>
      <p:sp>
        <p:nvSpPr>
          <p:cNvPr id="5" name="AutoShape 2" descr="http://upload.wikimedia.org/wikipedia/commons/c/cd/Environmntal_Kuznets_Curv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9380" y="636454"/>
            <a:ext cx="8925237" cy="648072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>
                <a:latin typeface="Comic Sans MS" panose="030F0702030302020204" pitchFamily="66" charset="0"/>
              </a:rPr>
              <a:t>Demo: </a:t>
            </a:r>
            <a:r>
              <a:rPr lang="en-GB" sz="2000" dirty="0">
                <a:latin typeface="Comic Sans MS" panose="030F0702030302020204" pitchFamily="66" charset="0"/>
              </a:rPr>
              <a:t>The graph can be broken down into three stages. What are these stages? </a:t>
            </a:r>
          </a:p>
          <a:p>
            <a:pPr algn="l"/>
            <a:r>
              <a:rPr lang="en-GB" sz="2000" dirty="0">
                <a:latin typeface="Comic Sans MS" panose="030F0702030302020204" pitchFamily="66" charset="0"/>
              </a:rPr>
              <a:t>Describe each stage.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49" y="2045082"/>
            <a:ext cx="4560110" cy="451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98124" y="1340768"/>
            <a:ext cx="4336493" cy="2065345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The Kuznets curve is a graph representing Simon Kuznets (economist) theory. It was originally developed to show how inequality in a country changes over time.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7944" y="1340768"/>
            <a:ext cx="4474054" cy="62351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u="sng" dirty="0">
                <a:latin typeface="Comic Sans MS" panose="030F0702030302020204" pitchFamily="66" charset="0"/>
              </a:rPr>
              <a:t>The Kuznets curve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98125" y="3573016"/>
            <a:ext cx="4336493" cy="3096344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latin typeface="Comic Sans MS" panose="030F0702030302020204" pitchFamily="66" charset="0"/>
              </a:rPr>
              <a:t>Writing Frame: </a:t>
            </a:r>
          </a:p>
          <a:p>
            <a:pPr algn="l"/>
            <a:r>
              <a:rPr lang="en-GB" sz="1600" dirty="0">
                <a:latin typeface="Comic Sans MS" panose="030F0702030302020204" pitchFamily="66" charset="0"/>
              </a:rPr>
              <a:t>Stage 1</a:t>
            </a:r>
          </a:p>
          <a:p>
            <a:pPr algn="l"/>
            <a:r>
              <a:rPr lang="en-GB" sz="1600" dirty="0">
                <a:latin typeface="Comic Sans MS" panose="030F0702030302020204" pitchFamily="66" charset="0"/>
              </a:rPr>
              <a:t> </a:t>
            </a:r>
          </a:p>
          <a:p>
            <a:pPr algn="l"/>
            <a:endParaRPr lang="en-GB" sz="1600" dirty="0">
              <a:latin typeface="Comic Sans MS" panose="030F0702030302020204" pitchFamily="66" charset="0"/>
            </a:endParaRPr>
          </a:p>
          <a:p>
            <a:pPr algn="l"/>
            <a:endParaRPr lang="en-GB" sz="1600" dirty="0">
              <a:latin typeface="Comic Sans MS" panose="030F0702030302020204" pitchFamily="66" charset="0"/>
            </a:endParaRPr>
          </a:p>
          <a:p>
            <a:pPr algn="l"/>
            <a:r>
              <a:rPr lang="en-GB" sz="1600" dirty="0">
                <a:latin typeface="Comic Sans MS" panose="030F0702030302020204" pitchFamily="66" charset="0"/>
              </a:rPr>
              <a:t>Stage 2</a:t>
            </a:r>
          </a:p>
          <a:p>
            <a:pPr algn="l"/>
            <a:r>
              <a:rPr lang="en-GB" sz="1600" dirty="0">
                <a:latin typeface="Comic Sans MS" panose="030F0702030302020204" pitchFamily="66" charset="0"/>
              </a:rPr>
              <a:t> </a:t>
            </a:r>
          </a:p>
          <a:p>
            <a:pPr algn="l"/>
            <a:endParaRPr lang="en-GB" sz="1600" dirty="0">
              <a:latin typeface="Comic Sans MS" panose="030F0702030302020204" pitchFamily="66" charset="0"/>
            </a:endParaRPr>
          </a:p>
          <a:p>
            <a:pPr algn="l"/>
            <a:endParaRPr lang="en-GB" sz="1600" dirty="0">
              <a:latin typeface="Comic Sans MS" panose="030F0702030302020204" pitchFamily="66" charset="0"/>
            </a:endParaRPr>
          </a:p>
          <a:p>
            <a:pPr algn="l"/>
            <a:r>
              <a:rPr lang="en-GB" sz="1600" dirty="0">
                <a:latin typeface="Comic Sans MS" panose="030F0702030302020204" pitchFamily="66" charset="0"/>
              </a:rPr>
              <a:t>Stage 3 </a:t>
            </a:r>
          </a:p>
          <a:p>
            <a:pPr algn="l"/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75931" y="4347515"/>
            <a:ext cx="3980879" cy="612068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>
                <a:latin typeface="Comic Sans MS" panose="030F0702030302020204" pitchFamily="66" charset="0"/>
              </a:rPr>
              <a:t>Early stages of industrialisation the focus is on economic development with little concern for the environment. Pollution increases rapidly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60032" y="5292264"/>
            <a:ext cx="3980879" cy="612068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>
                <a:latin typeface="Comic Sans MS" panose="030F0702030302020204" pitchFamily="66" charset="0"/>
              </a:rPr>
              <a:t>After a certain standard of living is reached and pollution is at its highest, attitudes to pollution change and there is now a general desire to tackle the problem.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75931" y="6301257"/>
            <a:ext cx="3980879" cy="431167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dirty="0">
                <a:latin typeface="Comic Sans MS" panose="030F0702030302020204" pitchFamily="66" charset="0"/>
              </a:rPr>
              <a:t>With increasing environmental investment, pollution levels fall.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" y="2049355"/>
            <a:ext cx="4458290" cy="229816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2081544"/>
            <a:ext cx="5904658" cy="334298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381" y="109810"/>
            <a:ext cx="8925237" cy="44660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Kuznets Curve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381" y="692696"/>
            <a:ext cx="8925237" cy="446608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Demo: </a:t>
            </a:r>
            <a:r>
              <a:rPr lang="en-GB" sz="2000" dirty="0">
                <a:latin typeface="Comic Sans MS" panose="030F0702030302020204" pitchFamily="66" charset="0"/>
              </a:rPr>
              <a:t>What links can be made with the rest of the course/ topic areas/ other theories?</a:t>
            </a:r>
          </a:p>
        </p:txBody>
      </p:sp>
    </p:spTree>
    <p:extLst>
      <p:ext uri="{BB962C8B-B14F-4D97-AF65-F5344CB8AC3E}">
        <p14:creationId xmlns:p14="http://schemas.microsoft.com/office/powerpoint/2010/main" val="17133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9" y="1273635"/>
            <a:ext cx="863664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9381" y="109810"/>
            <a:ext cx="8925237" cy="44660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Health Effects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223" y="671406"/>
            <a:ext cx="8925237" cy="446608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>
                <a:latin typeface="Comic Sans MS" panose="030F0702030302020204" pitchFamily="66" charset="0"/>
              </a:rPr>
              <a:t>Demo</a:t>
            </a:r>
            <a:r>
              <a:rPr lang="en-GB" sz="2000" dirty="0">
                <a:latin typeface="Comic Sans MS" panose="030F0702030302020204" pitchFamily="66" charset="0"/>
              </a:rPr>
              <a:t>: What health effects might there be as of pollution. </a:t>
            </a:r>
          </a:p>
        </p:txBody>
      </p:sp>
    </p:spTree>
    <p:extLst>
      <p:ext uri="{BB962C8B-B14F-4D97-AF65-F5344CB8AC3E}">
        <p14:creationId xmlns:p14="http://schemas.microsoft.com/office/powerpoint/2010/main" val="915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9952" y="4949825"/>
            <a:ext cx="4824536" cy="1470025"/>
          </a:xfrm>
          <a:ln w="28575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2000" dirty="0">
                <a:latin typeface="Comic Sans MS" panose="030F0702030302020204" pitchFamily="66" charset="0"/>
              </a:rPr>
              <a:t>Polluting industries are relocated, away from developed nations, for purely financial reason's 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Discuss this statement [15 marks]</a:t>
            </a:r>
          </a:p>
        </p:txBody>
      </p:sp>
      <p:sp>
        <p:nvSpPr>
          <p:cNvPr id="4" name="Action Button: End 3">
            <a:hlinkClick r:id="rId2" highlightClick="1"/>
          </p:cNvPr>
          <p:cNvSpPr/>
          <p:nvPr/>
        </p:nvSpPr>
        <p:spPr>
          <a:xfrm>
            <a:off x="8388424" y="251647"/>
            <a:ext cx="270030" cy="1620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8712968" cy="4320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Case Study China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39952" y="4365104"/>
            <a:ext cx="4824536" cy="4320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Possible Exam Question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86" y="692696"/>
            <a:ext cx="4953000" cy="347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20" y="692696"/>
            <a:ext cx="3600400" cy="144016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Plenary</a:t>
            </a:r>
            <a:r>
              <a:rPr lang="en-GB" sz="2000" dirty="0">
                <a:latin typeface="Comic Sans MS" panose="030F0702030302020204" pitchFamily="66" charset="0"/>
              </a:rPr>
              <a:t>: Use the Video and your information sheets to fill in your Case study sheet.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1560" y="2204864"/>
            <a:ext cx="0" cy="1431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91880" y="2204864"/>
            <a:ext cx="0" cy="1431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8339"/>
            <a:ext cx="3787863" cy="285901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53028" y="2429416"/>
            <a:ext cx="2197384" cy="787824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Comic Sans MS" panose="030F0702030302020204" pitchFamily="66" charset="0"/>
              </a:rPr>
              <a:t>Finished Complete your Evaluation of learning sheet</a:t>
            </a:r>
          </a:p>
        </p:txBody>
      </p:sp>
    </p:spTree>
    <p:extLst>
      <p:ext uri="{BB962C8B-B14F-4D97-AF65-F5344CB8AC3E}">
        <p14:creationId xmlns:p14="http://schemas.microsoft.com/office/powerpoint/2010/main" val="101971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3643" y="116632"/>
            <a:ext cx="8912875" cy="4320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Case Study China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65056"/>
              </p:ext>
            </p:extLst>
          </p:nvPr>
        </p:nvGraphicFramePr>
        <p:xfrm>
          <a:off x="113643" y="1916832"/>
          <a:ext cx="8877922" cy="4824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8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5778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[A01] </a:t>
                      </a:r>
                      <a:r>
                        <a:rPr lang="en-US" sz="1400" b="0" dirty="0">
                          <a:latin typeface="Comic Sans MS" panose="030F0702030302020204" pitchFamily="66" charset="0"/>
                        </a:rPr>
                        <a:t>Describe/State</a:t>
                      </a:r>
                      <a:r>
                        <a:rPr lang="en-US" sz="1400" b="0" baseline="0" dirty="0"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US" sz="1400" b="0" dirty="0">
                          <a:latin typeface="Comic Sans MS" panose="030F0702030302020204" pitchFamily="66" charset="0"/>
                        </a:rPr>
                        <a:t>outline/Identify  Estimate/Determine/Define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[A02] </a:t>
                      </a:r>
                      <a:r>
                        <a:rPr lang="en-US" sz="1400" b="0" dirty="0">
                          <a:latin typeface="Comic Sans MS" panose="030F0702030302020204" pitchFamily="66" charset="0"/>
                        </a:rPr>
                        <a:t>Distinguish/Explain/Suggest/Classify/</a:t>
                      </a:r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Analyse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758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[A03] </a:t>
                      </a:r>
                      <a:r>
                        <a:rPr lang="en-US" sz="1400" b="0" dirty="0">
                          <a:latin typeface="Comic Sans MS" panose="030F0702030302020204" pitchFamily="66" charset="0"/>
                        </a:rPr>
                        <a:t>Compare and contrast/Evaluate/To</a:t>
                      </a:r>
                      <a:r>
                        <a:rPr lang="en-US" sz="1400" b="0" baseline="0" dirty="0">
                          <a:latin typeface="Comic Sans MS" panose="030F0702030302020204" pitchFamily="66" charset="0"/>
                        </a:rPr>
                        <a:t> what extent/</a:t>
                      </a:r>
                      <a:r>
                        <a:rPr lang="en-US" sz="1400" b="0" dirty="0">
                          <a:latin typeface="Comic Sans MS" panose="030F0702030302020204" pitchFamily="66" charset="0"/>
                        </a:rPr>
                        <a:t>Justify</a:t>
                      </a:r>
                      <a:r>
                        <a:rPr lang="en-US" sz="1400" b="0" baseline="0" dirty="0"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US" sz="1400" b="0" dirty="0">
                          <a:latin typeface="Comic Sans MS" panose="030F0702030302020204" pitchFamily="66" charset="0"/>
                        </a:rPr>
                        <a:t>Examine/Contrast/Discuss/Compare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[A04] </a:t>
                      </a:r>
                      <a:r>
                        <a:rPr lang="en-US" sz="1400" b="0" dirty="0">
                          <a:latin typeface="Comic Sans MS" panose="030F0702030302020204" pitchFamily="66" charset="0"/>
                        </a:rPr>
                        <a:t>Construct/Draw/Label/Annotate 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13643" y="635546"/>
            <a:ext cx="8912875" cy="1152128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u="sng" dirty="0">
                <a:latin typeface="Comic Sans MS" panose="030F0702030302020204" pitchFamily="66" charset="0"/>
              </a:rPr>
              <a:t>Learning Objective</a:t>
            </a:r>
            <a:r>
              <a:rPr lang="en-GB" sz="1800" dirty="0">
                <a:latin typeface="Comic Sans MS" panose="030F0702030302020204" pitchFamily="66" charset="0"/>
              </a:rPr>
              <a:t>: To be able to give reasons and consequences of the relocation of polluting industries and waste disposal to countries with weaker environmental controls and safety regulations. </a:t>
            </a:r>
          </a:p>
        </p:txBody>
      </p:sp>
    </p:spTree>
    <p:extLst>
      <p:ext uri="{BB962C8B-B14F-4D97-AF65-F5344CB8AC3E}">
        <p14:creationId xmlns:p14="http://schemas.microsoft.com/office/powerpoint/2010/main" val="262472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894" y="188640"/>
            <a:ext cx="8843594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cap="all" dirty="0">
                <a:latin typeface="Comic Sans MS" panose="030F0702030302020204" pitchFamily="66" charset="0"/>
              </a:rPr>
              <a:t>TRANSNATIONAL POLLUTION EVENT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894" y="721724"/>
            <a:ext cx="8843594" cy="1015663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Learning Objective</a:t>
            </a:r>
            <a:r>
              <a:rPr lang="en-GB" sz="2000" dirty="0">
                <a:latin typeface="Comic Sans MS" panose="030F0702030302020204" pitchFamily="66" charset="0"/>
              </a:rPr>
              <a:t>: To describe significant major pollution event, affecting more than one country and analyse the consequences of and responses to this event.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894" y="1918670"/>
            <a:ext cx="8843594" cy="40011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Demo</a:t>
            </a:r>
            <a:r>
              <a:rPr lang="en-GB" sz="2000" dirty="0">
                <a:latin typeface="Comic Sans MS" panose="030F0702030302020204" pitchFamily="66" charset="0"/>
              </a:rPr>
              <a:t>: Define Pollution.                                                             [2 marks]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9512" y="2526352"/>
            <a:ext cx="4363178" cy="3135768"/>
            <a:chOff x="179512" y="2526352"/>
            <a:chExt cx="4363178" cy="3135768"/>
          </a:xfrm>
        </p:grpSpPr>
        <p:sp>
          <p:nvSpPr>
            <p:cNvPr id="8" name="Rectangle 7"/>
            <p:cNvSpPr/>
            <p:nvPr/>
          </p:nvSpPr>
          <p:spPr>
            <a:xfrm>
              <a:off x="1331640" y="2526352"/>
              <a:ext cx="1570786" cy="400110"/>
            </a:xfrm>
            <a:prstGeom prst="rect">
              <a:avLst/>
            </a:prstGeom>
            <a:ln w="38100">
              <a:solidFill>
                <a:srgbClr val="00FF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u="sng" dirty="0">
                  <a:latin typeface="Comic Sans MS" panose="030F0702030302020204" pitchFamily="66" charset="0"/>
                </a:rPr>
                <a:t>Pollution 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7" y="3723128"/>
              <a:ext cx="2058923" cy="1938992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u="sng" dirty="0">
                  <a:latin typeface="Comic Sans MS" panose="030F0702030302020204" pitchFamily="66" charset="0"/>
                </a:rPr>
                <a:t>Sustained pollution- </a:t>
              </a:r>
              <a:r>
                <a:rPr lang="en-GB" sz="2000" dirty="0">
                  <a:latin typeface="Comic Sans MS" panose="030F0702030302020204" pitchFamily="66" charset="0"/>
                </a:rPr>
                <a:t>pollution that occurs over a significant period of time.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9512" y="3723128"/>
              <a:ext cx="1440160" cy="1631216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u="sng" dirty="0">
                  <a:latin typeface="Comic Sans MS" panose="030F0702030302020204" pitchFamily="66" charset="0"/>
                </a:rPr>
                <a:t>Incidental Pollution</a:t>
              </a:r>
              <a:r>
                <a:rPr lang="en-GB" sz="2000" dirty="0">
                  <a:latin typeface="Comic Sans MS" panose="030F0702030302020204" pitchFamily="66" charset="0"/>
                </a:rPr>
                <a:t> a one-off pollution incident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827584" y="2926462"/>
              <a:ext cx="504056" cy="646554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902426" y="2926462"/>
              <a:ext cx="445438" cy="646554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3995935" y="2526352"/>
            <a:ext cx="5061135" cy="707886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Challenge</a:t>
            </a:r>
            <a:r>
              <a:rPr lang="en-GB" sz="2000" dirty="0">
                <a:latin typeface="Comic Sans MS" panose="030F0702030302020204" pitchFamily="66" charset="0"/>
              </a:rPr>
              <a:t>: What are the three methods exposed to pollutants? </a:t>
            </a:r>
          </a:p>
        </p:txBody>
      </p:sp>
      <p:sp>
        <p:nvSpPr>
          <p:cNvPr id="19" name="AutoShape 2" descr="http://www.dr-barbara-hendel.de/files/uploads/ganzheitliche-medizin/spezielle-therapien/salzanwendungen/sole-inhalation/dr-hendel_sole-inhal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16" y="3486702"/>
            <a:ext cx="1806624" cy="138245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86702"/>
            <a:ext cx="1800200" cy="138245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AutoShape 6" descr="http://personalcaretruth.com/wp-content/uploads/2010/10/6a00e54eeb0935883401348823a31a970c-800w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07" y="5365027"/>
            <a:ext cx="1885081" cy="131699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213648" y="3523073"/>
            <a:ext cx="144016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Inhalation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44308" y="3534571"/>
            <a:ext cx="144016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Ingestion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00192" y="5445224"/>
            <a:ext cx="166262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Absorption</a:t>
            </a:r>
          </a:p>
        </p:txBody>
      </p:sp>
    </p:spTree>
    <p:extLst>
      <p:ext uri="{BB962C8B-B14F-4D97-AF65-F5344CB8AC3E}">
        <p14:creationId xmlns:p14="http://schemas.microsoft.com/office/powerpoint/2010/main" val="271860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332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Polluting industries are relocated, away from developed nations, for purely financial reason's  Discuss this statement [15 marks]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7</cp:revision>
  <dcterms:created xsi:type="dcterms:W3CDTF">2015-02-11T10:33:37Z</dcterms:created>
  <dcterms:modified xsi:type="dcterms:W3CDTF">2016-11-11T16:51:15Z</dcterms:modified>
</cp:coreProperties>
</file>