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 showGuides="1">
      <p:cViewPr varScale="1">
        <p:scale>
          <a:sx n="105" d="100"/>
          <a:sy n="105" d="100"/>
        </p:scale>
        <p:origin x="8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992D-E8E9-FC47-895B-4B67D71F9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1ABBC-7079-4A4B-9DD0-78936E9D1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66ABD-FC91-7343-BFD5-2E3A04F7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A93DD-2391-2247-9D01-8B6B967B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4CF2-621C-4349-9884-62488959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4666-7BB2-C54D-AEDE-3BE8F813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D3710-2594-8A4D-A37C-097A7B379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A4FF-1F53-FC40-8EAD-AA84B248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D34A-3086-A848-AB7F-08BE4CC9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AA4F-B583-D54C-AE28-8498FFA9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6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22D62-8464-3041-801B-01E541B38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B800A-8333-844E-9830-A7EF38673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025B9-95EF-3644-8142-37D35209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3FDC-D43F-9A46-9E8F-74CFCFFB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4C9F9-3F8E-A94A-A5B9-85D1308F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6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E5D2-160E-204C-AF7A-B3AE6163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0099-F14A-0845-8164-8200C730D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11D5F-D2A7-8947-9493-4EC311D6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1541-5574-7B4C-A056-F1E89DE0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ADE9-D4F3-2E48-9727-7D12619B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0F71-4328-164E-B167-A4BF5835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2AEFD-03F0-924B-B47A-E4455663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E3448-F723-DB4F-A9CD-74FDB909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FD31-2095-5C4B-AF3B-24EEA5BE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5980-B5BD-FF44-A4FB-677BF759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A72F-7112-A148-BBC3-F4AEEC3B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1CEA-D6D2-0743-83FF-8CD65D27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EF0D3-2091-1F4A-BDA0-D778EA289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E9C56-4759-9246-AFF3-800ED46D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C6809-061D-3747-87A1-8707D86B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1E6AF-44CC-F443-AF30-87610D00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757E-FDBA-7B47-B794-600579E2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097B6-CEC2-824A-9511-6B79C982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33D1C-6C97-9745-B492-0EF304226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7DB9-97E1-9C41-AD04-AE11CAF26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1935A-A904-E344-AC81-FA0FAD338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6A22D-D96C-EA41-A915-85D6E6A1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1A04F-5073-0641-B497-9B88EFE3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DFC25-E228-BD40-9B84-68600D7F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9D1A-6695-0F40-BC09-57A00877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7E4B3-C4E5-B84B-8FFF-39C6934F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FD7DF-5863-B94B-892C-6F9B8886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06A0D-929F-3842-8648-36362569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E3661-75F0-A645-A463-0D838104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E64EC-4862-A94D-AB43-F64B637C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06D24-C086-9D44-B778-AAE59CE7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0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261E-5766-AA46-9E15-B424823C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D494-6F34-8A42-BF60-A4EAA15B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F7FC8-E4B7-A149-B78E-CB09806CF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A6692-7389-BE4A-A074-F4D6D6FA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54294-9BB5-8342-98E1-50084404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922E1-D2BF-0E4D-A62E-F4DBEC2F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2D93-F279-1F49-85DA-412710DA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D9884-8F88-F64D-B846-B83F4D970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AF317-6D59-4248-B14E-D2A6AC5C3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702B-0CF4-7141-9E29-106D82C4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EDA58-BF8A-5F4F-832F-D12CEB64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28FA9-E714-9942-8AF2-2379E616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4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AFC81-43BA-F047-A7A7-9CD4D3E4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D2AA0-3683-2E4E-9053-1AFC7CB5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FF11-9C22-7E44-A1E0-7D20FAC6C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F080-DF71-064D-8F9F-9D279D0144DB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594B2-313A-144E-996F-E98CBA3B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EFAEF-34BF-504B-BA71-64CFDF18B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9325-82F3-3A4B-B431-9A996CE2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youtube.com/watch?v=v2Dpe4Hewl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xico_City" TargetMode="External"/><Relationship Id="rId13" Type="http://schemas.openxmlformats.org/officeDocument/2006/relationships/image" Target="../media/image5.tiff"/><Relationship Id="rId3" Type="http://schemas.openxmlformats.org/officeDocument/2006/relationships/hyperlink" Target="https://en.wikipedia.org/wiki/Asia" TargetMode="External"/><Relationship Id="rId7" Type="http://schemas.openxmlformats.org/officeDocument/2006/relationships/hyperlink" Target="https://en.wikipedia.org/wiki/Istanbul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en.wikipedia.org/wiki/Afr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urkey" TargetMode="External"/><Relationship Id="rId11" Type="http://schemas.openxmlformats.org/officeDocument/2006/relationships/hyperlink" Target="https://en.wikipedia.org/wiki/Singapore" TargetMode="External"/><Relationship Id="rId5" Type="http://schemas.openxmlformats.org/officeDocument/2006/relationships/hyperlink" Target="https://en.wikipedia.org/wiki/Middle_East" TargetMode="External"/><Relationship Id="rId10" Type="http://schemas.openxmlformats.org/officeDocument/2006/relationships/hyperlink" Target="https://en.wikipedia.org/wiki/Nairobi" TargetMode="External"/><Relationship Id="rId4" Type="http://schemas.openxmlformats.org/officeDocument/2006/relationships/hyperlink" Target="https://en.wikipedia.org/wiki/Latin_America" TargetMode="External"/><Relationship Id="rId9" Type="http://schemas.openxmlformats.org/officeDocument/2006/relationships/hyperlink" Target="https://en.wikipedia.org/wiki/Duba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3CDC4D-A4FD-524D-84DB-E94420EBDF7B}"/>
              </a:ext>
            </a:extLst>
          </p:cNvPr>
          <p:cNvSpPr txBox="1">
            <a:spLocks/>
          </p:cNvSpPr>
          <p:nvPr/>
        </p:nvSpPr>
        <p:spPr>
          <a:xfrm>
            <a:off x="179388" y="115889"/>
            <a:ext cx="1189649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The Growing Middle class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6BCE8-1414-034C-8EB9-B8677FCD3912}"/>
              </a:ext>
            </a:extLst>
          </p:cNvPr>
          <p:cNvSpPr txBox="1">
            <a:spLocks/>
          </p:cNvSpPr>
          <p:nvPr/>
        </p:nvSpPr>
        <p:spPr>
          <a:xfrm>
            <a:off x="179388" y="672875"/>
            <a:ext cx="1189649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u="sng" dirty="0">
                <a:latin typeface="Comic Sans MS" panose="030F0702030302020204" pitchFamily="66" charset="0"/>
                <a:ea typeface="ＭＳ Ｐゴシック" pitchFamily="34" charset="-128"/>
              </a:rPr>
              <a:t>Starter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Look at the Source below, what can you infer from the source</a:t>
            </a:r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7" name="Action Button: Movie 6">
            <a:hlinkClick r:id="rId2" highlightClick="1"/>
            <a:extLst>
              <a:ext uri="{FF2B5EF4-FFF2-40B4-BE49-F238E27FC236}">
                <a16:creationId xmlns:a16="http://schemas.microsoft.com/office/drawing/2014/main" id="{C286C32C-969A-C549-9A9E-C06F07119B6F}"/>
              </a:ext>
            </a:extLst>
          </p:cNvPr>
          <p:cNvSpPr/>
          <p:nvPr/>
        </p:nvSpPr>
        <p:spPr>
          <a:xfrm>
            <a:off x="11582396" y="202973"/>
            <a:ext cx="391886" cy="26148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57679-8D54-9149-86AB-3277A0A2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11" y="1229861"/>
            <a:ext cx="9445178" cy="54057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6002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3CDC4D-A4FD-524D-84DB-E94420EBDF7B}"/>
              </a:ext>
            </a:extLst>
          </p:cNvPr>
          <p:cNvSpPr txBox="1">
            <a:spLocks/>
          </p:cNvSpPr>
          <p:nvPr/>
        </p:nvSpPr>
        <p:spPr>
          <a:xfrm>
            <a:off x="179388" y="11588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Factors (growth) The Growing Middle class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6BCE8-1414-034C-8EB9-B8677FCD3912}"/>
              </a:ext>
            </a:extLst>
          </p:cNvPr>
          <p:cNvSpPr txBox="1">
            <a:spLocks/>
          </p:cNvSpPr>
          <p:nvPr/>
        </p:nvSpPr>
        <p:spPr>
          <a:xfrm>
            <a:off x="179388" y="716418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What Factors have led to the growth in the global middle class?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A390BC-F597-D44B-85CF-2B02290A6449}"/>
              </a:ext>
            </a:extLst>
          </p:cNvPr>
          <p:cNvSpPr txBox="1">
            <a:spLocks/>
          </p:cNvSpPr>
          <p:nvPr/>
        </p:nvSpPr>
        <p:spPr>
          <a:xfrm>
            <a:off x="179388" y="1680203"/>
            <a:ext cx="2367870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Social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FB1237-334A-6C40-BA75-E6AB1375A735}"/>
              </a:ext>
            </a:extLst>
          </p:cNvPr>
          <p:cNvSpPr txBox="1">
            <a:spLocks/>
          </p:cNvSpPr>
          <p:nvPr/>
        </p:nvSpPr>
        <p:spPr>
          <a:xfrm>
            <a:off x="3425372" y="1723038"/>
            <a:ext cx="267062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Economic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BDA272-95C2-1C46-B2EA-46BC57575AFC}"/>
              </a:ext>
            </a:extLst>
          </p:cNvPr>
          <p:cNvSpPr txBox="1">
            <a:spLocks/>
          </p:cNvSpPr>
          <p:nvPr/>
        </p:nvSpPr>
        <p:spPr>
          <a:xfrm>
            <a:off x="6850742" y="1710645"/>
            <a:ext cx="1993673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Environmental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D96CC-FBFE-4B46-9E0D-1415C479EB03}"/>
              </a:ext>
            </a:extLst>
          </p:cNvPr>
          <p:cNvSpPr txBox="1">
            <a:spLocks/>
          </p:cNvSpPr>
          <p:nvPr/>
        </p:nvSpPr>
        <p:spPr>
          <a:xfrm>
            <a:off x="9530670" y="1740074"/>
            <a:ext cx="2438828" cy="40764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Political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5AE191-EAAE-7A40-A62C-82F059CCFB54}"/>
              </a:ext>
            </a:extLst>
          </p:cNvPr>
          <p:cNvCxnSpPr/>
          <p:nvPr/>
        </p:nvCxnSpPr>
        <p:spPr>
          <a:xfrm>
            <a:off x="179388" y="2235200"/>
            <a:ext cx="1179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A6B153-A028-7843-AD0D-0E7CBF8E942B}"/>
              </a:ext>
            </a:extLst>
          </p:cNvPr>
          <p:cNvCxnSpPr>
            <a:cxnSpLocks/>
          </p:cNvCxnSpPr>
          <p:nvPr/>
        </p:nvCxnSpPr>
        <p:spPr>
          <a:xfrm>
            <a:off x="2859314" y="1656219"/>
            <a:ext cx="0" cy="52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BB1A1-18D5-0142-8537-E31EBEF57A0C}"/>
              </a:ext>
            </a:extLst>
          </p:cNvPr>
          <p:cNvCxnSpPr>
            <a:cxnSpLocks/>
          </p:cNvCxnSpPr>
          <p:nvPr/>
        </p:nvCxnSpPr>
        <p:spPr>
          <a:xfrm>
            <a:off x="6538685" y="1656219"/>
            <a:ext cx="0" cy="52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1E9462-122F-7342-A1C6-9612C78AA240}"/>
              </a:ext>
            </a:extLst>
          </p:cNvPr>
          <p:cNvCxnSpPr>
            <a:cxnSpLocks/>
          </p:cNvCxnSpPr>
          <p:nvPr/>
        </p:nvCxnSpPr>
        <p:spPr>
          <a:xfrm>
            <a:off x="9187542" y="1656219"/>
            <a:ext cx="0" cy="520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11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18CC0-526E-F149-90D2-3D7FE014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730360"/>
            <a:ext cx="7324498" cy="598252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961FE0-2778-C444-96EA-6E8A971DF856}"/>
              </a:ext>
            </a:extLst>
          </p:cNvPr>
          <p:cNvSpPr txBox="1">
            <a:spLocks/>
          </p:cNvSpPr>
          <p:nvPr/>
        </p:nvSpPr>
        <p:spPr>
          <a:xfrm>
            <a:off x="100361" y="115889"/>
            <a:ext cx="11975525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Factors (Impacts) The Growing Middle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DB600-0D32-0640-BD6C-18163B504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88" y="3599542"/>
            <a:ext cx="4413298" cy="3113344"/>
          </a:xfrm>
          <a:prstGeom prst="rect">
            <a:avLst/>
          </a:prstGeom>
          <a:ln w="28575">
            <a:solidFill>
              <a:srgbClr val="73FB79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53C10E-9A5B-0748-A580-5B6DFB512B80}"/>
              </a:ext>
            </a:extLst>
          </p:cNvPr>
          <p:cNvSpPr txBox="1">
            <a:spLocks/>
          </p:cNvSpPr>
          <p:nvPr/>
        </p:nvSpPr>
        <p:spPr>
          <a:xfrm>
            <a:off x="7662588" y="730360"/>
            <a:ext cx="4413298" cy="1519354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Demo(Synthesis)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13021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3CDC4D-A4FD-524D-84DB-E94420EBDF7B}"/>
              </a:ext>
            </a:extLst>
          </p:cNvPr>
          <p:cNvSpPr txBox="1">
            <a:spLocks/>
          </p:cNvSpPr>
          <p:nvPr/>
        </p:nvSpPr>
        <p:spPr>
          <a:xfrm>
            <a:off x="179388" y="115889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Factors (Impacts) The Growing Middle class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6BCE8-1414-034C-8EB9-B8677FCD3912}"/>
              </a:ext>
            </a:extLst>
          </p:cNvPr>
          <p:cNvSpPr txBox="1">
            <a:spLocks/>
          </p:cNvSpPr>
          <p:nvPr/>
        </p:nvSpPr>
        <p:spPr>
          <a:xfrm>
            <a:off x="179388" y="716418"/>
            <a:ext cx="11790108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2000" dirty="0">
                <a:latin typeface="Comic Sans MS" panose="030F0702030302020204" pitchFamily="66" charset="0"/>
                <a:ea typeface="ＭＳ Ｐゴシック" pitchFamily="34" charset="-128"/>
              </a:rPr>
              <a:t>: What impacts will the growth of the global middle class have on different scales?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A390BC-F597-D44B-85CF-2B02290A6449}"/>
              </a:ext>
            </a:extLst>
          </p:cNvPr>
          <p:cNvSpPr txBox="1">
            <a:spLocks/>
          </p:cNvSpPr>
          <p:nvPr/>
        </p:nvSpPr>
        <p:spPr>
          <a:xfrm>
            <a:off x="179387" y="1691660"/>
            <a:ext cx="2551365" cy="4578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Social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FB1237-334A-6C40-BA75-E6AB1375A735}"/>
              </a:ext>
            </a:extLst>
          </p:cNvPr>
          <p:cNvSpPr txBox="1">
            <a:spLocks/>
          </p:cNvSpPr>
          <p:nvPr/>
        </p:nvSpPr>
        <p:spPr>
          <a:xfrm>
            <a:off x="3018971" y="1691660"/>
            <a:ext cx="3381829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Economic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BDA272-95C2-1C46-B2EA-46BC57575AFC}"/>
              </a:ext>
            </a:extLst>
          </p:cNvPr>
          <p:cNvSpPr txBox="1">
            <a:spLocks/>
          </p:cNvSpPr>
          <p:nvPr/>
        </p:nvSpPr>
        <p:spPr>
          <a:xfrm>
            <a:off x="6676572" y="1698567"/>
            <a:ext cx="2373084" cy="469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Environmental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D96CC-FBFE-4B46-9E0D-1415C479EB03}"/>
              </a:ext>
            </a:extLst>
          </p:cNvPr>
          <p:cNvSpPr txBox="1">
            <a:spLocks/>
          </p:cNvSpPr>
          <p:nvPr/>
        </p:nvSpPr>
        <p:spPr>
          <a:xfrm>
            <a:off x="9316104" y="1722503"/>
            <a:ext cx="2843167" cy="40764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Political 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5AE191-EAAE-7A40-A62C-82F059CCFB54}"/>
              </a:ext>
            </a:extLst>
          </p:cNvPr>
          <p:cNvCxnSpPr>
            <a:cxnSpLocks/>
          </p:cNvCxnSpPr>
          <p:nvPr/>
        </p:nvCxnSpPr>
        <p:spPr>
          <a:xfrm>
            <a:off x="22339" y="2235200"/>
            <a:ext cx="12169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A6B153-A028-7843-AD0D-0E7CBF8E942B}"/>
              </a:ext>
            </a:extLst>
          </p:cNvPr>
          <p:cNvCxnSpPr>
            <a:cxnSpLocks/>
          </p:cNvCxnSpPr>
          <p:nvPr/>
        </p:nvCxnSpPr>
        <p:spPr>
          <a:xfrm>
            <a:off x="2859314" y="1487714"/>
            <a:ext cx="0" cy="537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BB1A1-18D5-0142-8537-E31EBEF57A0C}"/>
              </a:ext>
            </a:extLst>
          </p:cNvPr>
          <p:cNvCxnSpPr>
            <a:cxnSpLocks/>
          </p:cNvCxnSpPr>
          <p:nvPr/>
        </p:nvCxnSpPr>
        <p:spPr>
          <a:xfrm>
            <a:off x="6538685" y="1487714"/>
            <a:ext cx="0" cy="537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1E9462-122F-7342-A1C6-9612C78AA240}"/>
              </a:ext>
            </a:extLst>
          </p:cNvPr>
          <p:cNvCxnSpPr>
            <a:cxnSpLocks/>
          </p:cNvCxnSpPr>
          <p:nvPr/>
        </p:nvCxnSpPr>
        <p:spPr>
          <a:xfrm>
            <a:off x="9187542" y="1487714"/>
            <a:ext cx="0" cy="5370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37C3316-13A2-3346-A8A9-17FDD2C4257F}"/>
              </a:ext>
            </a:extLst>
          </p:cNvPr>
          <p:cNvSpPr txBox="1">
            <a:spLocks/>
          </p:cNvSpPr>
          <p:nvPr/>
        </p:nvSpPr>
        <p:spPr>
          <a:xfrm>
            <a:off x="33509" y="2340256"/>
            <a:ext cx="938212" cy="323118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Global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4A25CF-6EF9-154C-9223-70D81390193C}"/>
              </a:ext>
            </a:extLst>
          </p:cNvPr>
          <p:cNvCxnSpPr>
            <a:cxnSpLocks/>
          </p:cNvCxnSpPr>
          <p:nvPr/>
        </p:nvCxnSpPr>
        <p:spPr>
          <a:xfrm>
            <a:off x="0" y="436154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7B4E616-9380-3145-AE79-37706E295DDC}"/>
              </a:ext>
            </a:extLst>
          </p:cNvPr>
          <p:cNvSpPr txBox="1">
            <a:spLocks/>
          </p:cNvSpPr>
          <p:nvPr/>
        </p:nvSpPr>
        <p:spPr>
          <a:xfrm>
            <a:off x="33509" y="4447211"/>
            <a:ext cx="938212" cy="323118"/>
          </a:xfrm>
          <a:prstGeom prst="rect">
            <a:avLst/>
          </a:prstGeom>
          <a:solidFill>
            <a:schemeClr val="bg1"/>
          </a:solidFill>
          <a:ln w="28575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400" u="sng" dirty="0">
                <a:latin typeface="Comic Sans MS" panose="030F0702030302020204" pitchFamily="66" charset="0"/>
                <a:ea typeface="ＭＳ Ｐゴシック" pitchFamily="34" charset="-128"/>
              </a:rPr>
              <a:t>Local</a:t>
            </a:r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AC6FEC-D363-1E4E-BD40-84C4E5B95256}"/>
              </a:ext>
            </a:extLst>
          </p:cNvPr>
          <p:cNvCxnSpPr>
            <a:cxnSpLocks/>
          </p:cNvCxnSpPr>
          <p:nvPr/>
        </p:nvCxnSpPr>
        <p:spPr>
          <a:xfrm>
            <a:off x="-10389" y="1487714"/>
            <a:ext cx="12169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7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C5C32-F8A1-254C-948A-2BB91C29CB1B}"/>
              </a:ext>
            </a:extLst>
          </p:cNvPr>
          <p:cNvSpPr/>
          <p:nvPr/>
        </p:nvSpPr>
        <p:spPr>
          <a:xfrm>
            <a:off x="6280109" y="3588565"/>
            <a:ext cx="5737719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de-DE" b="1" i="0" dirty="0">
                <a:effectLst/>
                <a:latin typeface="Comic Sans MS" panose="030F0902030302020204" pitchFamily="66" charset="0"/>
              </a:rPr>
              <a:t>The </a:t>
            </a:r>
            <a:r>
              <a:rPr lang="de-DE" b="1" i="0" dirty="0" err="1">
                <a:effectLst/>
                <a:latin typeface="Comic Sans MS" panose="030F0902030302020204" pitchFamily="66" charset="0"/>
              </a:rPr>
              <a:t>Abraaj</a:t>
            </a:r>
            <a:r>
              <a:rPr lang="de-DE" b="1" i="0" dirty="0">
                <a:effectLst/>
                <a:latin typeface="Comic Sans MS" panose="030F0902030302020204" pitchFamily="66" charset="0"/>
              </a:rPr>
              <a:t> Group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 was an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investor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operating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in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the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growth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markets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of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2" tooltip="Afr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3" tooltip="As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Asia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4" tooltip="Latin Amer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 America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5" tooltip="Middle Ea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 East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 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and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6" tooltip="Turke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Turkey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with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over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17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offices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spread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across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five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regional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hubs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in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7" tooltip="Istanbu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Istanbul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8" tooltip="Mexico C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Mexico City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9" tooltip="Duba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Dubai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,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10" tooltip="Nairob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Nairobi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 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and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 </a:t>
            </a:r>
            <a:r>
              <a:rPr lang="de-DE" b="0" i="0" strike="noStrike" dirty="0">
                <a:effectLst/>
                <a:latin typeface="Comic Sans MS" panose="030F0902030302020204" pitchFamily="66" charset="0"/>
                <a:hlinkClick r:id="rId11" tooltip="Singapo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Singapore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. As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of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2016,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Abraaj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reportedly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managed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c. US$13.6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billion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in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assets</a:t>
            </a:r>
            <a:r>
              <a:rPr lang="de-DE" b="0" i="0" dirty="0"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effectLst/>
                <a:latin typeface="Comic Sans MS" panose="030F0902030302020204" pitchFamily="66" charset="0"/>
              </a:rPr>
              <a:t>globally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AE5C5-7AEE-2044-9069-71A0573F1908}"/>
              </a:ext>
            </a:extLst>
          </p:cNvPr>
          <p:cNvSpPr/>
          <p:nvPr/>
        </p:nvSpPr>
        <p:spPr>
          <a:xfrm>
            <a:off x="184110" y="167306"/>
            <a:ext cx="11833719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2400" i="0" u="sng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Case Study</a:t>
            </a:r>
            <a:r>
              <a:rPr lang="de-DE" sz="2400" i="0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: The </a:t>
            </a:r>
            <a:r>
              <a:rPr lang="de-DE" sz="2400" i="0" dirty="0" err="1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Abraaj</a:t>
            </a:r>
            <a:r>
              <a:rPr lang="de-DE" sz="2400" i="0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 Group 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3984E-029E-FD44-AE88-7C4927C10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0110" y="795607"/>
            <a:ext cx="5737719" cy="242334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A20D7-8298-CE4B-8794-7E35486553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110" y="3588565"/>
            <a:ext cx="5800498" cy="296109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77F884-3991-8A43-B467-F4D745F865BA}"/>
              </a:ext>
            </a:extLst>
          </p:cNvPr>
          <p:cNvSpPr txBox="1">
            <a:spLocks/>
          </p:cNvSpPr>
          <p:nvPr/>
        </p:nvSpPr>
        <p:spPr>
          <a:xfrm>
            <a:off x="184110" y="795607"/>
            <a:ext cx="5800498" cy="2308131"/>
          </a:xfrm>
          <a:prstGeom prst="rect">
            <a:avLst/>
          </a:prstGeom>
          <a:solidFill>
            <a:schemeClr val="bg1"/>
          </a:solidFill>
          <a:ln w="38100">
            <a:solidFill>
              <a:srgbClr val="73FB79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9600" u="sng" dirty="0">
                <a:latin typeface="Comic Sans MS" panose="030F0902030302020204" pitchFamily="66" charset="0"/>
                <a:ea typeface="ＭＳ Ｐゴシック" pitchFamily="34" charset="-128"/>
              </a:rPr>
              <a:t>Demo</a:t>
            </a:r>
            <a:r>
              <a:rPr lang="en-US" altLang="en-US" sz="9600" dirty="0">
                <a:latin typeface="Comic Sans MS" panose="030F0902030302020204" pitchFamily="66" charset="0"/>
                <a:ea typeface="ＭＳ Ｐゴシック" pitchFamily="34" charset="-128"/>
              </a:rPr>
              <a:t>: Watch “</a:t>
            </a:r>
            <a:r>
              <a:rPr lang="de-DE" sz="9600" dirty="0" err="1">
                <a:latin typeface="Comic Sans MS" panose="030F0902030302020204" pitchFamily="66" charset="0"/>
              </a:rPr>
              <a:t>From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poverty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to</a:t>
            </a:r>
            <a:r>
              <a:rPr lang="de-DE" sz="9600" dirty="0">
                <a:latin typeface="Comic Sans MS" panose="030F0902030302020204" pitchFamily="66" charset="0"/>
              </a:rPr>
              <a:t> a </a:t>
            </a:r>
            <a:r>
              <a:rPr lang="de-DE" sz="9600" dirty="0" err="1">
                <a:latin typeface="Comic Sans MS" panose="030F0902030302020204" pitchFamily="66" charset="0"/>
              </a:rPr>
              <a:t>thriving</a:t>
            </a:r>
            <a:r>
              <a:rPr lang="de-DE" sz="9600" dirty="0">
                <a:latin typeface="Comic Sans MS" panose="030F0902030302020204" pitchFamily="66" charset="0"/>
              </a:rPr>
              <a:t> global </a:t>
            </a:r>
            <a:r>
              <a:rPr lang="de-DE" sz="9600" dirty="0" err="1">
                <a:latin typeface="Comic Sans MS" panose="030F0902030302020204" pitchFamily="66" charset="0"/>
              </a:rPr>
              <a:t>middle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class</a:t>
            </a:r>
            <a:r>
              <a:rPr lang="de-DE" sz="9600" dirty="0">
                <a:latin typeface="Comic Sans MS" panose="030F0902030302020204" pitchFamily="66" charset="0"/>
              </a:rPr>
              <a:t>: A </a:t>
            </a:r>
            <a:r>
              <a:rPr lang="de-DE" sz="9600" dirty="0" err="1">
                <a:latin typeface="Comic Sans MS" panose="030F0902030302020204" pitchFamily="66" charset="0"/>
              </a:rPr>
              <a:t>conversation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with</a:t>
            </a:r>
            <a:r>
              <a:rPr lang="de-DE" sz="9600" dirty="0">
                <a:latin typeface="Comic Sans MS" panose="030F0902030302020204" pitchFamily="66" charset="0"/>
              </a:rPr>
              <a:t> Arif </a:t>
            </a:r>
            <a:r>
              <a:rPr lang="de-DE" sz="9600" dirty="0" err="1">
                <a:latin typeface="Comic Sans MS" panose="030F0902030302020204" pitchFamily="66" charset="0"/>
              </a:rPr>
              <a:t>Naqvi</a:t>
            </a:r>
            <a:r>
              <a:rPr lang="de-DE" sz="9600" dirty="0">
                <a:latin typeface="Comic Sans MS" panose="030F0902030302020204" pitchFamily="66" charset="0"/>
              </a:rPr>
              <a:t>“ </a:t>
            </a:r>
            <a:r>
              <a:rPr lang="de-DE" sz="9600" dirty="0" err="1">
                <a:latin typeface="Comic Sans MS" panose="030F0902030302020204" pitchFamily="66" charset="0"/>
              </a:rPr>
              <a:t>what</a:t>
            </a:r>
            <a:r>
              <a:rPr lang="de-DE" sz="9600" dirty="0">
                <a:latin typeface="Comic Sans MS" panose="030F0902030302020204" pitchFamily="66" charset="0"/>
              </a:rPr>
              <a:t> links </a:t>
            </a:r>
            <a:r>
              <a:rPr lang="de-DE" sz="9600" dirty="0" err="1">
                <a:latin typeface="Comic Sans MS" panose="030F0902030302020204" pitchFamily="66" charset="0"/>
              </a:rPr>
              <a:t>can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be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made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from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what</a:t>
            </a:r>
            <a:r>
              <a:rPr lang="de-DE" sz="9600" dirty="0">
                <a:latin typeface="Comic Sans MS" panose="030F0902030302020204" pitchFamily="66" charset="0"/>
              </a:rPr>
              <a:t> Arif </a:t>
            </a:r>
            <a:r>
              <a:rPr lang="de-DE" sz="9600" dirty="0" err="1">
                <a:latin typeface="Comic Sans MS" panose="030F0902030302020204" pitchFamily="66" charset="0"/>
              </a:rPr>
              <a:t>Naqvi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is</a:t>
            </a:r>
            <a:r>
              <a:rPr lang="de-DE" sz="9600" dirty="0">
                <a:latin typeface="Comic Sans MS" panose="030F0902030302020204" pitchFamily="66" charset="0"/>
              </a:rPr>
              <a:t> </a:t>
            </a:r>
            <a:r>
              <a:rPr lang="de-DE" sz="9600" dirty="0" err="1">
                <a:latin typeface="Comic Sans MS" panose="030F0902030302020204" pitchFamily="66" charset="0"/>
              </a:rPr>
              <a:t>saying</a:t>
            </a:r>
            <a:r>
              <a:rPr lang="de-DE" sz="9600" dirty="0">
                <a:latin typeface="Comic Sans MS" panose="030F0902030302020204" pitchFamily="66" charset="0"/>
              </a:rPr>
              <a:t>. </a:t>
            </a:r>
            <a:endParaRPr lang="de-DE" dirty="0"/>
          </a:p>
          <a:p>
            <a:pPr algn="l"/>
            <a:endParaRPr lang="en-US" altLang="en-US" sz="200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44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129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9</cp:revision>
  <dcterms:created xsi:type="dcterms:W3CDTF">2018-09-26T06:31:27Z</dcterms:created>
  <dcterms:modified xsi:type="dcterms:W3CDTF">2019-04-08T18:50:28Z</dcterms:modified>
</cp:coreProperties>
</file>