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3" r:id="rId8"/>
    <p:sldId id="264" r:id="rId9"/>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C3089F-75D5-4AB4-A0D0-2132CD13CC9F}">
          <p14:sldIdLst>
            <p14:sldId id="257"/>
            <p14:sldId id="256"/>
            <p14:sldId id="258"/>
            <p14:sldId id="259"/>
            <p14:sldId id="260"/>
            <p14:sldId id="261"/>
            <p14:sldId id="263"/>
          </p14:sldIdLst>
        </p14:section>
        <p14:section name="Starter Sheet" id="{96761A7E-5F28-4CBF-B143-3297AA1CF782}">
          <p14:sldIdLst>
            <p14:sldId id="264"/>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9" d="100"/>
          <a:sy n="89" d="100"/>
        </p:scale>
        <p:origin x="216" y="67"/>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206869-FFBA-4E3B-B4D5-F50B99F5F35B}"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389216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206869-FFBA-4E3B-B4D5-F50B99F5F35B}"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339210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206869-FFBA-4E3B-B4D5-F50B99F5F35B}"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181801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206869-FFBA-4E3B-B4D5-F50B99F5F35B}"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372109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206869-FFBA-4E3B-B4D5-F50B99F5F35B}"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230313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206869-FFBA-4E3B-B4D5-F50B99F5F35B}"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217812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206869-FFBA-4E3B-B4D5-F50B99F5F35B}" type="datetimeFigureOut">
              <a:rPr lang="en-GB" smtClean="0"/>
              <a:t>02/12/2016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328565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206869-FFBA-4E3B-B4D5-F50B99F5F35B}" type="datetimeFigureOut">
              <a:rPr lang="en-GB" smtClean="0"/>
              <a:t>02/12/2016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60032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06869-FFBA-4E3B-B4D5-F50B99F5F35B}" type="datetimeFigureOut">
              <a:rPr lang="en-GB" smtClean="0"/>
              <a:t>02/12/2016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257315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206869-FFBA-4E3B-B4D5-F50B99F5F35B}"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289353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206869-FFBA-4E3B-B4D5-F50B99F5F35B}"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87A8B6-B3FC-4004-A679-ACDE3A31B0E1}" type="slidenum">
              <a:rPr lang="en-GB" smtClean="0"/>
              <a:t>‹#›</a:t>
            </a:fld>
            <a:endParaRPr lang="en-GB"/>
          </a:p>
        </p:txBody>
      </p:sp>
    </p:spTree>
    <p:extLst>
      <p:ext uri="{BB962C8B-B14F-4D97-AF65-F5344CB8AC3E}">
        <p14:creationId xmlns:p14="http://schemas.microsoft.com/office/powerpoint/2010/main" val="189309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06869-FFBA-4E3B-B4D5-F50B99F5F35B}" type="datetimeFigureOut">
              <a:rPr lang="en-GB" smtClean="0"/>
              <a:t>02/12/2016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7A8B6-B3FC-4004-A679-ACDE3A31B0E1}" type="slidenum">
              <a:rPr lang="en-GB" smtClean="0"/>
              <a:t>‹#›</a:t>
            </a:fld>
            <a:endParaRPr lang="en-GB"/>
          </a:p>
        </p:txBody>
      </p:sp>
    </p:spTree>
    <p:extLst>
      <p:ext uri="{BB962C8B-B14F-4D97-AF65-F5344CB8AC3E}">
        <p14:creationId xmlns:p14="http://schemas.microsoft.com/office/powerpoint/2010/main" val="2567498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uk/imgres?imgurl=http://school.discovery.com/clipart/images/geography.gif&amp;imgrefurl=http://school.discovery.com/clipart/clip/geography.html&amp;h=360&amp;w=308&amp;sz=11&amp;hl=en&amp;start=13&amp;tbnid=kBk_gF-oyuw53M:&amp;tbnh=121&amp;tbnw=104&amp;prev=/images?q%3Dgeography%2Bclipart%26svnum%3D10%26hl%3Den%26lr%3D"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48" y="177521"/>
            <a:ext cx="11698451" cy="504056"/>
          </a:xfrm>
          <a:ln w="38100">
            <a:solidFill>
              <a:srgbClr val="FF0000"/>
            </a:solidFill>
          </a:ln>
        </p:spPr>
        <p:txBody>
          <a:bodyPr>
            <a:normAutofit/>
          </a:bodyPr>
          <a:lstStyle/>
          <a:p>
            <a:r>
              <a:rPr lang="en-GB" sz="2400" b="1" u="sng" dirty="0">
                <a:latin typeface="Comic Sans MS" panose="030F0702030302020204" pitchFamily="66" charset="0"/>
              </a:rPr>
              <a:t>Key Questions </a:t>
            </a:r>
          </a:p>
        </p:txBody>
      </p:sp>
      <p:sp>
        <p:nvSpPr>
          <p:cNvPr id="3" name="Content Placeholder 2"/>
          <p:cNvSpPr>
            <a:spLocks noGrp="1"/>
          </p:cNvSpPr>
          <p:nvPr>
            <p:ph idx="1"/>
          </p:nvPr>
        </p:nvSpPr>
        <p:spPr>
          <a:xfrm>
            <a:off x="315919" y="807120"/>
            <a:ext cx="11672880" cy="5760640"/>
          </a:xfrm>
          <a:ln w="38100">
            <a:solidFill>
              <a:srgbClr val="7030A0"/>
            </a:solidFill>
          </a:ln>
        </p:spPr>
        <p:txBody>
          <a:bodyPr>
            <a:normAutofit/>
          </a:bodyPr>
          <a:lstStyle/>
          <a:p>
            <a:r>
              <a:rPr lang="en-GB" dirty="0">
                <a:latin typeface="Comic Sans MS" panose="030F0702030302020204" pitchFamily="66" charset="0"/>
              </a:rPr>
              <a:t>How can the level of economic development of a country be measured?</a:t>
            </a:r>
          </a:p>
          <a:p>
            <a:r>
              <a:rPr lang="en-GB" dirty="0">
                <a:latin typeface="Comic Sans MS" panose="030F0702030302020204" pitchFamily="66" charset="0"/>
              </a:rPr>
              <a:t>What are  the reasons for inequalities between and within countries?</a:t>
            </a:r>
          </a:p>
          <a:p>
            <a:r>
              <a:rPr lang="en-GB" dirty="0">
                <a:latin typeface="Comic Sans MS" panose="030F0702030302020204" pitchFamily="66" charset="0"/>
              </a:rPr>
              <a:t>How can economic production be classified into different sectors?</a:t>
            </a:r>
          </a:p>
          <a:p>
            <a:r>
              <a:rPr lang="en-GB" dirty="0">
                <a:latin typeface="Comic Sans MS" panose="030F0702030302020204" pitchFamily="66" charset="0"/>
              </a:rPr>
              <a:t>How do the proportions employed in each sector of an economy vary according to the level  of development?</a:t>
            </a:r>
          </a:p>
          <a:p>
            <a:r>
              <a:rPr lang="en-GB" dirty="0">
                <a:latin typeface="Comic Sans MS" panose="030F0702030302020204" pitchFamily="66" charset="0"/>
              </a:rPr>
              <a:t>What is globalisation?</a:t>
            </a:r>
          </a:p>
          <a:p>
            <a:r>
              <a:rPr lang="en-GB" dirty="0">
                <a:latin typeface="Comic Sans MS" panose="030F0702030302020204" pitchFamily="66" charset="0"/>
              </a:rPr>
              <a:t>How important are technology, transnational corporations and other economic factors in the process of globalisation?</a:t>
            </a:r>
          </a:p>
          <a:p>
            <a:r>
              <a:rPr lang="en-GB" dirty="0">
                <a:latin typeface="Comic Sans MS" panose="030F0702030302020204" pitchFamily="66" charset="0"/>
              </a:rPr>
              <a:t>What are the impacts of globalisation at local, national and global scale?</a:t>
            </a:r>
          </a:p>
        </p:txBody>
      </p:sp>
    </p:spTree>
    <p:extLst>
      <p:ext uri="{BB962C8B-B14F-4D97-AF65-F5344CB8AC3E}">
        <p14:creationId xmlns:p14="http://schemas.microsoft.com/office/powerpoint/2010/main" val="170650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0348" y="177521"/>
            <a:ext cx="11698451"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Explaining inequalities between countries</a:t>
            </a:r>
          </a:p>
        </p:txBody>
      </p:sp>
      <p:sp>
        <p:nvSpPr>
          <p:cNvPr id="5" name="TextBox 4"/>
          <p:cNvSpPr txBox="1"/>
          <p:nvPr/>
        </p:nvSpPr>
        <p:spPr>
          <a:xfrm>
            <a:off x="290347" y="749563"/>
            <a:ext cx="11698451" cy="369332"/>
          </a:xfrm>
          <a:prstGeom prst="rect">
            <a:avLst/>
          </a:prstGeom>
          <a:noFill/>
          <a:ln w="38100">
            <a:solidFill>
              <a:srgbClr val="00FF00"/>
            </a:solidFill>
          </a:ln>
        </p:spPr>
        <p:txBody>
          <a:bodyPr wrap="square" rtlCol="0">
            <a:spAutoFit/>
          </a:bodyPr>
          <a:lstStyle/>
          <a:p>
            <a:r>
              <a:rPr lang="en-GB" b="1" u="sng" dirty="0">
                <a:latin typeface="Comic Sans MS" pitchFamily="66" charset="0"/>
              </a:rPr>
              <a:t>Starter</a:t>
            </a:r>
            <a:r>
              <a:rPr lang="en-GB" dirty="0">
                <a:latin typeface="Comic Sans MS" pitchFamily="66" charset="0"/>
              </a:rPr>
              <a:t>: What characteristics does each stage of development have? </a:t>
            </a:r>
          </a:p>
        </p:txBody>
      </p:sp>
      <p:pic>
        <p:nvPicPr>
          <p:cNvPr id="6" name="Picture 5"/>
          <p:cNvPicPr>
            <a:picLocks noChangeAspect="1"/>
          </p:cNvPicPr>
          <p:nvPr/>
        </p:nvPicPr>
        <p:blipFill rotWithShape="1">
          <a:blip r:embed="rId2"/>
          <a:srcRect t="2265"/>
          <a:stretch/>
        </p:blipFill>
        <p:spPr>
          <a:xfrm>
            <a:off x="290347" y="1551709"/>
            <a:ext cx="6131572" cy="4978400"/>
          </a:xfrm>
          <a:prstGeom prst="rect">
            <a:avLst/>
          </a:prstGeom>
        </p:spPr>
      </p:pic>
      <p:sp>
        <p:nvSpPr>
          <p:cNvPr id="7" name="TextBox 6"/>
          <p:cNvSpPr txBox="1"/>
          <p:nvPr/>
        </p:nvSpPr>
        <p:spPr>
          <a:xfrm>
            <a:off x="5329383" y="6069708"/>
            <a:ext cx="6659416" cy="646331"/>
          </a:xfrm>
          <a:prstGeom prst="rect">
            <a:avLst/>
          </a:prstGeom>
          <a:noFill/>
          <a:ln w="38100">
            <a:solidFill>
              <a:srgbClr val="00B0F0"/>
            </a:solidFill>
          </a:ln>
        </p:spPr>
        <p:txBody>
          <a:bodyPr wrap="square" rtlCol="0">
            <a:spAutoFit/>
          </a:bodyPr>
          <a:lstStyle/>
          <a:p>
            <a:r>
              <a:rPr lang="en-GB" b="1" u="sng" dirty="0">
                <a:latin typeface="Comic Sans MS" pitchFamily="66" charset="0"/>
              </a:rPr>
              <a:t>Challenge</a:t>
            </a:r>
            <a:r>
              <a:rPr lang="en-GB" dirty="0">
                <a:latin typeface="Comic Sans MS" pitchFamily="66" charset="0"/>
              </a:rPr>
              <a:t>: What explanations are there for the development gap?</a:t>
            </a:r>
          </a:p>
        </p:txBody>
      </p:sp>
      <p:sp>
        <p:nvSpPr>
          <p:cNvPr id="10" name="TextBox 9"/>
          <p:cNvSpPr txBox="1"/>
          <p:nvPr/>
        </p:nvSpPr>
        <p:spPr>
          <a:xfrm>
            <a:off x="6754426" y="1186881"/>
            <a:ext cx="5234372" cy="369332"/>
          </a:xfrm>
          <a:prstGeom prst="rect">
            <a:avLst/>
          </a:prstGeom>
          <a:noFill/>
          <a:ln w="38100">
            <a:solidFill>
              <a:srgbClr val="00B0F0"/>
            </a:solidFill>
          </a:ln>
        </p:spPr>
        <p:txBody>
          <a:bodyPr wrap="square" rtlCol="0">
            <a:spAutoFit/>
          </a:bodyPr>
          <a:lstStyle/>
          <a:p>
            <a:pPr algn="ctr"/>
            <a:r>
              <a:rPr lang="en-GB" b="1" u="sng" dirty="0">
                <a:latin typeface="Comic Sans MS" pitchFamily="66" charset="0"/>
              </a:rPr>
              <a:t>Characteristics </a:t>
            </a:r>
            <a:endParaRPr lang="en-GB" dirty="0">
              <a:latin typeface="Comic Sans MS" pitchFamily="66" charset="0"/>
            </a:endParaRPr>
          </a:p>
        </p:txBody>
      </p:sp>
      <p:cxnSp>
        <p:nvCxnSpPr>
          <p:cNvPr id="11" name="Straight Connector 10"/>
          <p:cNvCxnSpPr/>
          <p:nvPr/>
        </p:nvCxnSpPr>
        <p:spPr>
          <a:xfrm flipV="1">
            <a:off x="6745190" y="1551709"/>
            <a:ext cx="0" cy="432213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988798" y="1551709"/>
            <a:ext cx="0" cy="432213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745190" y="5873839"/>
            <a:ext cx="5243607" cy="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a:stretch>
            <a:fillRect/>
          </a:stretch>
        </p:blipFill>
        <p:spPr>
          <a:xfrm>
            <a:off x="6968253" y="1763625"/>
            <a:ext cx="4688038" cy="2277284"/>
          </a:xfrm>
          <a:prstGeom prst="rect">
            <a:avLst/>
          </a:prstGeom>
        </p:spPr>
      </p:pic>
      <p:sp>
        <p:nvSpPr>
          <p:cNvPr id="12" name="TextBox 11"/>
          <p:cNvSpPr txBox="1"/>
          <p:nvPr/>
        </p:nvSpPr>
        <p:spPr>
          <a:xfrm>
            <a:off x="765013" y="1870968"/>
            <a:ext cx="1473139" cy="369332"/>
          </a:xfrm>
          <a:prstGeom prst="rect">
            <a:avLst/>
          </a:prstGeom>
          <a:noFill/>
          <a:ln w="38100">
            <a:solidFill>
              <a:srgbClr val="00FF00"/>
            </a:solidFill>
          </a:ln>
        </p:spPr>
        <p:txBody>
          <a:bodyPr wrap="square" rtlCol="0">
            <a:spAutoFit/>
          </a:bodyPr>
          <a:lstStyle/>
          <a:p>
            <a:r>
              <a:rPr lang="en-GB" b="1" u="sng" dirty="0">
                <a:latin typeface="Comic Sans MS" pitchFamily="66" charset="0"/>
              </a:rPr>
              <a:t>Draw Me!!!</a:t>
            </a:r>
            <a:endParaRPr lang="en-GB" dirty="0">
              <a:latin typeface="Comic Sans MS" pitchFamily="66" charset="0"/>
            </a:endParaRPr>
          </a:p>
        </p:txBody>
      </p:sp>
    </p:spTree>
    <p:extLst>
      <p:ext uri="{BB962C8B-B14F-4D97-AF65-F5344CB8AC3E}">
        <p14:creationId xmlns:p14="http://schemas.microsoft.com/office/powerpoint/2010/main" val="260679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0348" y="177521"/>
            <a:ext cx="11698451"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Explaining the development gap</a:t>
            </a:r>
          </a:p>
        </p:txBody>
      </p:sp>
      <p:sp>
        <p:nvSpPr>
          <p:cNvPr id="5" name="TextBox 4"/>
          <p:cNvSpPr txBox="1"/>
          <p:nvPr/>
        </p:nvSpPr>
        <p:spPr>
          <a:xfrm>
            <a:off x="492171" y="789718"/>
            <a:ext cx="5234372" cy="369332"/>
          </a:xfrm>
          <a:prstGeom prst="rect">
            <a:avLst/>
          </a:prstGeom>
          <a:noFill/>
          <a:ln w="38100">
            <a:solidFill>
              <a:srgbClr val="FFFF00"/>
            </a:solidFill>
          </a:ln>
        </p:spPr>
        <p:txBody>
          <a:bodyPr wrap="square" rtlCol="0">
            <a:spAutoFit/>
          </a:bodyPr>
          <a:lstStyle/>
          <a:p>
            <a:pPr algn="ctr"/>
            <a:r>
              <a:rPr lang="en-GB" b="1" u="sng" dirty="0">
                <a:latin typeface="Comic Sans MS" pitchFamily="66" charset="0"/>
              </a:rPr>
              <a:t>Human Factors</a:t>
            </a:r>
            <a:endParaRPr lang="en-GB" dirty="0">
              <a:latin typeface="Comic Sans MS" pitchFamily="66" charset="0"/>
            </a:endParaRPr>
          </a:p>
        </p:txBody>
      </p:sp>
      <p:sp>
        <p:nvSpPr>
          <p:cNvPr id="6" name="TextBox 5"/>
          <p:cNvSpPr txBox="1"/>
          <p:nvPr/>
        </p:nvSpPr>
        <p:spPr>
          <a:xfrm>
            <a:off x="6458862" y="798954"/>
            <a:ext cx="5234372" cy="369332"/>
          </a:xfrm>
          <a:prstGeom prst="rect">
            <a:avLst/>
          </a:prstGeom>
          <a:noFill/>
          <a:ln w="38100">
            <a:solidFill>
              <a:srgbClr val="00B0F0"/>
            </a:solidFill>
          </a:ln>
        </p:spPr>
        <p:txBody>
          <a:bodyPr wrap="square" rtlCol="0">
            <a:spAutoFit/>
          </a:bodyPr>
          <a:lstStyle/>
          <a:p>
            <a:pPr algn="ctr"/>
            <a:r>
              <a:rPr lang="en-GB" b="1" u="sng" dirty="0">
                <a:latin typeface="Comic Sans MS" pitchFamily="66" charset="0"/>
              </a:rPr>
              <a:t>Physical Factors </a:t>
            </a:r>
            <a:endParaRPr lang="en-GB" dirty="0">
              <a:latin typeface="Comic Sans MS" pitchFamily="66" charset="0"/>
            </a:endParaRPr>
          </a:p>
        </p:txBody>
      </p:sp>
      <p:cxnSp>
        <p:nvCxnSpPr>
          <p:cNvPr id="7" name="Straight Connector 6"/>
          <p:cNvCxnSpPr/>
          <p:nvPr/>
        </p:nvCxnSpPr>
        <p:spPr>
          <a:xfrm flipV="1">
            <a:off x="6096000" y="988292"/>
            <a:ext cx="0" cy="540327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90348" y="1265382"/>
            <a:ext cx="1155067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2841" y="6391564"/>
            <a:ext cx="11739416" cy="369332"/>
          </a:xfrm>
          <a:prstGeom prst="rect">
            <a:avLst/>
          </a:prstGeom>
          <a:noFill/>
          <a:ln w="38100">
            <a:solidFill>
              <a:srgbClr val="00FF00"/>
            </a:solidFill>
          </a:ln>
        </p:spPr>
        <p:txBody>
          <a:bodyPr wrap="square" rtlCol="0">
            <a:spAutoFit/>
          </a:bodyPr>
          <a:lstStyle/>
          <a:p>
            <a:r>
              <a:rPr lang="en-GB" b="1" u="sng" dirty="0">
                <a:latin typeface="Comic Sans MS" pitchFamily="66" charset="0"/>
              </a:rPr>
              <a:t>Demo</a:t>
            </a:r>
            <a:r>
              <a:rPr lang="en-GB" dirty="0">
                <a:latin typeface="Comic Sans MS" pitchFamily="66" charset="0"/>
              </a:rPr>
              <a:t>: What factors might there be for variations in the development gap?</a:t>
            </a:r>
          </a:p>
        </p:txBody>
      </p:sp>
      <p:pic>
        <p:nvPicPr>
          <p:cNvPr id="14" name="Picture 13"/>
          <p:cNvPicPr>
            <a:picLocks noChangeAspect="1"/>
          </p:cNvPicPr>
          <p:nvPr/>
        </p:nvPicPr>
        <p:blipFill>
          <a:blip r:embed="rId2"/>
          <a:stretch>
            <a:fillRect/>
          </a:stretch>
        </p:blipFill>
        <p:spPr>
          <a:xfrm>
            <a:off x="6621360" y="1542473"/>
            <a:ext cx="5257800" cy="3057525"/>
          </a:xfrm>
          <a:prstGeom prst="rect">
            <a:avLst/>
          </a:prstGeom>
        </p:spPr>
      </p:pic>
      <p:pic>
        <p:nvPicPr>
          <p:cNvPr id="15" name="Picture 14"/>
          <p:cNvPicPr>
            <a:picLocks noChangeAspect="1"/>
          </p:cNvPicPr>
          <p:nvPr/>
        </p:nvPicPr>
        <p:blipFill>
          <a:blip r:embed="rId3"/>
          <a:stretch>
            <a:fillRect/>
          </a:stretch>
        </p:blipFill>
        <p:spPr>
          <a:xfrm>
            <a:off x="686132" y="1371715"/>
            <a:ext cx="4744850" cy="2041092"/>
          </a:xfrm>
          <a:prstGeom prst="rect">
            <a:avLst/>
          </a:prstGeom>
        </p:spPr>
      </p:pic>
      <p:pic>
        <p:nvPicPr>
          <p:cNvPr id="16" name="Picture 15"/>
          <p:cNvPicPr>
            <a:picLocks noChangeAspect="1"/>
          </p:cNvPicPr>
          <p:nvPr/>
        </p:nvPicPr>
        <p:blipFill>
          <a:blip r:embed="rId4"/>
          <a:stretch>
            <a:fillRect/>
          </a:stretch>
        </p:blipFill>
        <p:spPr>
          <a:xfrm>
            <a:off x="783898" y="3660334"/>
            <a:ext cx="4549318" cy="1461094"/>
          </a:xfrm>
          <a:prstGeom prst="rect">
            <a:avLst/>
          </a:prstGeom>
        </p:spPr>
      </p:pic>
    </p:spTree>
    <p:extLst>
      <p:ext uri="{BB962C8B-B14F-4D97-AF65-F5344CB8AC3E}">
        <p14:creationId xmlns:p14="http://schemas.microsoft.com/office/powerpoint/2010/main" val="27901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0348" y="177521"/>
            <a:ext cx="11698451"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Consequences of the development Gap.</a:t>
            </a:r>
          </a:p>
        </p:txBody>
      </p:sp>
      <p:pic>
        <p:nvPicPr>
          <p:cNvPr id="5" name="Picture 4"/>
          <p:cNvPicPr>
            <a:picLocks noChangeAspect="1"/>
          </p:cNvPicPr>
          <p:nvPr/>
        </p:nvPicPr>
        <p:blipFill>
          <a:blip r:embed="rId2"/>
          <a:stretch>
            <a:fillRect/>
          </a:stretch>
        </p:blipFill>
        <p:spPr>
          <a:xfrm>
            <a:off x="652462" y="1701800"/>
            <a:ext cx="10887075" cy="3381375"/>
          </a:xfrm>
          <a:prstGeom prst="rect">
            <a:avLst/>
          </a:prstGeom>
        </p:spPr>
      </p:pic>
      <p:sp>
        <p:nvSpPr>
          <p:cNvPr id="6" name="Title 1"/>
          <p:cNvSpPr txBox="1">
            <a:spLocks/>
          </p:cNvSpPr>
          <p:nvPr/>
        </p:nvSpPr>
        <p:spPr>
          <a:xfrm>
            <a:off x="290348" y="805594"/>
            <a:ext cx="11654877" cy="504056"/>
          </a:xfrm>
          <a:prstGeom prst="rect">
            <a:avLst/>
          </a:prstGeom>
          <a:ln w="38100">
            <a:solidFill>
              <a:srgbClr val="00FF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Demo</a:t>
            </a:r>
            <a:r>
              <a:rPr lang="en-GB" sz="2400" dirty="0">
                <a:latin typeface="Comic Sans MS" panose="030F0702030302020204" pitchFamily="66" charset="0"/>
              </a:rPr>
              <a:t>: What is the </a:t>
            </a:r>
            <a:r>
              <a:rPr lang="en-GB" sz="2400" u="sng" dirty="0">
                <a:latin typeface="Comic Sans MS" panose="030F0702030302020204" pitchFamily="66" charset="0"/>
              </a:rPr>
              <a:t>DEVELOPMENT GAP </a:t>
            </a:r>
            <a:r>
              <a:rPr lang="en-GB" sz="2400" dirty="0">
                <a:latin typeface="Comic Sans MS" panose="030F0702030302020204" pitchFamily="66" charset="0"/>
              </a:rPr>
              <a:t>and what consequences might there be?</a:t>
            </a:r>
          </a:p>
        </p:txBody>
      </p:sp>
    </p:spTree>
    <p:extLst>
      <p:ext uri="{BB962C8B-B14F-4D97-AF65-F5344CB8AC3E}">
        <p14:creationId xmlns:p14="http://schemas.microsoft.com/office/powerpoint/2010/main" val="33406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4405"/>
          <a:stretch/>
        </p:blipFill>
        <p:spPr>
          <a:xfrm>
            <a:off x="876299" y="1638778"/>
            <a:ext cx="10439400" cy="4643727"/>
          </a:xfrm>
          <a:prstGeom prst="rect">
            <a:avLst/>
          </a:prstGeom>
        </p:spPr>
      </p:pic>
      <p:sp>
        <p:nvSpPr>
          <p:cNvPr id="5" name="Title 1"/>
          <p:cNvSpPr txBox="1">
            <a:spLocks/>
          </p:cNvSpPr>
          <p:nvPr/>
        </p:nvSpPr>
        <p:spPr>
          <a:xfrm>
            <a:off x="290348" y="177521"/>
            <a:ext cx="11698451"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What is the Gini Coefficient?</a:t>
            </a:r>
          </a:p>
        </p:txBody>
      </p:sp>
      <p:sp>
        <p:nvSpPr>
          <p:cNvPr id="6" name="Title 1"/>
          <p:cNvSpPr txBox="1">
            <a:spLocks/>
          </p:cNvSpPr>
          <p:nvPr/>
        </p:nvSpPr>
        <p:spPr>
          <a:xfrm>
            <a:off x="278504" y="768648"/>
            <a:ext cx="11698451" cy="783059"/>
          </a:xfrm>
          <a:prstGeom prst="rect">
            <a:avLst/>
          </a:prstGeom>
          <a:ln w="38100">
            <a:solidFill>
              <a:srgbClr val="7030A0"/>
            </a:solidFill>
          </a:ln>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dirty="0">
                <a:latin typeface="Comic Sans MS" panose="030F0702030302020204" pitchFamily="66" charset="0"/>
              </a:rPr>
              <a:t>The Gini Coefficient is a technique inequality used to show the extent of income inequalities. It allows for the analysis of changes in income over time in individual countries and comparison between countries. </a:t>
            </a:r>
          </a:p>
        </p:txBody>
      </p:sp>
    </p:spTree>
    <p:extLst>
      <p:ext uri="{BB962C8B-B14F-4D97-AF65-F5344CB8AC3E}">
        <p14:creationId xmlns:p14="http://schemas.microsoft.com/office/powerpoint/2010/main" val="384332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9672" y="872836"/>
            <a:ext cx="10732656" cy="5112328"/>
          </a:xfrm>
          <a:prstGeom prst="rect">
            <a:avLst/>
          </a:prstGeom>
          <a:ln w="19050">
            <a:solidFill>
              <a:srgbClr val="7030A0"/>
            </a:solidFill>
          </a:ln>
        </p:spPr>
      </p:pic>
      <p:sp>
        <p:nvSpPr>
          <p:cNvPr id="5" name="Title 1"/>
          <p:cNvSpPr txBox="1">
            <a:spLocks/>
          </p:cNvSpPr>
          <p:nvPr/>
        </p:nvSpPr>
        <p:spPr>
          <a:xfrm>
            <a:off x="290348" y="177521"/>
            <a:ext cx="11698451"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Core vs Periphery </a:t>
            </a:r>
          </a:p>
        </p:txBody>
      </p:sp>
    </p:spTree>
    <p:extLst>
      <p:ext uri="{BB962C8B-B14F-4D97-AF65-F5344CB8AC3E}">
        <p14:creationId xmlns:p14="http://schemas.microsoft.com/office/powerpoint/2010/main" val="183851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bbc.co.uk/staticarchive/0cb28df05cb7b2096681cb29efe39be5d6706514.jp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294966" y="771407"/>
            <a:ext cx="7712961" cy="5911102"/>
          </a:xfrm>
          <a:prstGeom prst="rect">
            <a:avLst/>
          </a:prstGeom>
        </p:spPr>
      </p:pic>
      <p:sp>
        <p:nvSpPr>
          <p:cNvPr id="6" name="Title 1"/>
          <p:cNvSpPr txBox="1">
            <a:spLocks/>
          </p:cNvSpPr>
          <p:nvPr/>
        </p:nvSpPr>
        <p:spPr>
          <a:xfrm>
            <a:off x="290348" y="177521"/>
            <a:ext cx="11698451"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Sectors of Industry </a:t>
            </a:r>
          </a:p>
        </p:txBody>
      </p:sp>
      <p:sp>
        <p:nvSpPr>
          <p:cNvPr id="14" name="Rectangle 13"/>
          <p:cNvSpPr/>
          <p:nvPr/>
        </p:nvSpPr>
        <p:spPr>
          <a:xfrm>
            <a:off x="3048000" y="1720840"/>
            <a:ext cx="6096000" cy="369332"/>
          </a:xfrm>
          <a:prstGeom prst="rect">
            <a:avLst/>
          </a:prstGeom>
        </p:spPr>
        <p:txBody>
          <a:bodyPr>
            <a:spAutoFit/>
          </a:bodyPr>
          <a:lstStyle/>
          <a:p>
            <a:r>
              <a:rPr lang="en-GB" dirty="0"/>
              <a:t>.</a:t>
            </a:r>
          </a:p>
        </p:txBody>
      </p:sp>
      <p:sp>
        <p:nvSpPr>
          <p:cNvPr id="15" name="TextBox 14"/>
          <p:cNvSpPr txBox="1"/>
          <p:nvPr/>
        </p:nvSpPr>
        <p:spPr>
          <a:xfrm>
            <a:off x="8007927" y="771407"/>
            <a:ext cx="3980872" cy="5755422"/>
          </a:xfrm>
          <a:prstGeom prst="rect">
            <a:avLst/>
          </a:prstGeom>
          <a:noFill/>
          <a:ln w="28575">
            <a:solidFill>
              <a:srgbClr val="7030A0"/>
            </a:solidFill>
          </a:ln>
        </p:spPr>
        <p:txBody>
          <a:bodyPr wrap="square" rtlCol="0">
            <a:spAutoFit/>
          </a:bodyPr>
          <a:lstStyle/>
          <a:p>
            <a:pPr algn="just"/>
            <a:r>
              <a:rPr lang="en-GB" sz="1600" b="1" u="sng" dirty="0">
                <a:latin typeface="Comic Sans MS" panose="030F0702030302020204" pitchFamily="66" charset="0"/>
              </a:rPr>
              <a:t>Primary production</a:t>
            </a:r>
            <a:r>
              <a:rPr lang="en-GB" sz="1600" dirty="0">
                <a:latin typeface="Comic Sans MS" panose="030F0702030302020204" pitchFamily="66" charset="0"/>
              </a:rPr>
              <a:t>: this involves acquiring raw materials. For example, metals and coal have to be mined, oil drilled from the ground, rubber tapped from trees, foodstuffs farmed and fish trawled. This is sometimes known as extractive production.</a:t>
            </a:r>
          </a:p>
          <a:p>
            <a:pPr algn="just"/>
            <a:endParaRPr lang="en-GB" sz="1600" dirty="0">
              <a:latin typeface="Comic Sans MS" panose="030F0702030302020204" pitchFamily="66" charset="0"/>
            </a:endParaRPr>
          </a:p>
          <a:p>
            <a:pPr algn="just"/>
            <a:r>
              <a:rPr lang="en-GB" sz="1600" b="1" u="sng" dirty="0">
                <a:latin typeface="Comic Sans MS" panose="030F0702030302020204" pitchFamily="66" charset="0"/>
              </a:rPr>
              <a:t>Secondary production</a:t>
            </a:r>
            <a:r>
              <a:rPr lang="en-GB" sz="1600" dirty="0">
                <a:latin typeface="Comic Sans MS" panose="030F0702030302020204" pitchFamily="66" charset="0"/>
              </a:rPr>
              <a:t>: this is the manufacturing and assembly process. It involves converting raw materials into components, for example, making plastics from oil. It also involves assembling the product, e.g. building houses, bridges and roads.</a:t>
            </a:r>
          </a:p>
          <a:p>
            <a:pPr algn="just"/>
            <a:endParaRPr lang="en-GB" sz="1600" dirty="0">
              <a:latin typeface="Comic Sans MS" panose="030F0702030302020204" pitchFamily="66" charset="0"/>
            </a:endParaRPr>
          </a:p>
          <a:p>
            <a:pPr algn="just"/>
            <a:r>
              <a:rPr lang="en-GB" sz="1600" b="1" u="sng" dirty="0">
                <a:latin typeface="Comic Sans MS" panose="030F0702030302020204" pitchFamily="66" charset="0"/>
              </a:rPr>
              <a:t>Tertiary production: </a:t>
            </a:r>
            <a:r>
              <a:rPr lang="en-GB" sz="1600" dirty="0">
                <a:latin typeface="Comic Sans MS" panose="030F0702030302020204" pitchFamily="66" charset="0"/>
              </a:rPr>
              <a:t>this refers to the commercial services that support the production and distribution process, e.g. insurance, transport, advertising, warehousing and other services such as teaching and health care</a:t>
            </a:r>
          </a:p>
        </p:txBody>
      </p:sp>
    </p:spTree>
    <p:extLst>
      <p:ext uri="{BB962C8B-B14F-4D97-AF65-F5344CB8AC3E}">
        <p14:creationId xmlns:p14="http://schemas.microsoft.com/office/powerpoint/2010/main" val="285444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geography">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30"/>
          <a:stretch/>
        </p:blipFill>
        <p:spPr bwMode="auto">
          <a:xfrm>
            <a:off x="153843" y="166688"/>
            <a:ext cx="889000" cy="93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Line 6"/>
          <p:cNvSpPr>
            <a:spLocks noChangeShapeType="1"/>
          </p:cNvSpPr>
          <p:nvPr/>
        </p:nvSpPr>
        <p:spPr bwMode="auto">
          <a:xfrm flipV="1">
            <a:off x="6096000" y="552451"/>
            <a:ext cx="0" cy="5995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omic Sans MS" panose="030F0702030302020204" pitchFamily="66" charset="0"/>
            </a:endParaRPr>
          </a:p>
        </p:txBody>
      </p:sp>
      <p:sp>
        <p:nvSpPr>
          <p:cNvPr id="13318" name="Text Box 8"/>
          <p:cNvSpPr txBox="1">
            <a:spLocks noChangeArrowheads="1"/>
          </p:cNvSpPr>
          <p:nvPr/>
        </p:nvSpPr>
        <p:spPr bwMode="auto">
          <a:xfrm>
            <a:off x="360218" y="1171740"/>
            <a:ext cx="5561611" cy="1200329"/>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indent="0" eaLnBrk="1" hangingPunct="1">
              <a:spcBef>
                <a:spcPct val="50000"/>
              </a:spcBef>
            </a:pPr>
            <a:r>
              <a:rPr lang="en-GB" altLang="en-US" sz="1200" b="1" u="sng" dirty="0"/>
              <a:t>Starter Sheet:</a:t>
            </a:r>
          </a:p>
          <a:p>
            <a:pPr eaLnBrk="1" hangingPunct="1">
              <a:spcBef>
                <a:spcPct val="50000"/>
              </a:spcBef>
              <a:buFontTx/>
              <a:buAutoNum type="arabicParenR"/>
            </a:pPr>
            <a:r>
              <a:rPr lang="en-GB" altLang="en-US" sz="1200" dirty="0"/>
              <a:t>Using the development indicators opposite, match the fill in the gap by matching the development indicator to the definition.</a:t>
            </a:r>
          </a:p>
          <a:p>
            <a:pPr eaLnBrk="1" hangingPunct="1">
              <a:spcBef>
                <a:spcPct val="50000"/>
              </a:spcBef>
              <a:buFontTx/>
              <a:buAutoNum type="arabicParenR"/>
            </a:pPr>
            <a:r>
              <a:rPr lang="en-GB" altLang="en-US" sz="1200" dirty="0"/>
              <a:t>In the box next to the indicator, draw an arrow showing whether it would increase    or decrease     as a country develops.</a:t>
            </a:r>
            <a:endParaRPr lang="en-US" altLang="en-US" sz="1200" dirty="0"/>
          </a:p>
        </p:txBody>
      </p:sp>
      <p:sp>
        <p:nvSpPr>
          <p:cNvPr id="13319" name="Text Box 9"/>
          <p:cNvSpPr txBox="1">
            <a:spLocks noChangeArrowheads="1"/>
          </p:cNvSpPr>
          <p:nvPr/>
        </p:nvSpPr>
        <p:spPr bwMode="auto">
          <a:xfrm>
            <a:off x="1187305" y="716756"/>
            <a:ext cx="52461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b="1" dirty="0"/>
              <a:t>Name:_____________________ Date:___________</a:t>
            </a:r>
            <a:endParaRPr lang="en-US" altLang="en-US" sz="1400" b="1" dirty="0"/>
          </a:p>
        </p:txBody>
      </p:sp>
      <p:sp>
        <p:nvSpPr>
          <p:cNvPr id="13320" name="Line 10"/>
          <p:cNvSpPr>
            <a:spLocks noChangeShapeType="1"/>
          </p:cNvSpPr>
          <p:nvPr/>
        </p:nvSpPr>
        <p:spPr bwMode="auto">
          <a:xfrm flipV="1">
            <a:off x="1906216" y="2154807"/>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omic Sans MS" panose="030F0702030302020204" pitchFamily="66" charset="0"/>
            </a:endParaRPr>
          </a:p>
        </p:txBody>
      </p:sp>
      <p:sp>
        <p:nvSpPr>
          <p:cNvPr id="13321" name="Line 11"/>
          <p:cNvSpPr>
            <a:spLocks noChangeShapeType="1"/>
          </p:cNvSpPr>
          <p:nvPr/>
        </p:nvSpPr>
        <p:spPr bwMode="auto">
          <a:xfrm>
            <a:off x="2965531" y="2154806"/>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omic Sans MS" panose="030F0702030302020204" pitchFamily="66" charset="0"/>
            </a:endParaRPr>
          </a:p>
        </p:txBody>
      </p:sp>
      <p:sp>
        <p:nvSpPr>
          <p:cNvPr id="13322" name="Rectangle 12"/>
          <p:cNvSpPr>
            <a:spLocks noChangeArrowheads="1"/>
          </p:cNvSpPr>
          <p:nvPr/>
        </p:nvSpPr>
        <p:spPr bwMode="auto">
          <a:xfrm>
            <a:off x="6938383" y="947776"/>
            <a:ext cx="287337"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en-GB" altLang="en-US" sz="2800"/>
          </a:p>
        </p:txBody>
      </p:sp>
      <p:sp>
        <p:nvSpPr>
          <p:cNvPr id="13323" name="Rectangle 13"/>
          <p:cNvSpPr>
            <a:spLocks noChangeArrowheads="1"/>
          </p:cNvSpPr>
          <p:nvPr/>
        </p:nvSpPr>
        <p:spPr bwMode="auto">
          <a:xfrm>
            <a:off x="6938383" y="1379576"/>
            <a:ext cx="287337"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en-GB" altLang="en-US" sz="2800"/>
          </a:p>
        </p:txBody>
      </p:sp>
      <p:sp>
        <p:nvSpPr>
          <p:cNvPr id="13324" name="Rectangle 14"/>
          <p:cNvSpPr>
            <a:spLocks noChangeArrowheads="1"/>
          </p:cNvSpPr>
          <p:nvPr/>
        </p:nvSpPr>
        <p:spPr bwMode="auto">
          <a:xfrm>
            <a:off x="6938383" y="1811376"/>
            <a:ext cx="287337"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en-GB" altLang="en-US" sz="2800"/>
          </a:p>
        </p:txBody>
      </p:sp>
      <p:sp>
        <p:nvSpPr>
          <p:cNvPr id="13325" name="Rectangle 15"/>
          <p:cNvSpPr>
            <a:spLocks noChangeArrowheads="1"/>
          </p:cNvSpPr>
          <p:nvPr/>
        </p:nvSpPr>
        <p:spPr bwMode="auto">
          <a:xfrm>
            <a:off x="6938383" y="2243176"/>
            <a:ext cx="287337"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en-GB" altLang="en-US" sz="2800"/>
          </a:p>
        </p:txBody>
      </p:sp>
      <p:sp>
        <p:nvSpPr>
          <p:cNvPr id="13326" name="Rectangle 16"/>
          <p:cNvSpPr>
            <a:spLocks noChangeArrowheads="1"/>
          </p:cNvSpPr>
          <p:nvPr/>
        </p:nvSpPr>
        <p:spPr bwMode="auto">
          <a:xfrm>
            <a:off x="6938383" y="2676562"/>
            <a:ext cx="287337"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en-GB" altLang="en-US" sz="2800"/>
          </a:p>
        </p:txBody>
      </p:sp>
      <p:sp>
        <p:nvSpPr>
          <p:cNvPr id="13327" name="Rectangle 17"/>
          <p:cNvSpPr>
            <a:spLocks noChangeArrowheads="1"/>
          </p:cNvSpPr>
          <p:nvPr/>
        </p:nvSpPr>
        <p:spPr bwMode="auto">
          <a:xfrm>
            <a:off x="6938383" y="3108362"/>
            <a:ext cx="287337"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en-GB" altLang="en-US" sz="2800"/>
          </a:p>
        </p:txBody>
      </p:sp>
      <p:sp>
        <p:nvSpPr>
          <p:cNvPr id="13328" name="Rectangle 18"/>
          <p:cNvSpPr>
            <a:spLocks noChangeArrowheads="1"/>
          </p:cNvSpPr>
          <p:nvPr/>
        </p:nvSpPr>
        <p:spPr bwMode="auto">
          <a:xfrm>
            <a:off x="6938383" y="3540162"/>
            <a:ext cx="287337"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en-GB" altLang="en-US" sz="2800"/>
          </a:p>
        </p:txBody>
      </p:sp>
      <p:sp>
        <p:nvSpPr>
          <p:cNvPr id="13329" name="Text Box 20"/>
          <p:cNvSpPr txBox="1">
            <a:spLocks noChangeArrowheads="1"/>
          </p:cNvSpPr>
          <p:nvPr/>
        </p:nvSpPr>
        <p:spPr bwMode="auto">
          <a:xfrm>
            <a:off x="7370182" y="947776"/>
            <a:ext cx="2519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a:t>GDP per capita</a:t>
            </a:r>
            <a:endParaRPr lang="en-US" altLang="en-US" sz="1400"/>
          </a:p>
        </p:txBody>
      </p:sp>
      <p:sp>
        <p:nvSpPr>
          <p:cNvPr id="13330" name="Text Box 21"/>
          <p:cNvSpPr txBox="1">
            <a:spLocks noChangeArrowheads="1"/>
          </p:cNvSpPr>
          <p:nvPr/>
        </p:nvSpPr>
        <p:spPr bwMode="auto">
          <a:xfrm>
            <a:off x="7298745" y="1379576"/>
            <a:ext cx="31670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a:t>Adult literacy rate</a:t>
            </a:r>
            <a:endParaRPr lang="en-US" altLang="en-US" sz="1400"/>
          </a:p>
        </p:txBody>
      </p:sp>
      <p:sp>
        <p:nvSpPr>
          <p:cNvPr id="13331" name="Text Box 22"/>
          <p:cNvSpPr txBox="1">
            <a:spLocks noChangeArrowheads="1"/>
          </p:cNvSpPr>
          <p:nvPr/>
        </p:nvSpPr>
        <p:spPr bwMode="auto">
          <a:xfrm>
            <a:off x="7298745" y="1811376"/>
            <a:ext cx="18716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a:t>People per doctor</a:t>
            </a:r>
            <a:endParaRPr lang="en-US" altLang="en-US" sz="1400"/>
          </a:p>
        </p:txBody>
      </p:sp>
      <p:sp>
        <p:nvSpPr>
          <p:cNvPr id="13332" name="Text Box 23"/>
          <p:cNvSpPr txBox="1">
            <a:spLocks noChangeArrowheads="1"/>
          </p:cNvSpPr>
          <p:nvPr/>
        </p:nvSpPr>
        <p:spPr bwMode="auto">
          <a:xfrm>
            <a:off x="7298745" y="2243176"/>
            <a:ext cx="20161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a:t>Life expectancy</a:t>
            </a:r>
            <a:endParaRPr lang="en-US" altLang="en-US" sz="1400"/>
          </a:p>
        </p:txBody>
      </p:sp>
      <p:sp>
        <p:nvSpPr>
          <p:cNvPr id="13333" name="Text Box 24"/>
          <p:cNvSpPr txBox="1">
            <a:spLocks noChangeArrowheads="1"/>
          </p:cNvSpPr>
          <p:nvPr/>
        </p:nvSpPr>
        <p:spPr bwMode="auto">
          <a:xfrm>
            <a:off x="7281282" y="2676562"/>
            <a:ext cx="40671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dirty="0"/>
              <a:t>Population with access to safe water</a:t>
            </a:r>
            <a:endParaRPr lang="en-US" altLang="en-US" sz="1400" dirty="0"/>
          </a:p>
        </p:txBody>
      </p:sp>
      <p:sp>
        <p:nvSpPr>
          <p:cNvPr id="13334" name="Text Box 25"/>
          <p:cNvSpPr txBox="1">
            <a:spLocks noChangeArrowheads="1"/>
          </p:cNvSpPr>
          <p:nvPr/>
        </p:nvSpPr>
        <p:spPr bwMode="auto">
          <a:xfrm>
            <a:off x="7298745" y="3108362"/>
            <a:ext cx="29511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a:t>Infant mortality</a:t>
            </a:r>
            <a:endParaRPr lang="en-US" altLang="en-US" sz="1400"/>
          </a:p>
        </p:txBody>
      </p:sp>
      <p:sp>
        <p:nvSpPr>
          <p:cNvPr id="13335" name="Text Box 26"/>
          <p:cNvSpPr txBox="1">
            <a:spLocks noChangeArrowheads="1"/>
          </p:cNvSpPr>
          <p:nvPr/>
        </p:nvSpPr>
        <p:spPr bwMode="auto">
          <a:xfrm>
            <a:off x="7298745" y="3540162"/>
            <a:ext cx="2879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a:t>Car ownership</a:t>
            </a:r>
            <a:endParaRPr lang="en-US" altLang="en-US" sz="1400"/>
          </a:p>
        </p:txBody>
      </p:sp>
      <p:sp>
        <p:nvSpPr>
          <p:cNvPr id="13336" name="Rectangle 27"/>
          <p:cNvSpPr>
            <a:spLocks noChangeArrowheads="1"/>
          </p:cNvSpPr>
          <p:nvPr/>
        </p:nvSpPr>
        <p:spPr bwMode="auto">
          <a:xfrm>
            <a:off x="6938383" y="3971962"/>
            <a:ext cx="287337"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en-GB" altLang="en-US" sz="2800"/>
          </a:p>
        </p:txBody>
      </p:sp>
      <p:sp>
        <p:nvSpPr>
          <p:cNvPr id="13337" name="Text Box 28"/>
          <p:cNvSpPr txBox="1">
            <a:spLocks noChangeArrowheads="1"/>
          </p:cNvSpPr>
          <p:nvPr/>
        </p:nvSpPr>
        <p:spPr bwMode="auto">
          <a:xfrm>
            <a:off x="7298745" y="3971962"/>
            <a:ext cx="20161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a:t>Urban population</a:t>
            </a:r>
            <a:endParaRPr lang="en-US" altLang="en-US" sz="1400"/>
          </a:p>
        </p:txBody>
      </p:sp>
      <p:sp>
        <p:nvSpPr>
          <p:cNvPr id="13338" name="Text Box 29"/>
          <p:cNvSpPr txBox="1">
            <a:spLocks noChangeArrowheads="1"/>
          </p:cNvSpPr>
          <p:nvPr/>
        </p:nvSpPr>
        <p:spPr bwMode="auto">
          <a:xfrm>
            <a:off x="360218" y="2586157"/>
            <a:ext cx="5399087"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dirty="0"/>
              <a:t>________________________ The % of people who own a car.</a:t>
            </a:r>
          </a:p>
          <a:p>
            <a:pPr eaLnBrk="1" hangingPunct="1">
              <a:spcBef>
                <a:spcPct val="50000"/>
              </a:spcBef>
            </a:pPr>
            <a:r>
              <a:rPr lang="en-GB" altLang="en-US" sz="1400" dirty="0"/>
              <a:t>________________________ The % of people over 15 who can read and write.</a:t>
            </a:r>
          </a:p>
          <a:p>
            <a:pPr eaLnBrk="1" hangingPunct="1">
              <a:spcBef>
                <a:spcPct val="50000"/>
              </a:spcBef>
            </a:pPr>
            <a:r>
              <a:rPr lang="en-GB" altLang="en-US" sz="1400" dirty="0"/>
              <a:t>________________________ The average amount of money a country earns per person.</a:t>
            </a:r>
          </a:p>
          <a:p>
            <a:pPr eaLnBrk="1" hangingPunct="1">
              <a:spcBef>
                <a:spcPct val="50000"/>
              </a:spcBef>
            </a:pPr>
            <a:r>
              <a:rPr lang="en-GB" altLang="en-US" sz="1400" dirty="0"/>
              <a:t>________________________ The number of people for each doctor.</a:t>
            </a:r>
          </a:p>
          <a:p>
            <a:pPr eaLnBrk="1" hangingPunct="1">
              <a:spcBef>
                <a:spcPct val="50000"/>
              </a:spcBef>
            </a:pPr>
            <a:r>
              <a:rPr lang="en-GB" altLang="en-US" sz="1400" dirty="0"/>
              <a:t>________________________ The number of children (under the age of 1) who die per 1000 babies born.</a:t>
            </a:r>
          </a:p>
          <a:p>
            <a:pPr eaLnBrk="1" hangingPunct="1">
              <a:spcBef>
                <a:spcPct val="50000"/>
              </a:spcBef>
            </a:pPr>
            <a:r>
              <a:rPr lang="en-GB" altLang="en-US" sz="1400" dirty="0"/>
              <a:t>________________________ The % of people with a well or tap close to their home.</a:t>
            </a:r>
          </a:p>
          <a:p>
            <a:pPr eaLnBrk="1" hangingPunct="1">
              <a:spcBef>
                <a:spcPct val="50000"/>
              </a:spcBef>
            </a:pPr>
            <a:r>
              <a:rPr lang="en-GB" altLang="en-US" sz="1400" dirty="0"/>
              <a:t>________________________ The average age that people can expect to live to.</a:t>
            </a:r>
          </a:p>
          <a:p>
            <a:pPr eaLnBrk="1" hangingPunct="1">
              <a:spcBef>
                <a:spcPct val="50000"/>
              </a:spcBef>
            </a:pPr>
            <a:r>
              <a:rPr lang="en-GB" altLang="en-US" sz="1400" dirty="0"/>
              <a:t>________________________ The % of people living in towns and cities.</a:t>
            </a:r>
            <a:endParaRPr lang="en-US" altLang="en-US" sz="1400" dirty="0"/>
          </a:p>
        </p:txBody>
      </p:sp>
      <p:sp>
        <p:nvSpPr>
          <p:cNvPr id="13339" name="Text Box 30"/>
          <p:cNvSpPr txBox="1">
            <a:spLocks noChangeArrowheads="1"/>
          </p:cNvSpPr>
          <p:nvPr/>
        </p:nvSpPr>
        <p:spPr bwMode="auto">
          <a:xfrm>
            <a:off x="6270172" y="5055435"/>
            <a:ext cx="5834742" cy="1492716"/>
          </a:xfrm>
          <a:prstGeom prst="rect">
            <a:avLst/>
          </a:prstGeom>
          <a:noFill/>
          <a:ln w="2857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en-GB" altLang="en-US" sz="1400" b="1" u="sng" dirty="0"/>
              <a:t>Challenge</a:t>
            </a:r>
            <a:r>
              <a:rPr lang="en-GB" altLang="en-US" sz="1400" dirty="0"/>
              <a:t>: Which 3 indicators do you think are most important? Write a paragraph explaining why for each.</a:t>
            </a:r>
          </a:p>
          <a:p>
            <a:pPr eaLnBrk="1" hangingPunct="1">
              <a:spcBef>
                <a:spcPct val="50000"/>
              </a:spcBef>
            </a:pPr>
            <a:r>
              <a:rPr lang="en-GB" altLang="en-US" sz="1400" dirty="0"/>
              <a:t>…………………………………………………………………………………………………………………………</a:t>
            </a:r>
          </a:p>
          <a:p>
            <a:pPr eaLnBrk="1" hangingPunct="1">
              <a:spcBef>
                <a:spcPct val="50000"/>
              </a:spcBef>
            </a:pPr>
            <a:r>
              <a:rPr lang="en-GB" altLang="en-US" sz="1400" dirty="0"/>
              <a:t>…………………………………………………………………………………………………………………………</a:t>
            </a:r>
          </a:p>
          <a:p>
            <a:pPr eaLnBrk="1" hangingPunct="1">
              <a:spcBef>
                <a:spcPct val="50000"/>
              </a:spcBef>
            </a:pPr>
            <a:r>
              <a:rPr lang="en-GB" altLang="en-US" sz="1400" dirty="0"/>
              <a:t>……………………………………………………………………………………………………………………......</a:t>
            </a:r>
            <a:endParaRPr lang="en-US" altLang="en-US" sz="1400" dirty="0"/>
          </a:p>
        </p:txBody>
      </p:sp>
      <p:sp>
        <p:nvSpPr>
          <p:cNvPr id="28" name="Title 1"/>
          <p:cNvSpPr txBox="1">
            <a:spLocks/>
          </p:cNvSpPr>
          <p:nvPr/>
        </p:nvSpPr>
        <p:spPr>
          <a:xfrm>
            <a:off x="1203037" y="166688"/>
            <a:ext cx="10794999" cy="385763"/>
          </a:xfrm>
          <a:prstGeom prst="rect">
            <a:avLst/>
          </a:prstGeom>
          <a:ln w="38100">
            <a:solidFill>
              <a:srgbClr val="FF0000"/>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u="sng" dirty="0">
                <a:latin typeface="Comic Sans MS" panose="030F0702030302020204" pitchFamily="66" charset="0"/>
              </a:rPr>
              <a:t>Starter sheet</a:t>
            </a:r>
            <a:r>
              <a:rPr lang="en-GB" sz="2400" dirty="0">
                <a:latin typeface="Comic Sans MS" panose="030F0702030302020204" pitchFamily="66" charset="0"/>
              </a:rPr>
              <a:t>: Development Indicators</a:t>
            </a:r>
          </a:p>
        </p:txBody>
      </p:sp>
    </p:spTree>
    <p:extLst>
      <p:ext uri="{BB962C8B-B14F-4D97-AF65-F5344CB8AC3E}">
        <p14:creationId xmlns:p14="http://schemas.microsoft.com/office/powerpoint/2010/main" val="2564881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540</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Key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Questions</dc:title>
  <dc:creator>martin roberts</dc:creator>
  <cp:lastModifiedBy>martin roberts</cp:lastModifiedBy>
  <cp:revision>11</cp:revision>
  <cp:lastPrinted>2016-12-02T13:36:02Z</cp:lastPrinted>
  <dcterms:created xsi:type="dcterms:W3CDTF">2016-11-29T09:56:18Z</dcterms:created>
  <dcterms:modified xsi:type="dcterms:W3CDTF">2016-12-02T13:37:23Z</dcterms:modified>
</cp:coreProperties>
</file>