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9" r:id="rId4"/>
    <p:sldId id="260" r:id="rId5"/>
    <p:sldId id="269" r:id="rId6"/>
    <p:sldId id="257" r:id="rId7"/>
    <p:sldId id="279" r:id="rId8"/>
    <p:sldId id="263" r:id="rId9"/>
    <p:sldId id="270" r:id="rId10"/>
    <p:sldId id="271" r:id="rId11"/>
    <p:sldId id="272" r:id="rId12"/>
    <p:sldId id="280" r:id="rId13"/>
    <p:sldId id="274" r:id="rId14"/>
    <p:sldId id="273" r:id="rId15"/>
    <p:sldId id="275" r:id="rId16"/>
    <p:sldId id="276" r:id="rId17"/>
    <p:sldId id="277" r:id="rId18"/>
    <p:sldId id="278" r:id="rId19"/>
  </p:sldIdLst>
  <p:sldSz cx="12192000" cy="6858000"/>
  <p:notesSz cx="6877050" cy="9656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586104-65C8-4567-978B-893FB63EB371}">
          <p14:sldIdLst>
            <p14:sldId id="258"/>
            <p14:sldId id="256"/>
            <p14:sldId id="259"/>
            <p14:sldId id="260"/>
          </p14:sldIdLst>
        </p14:section>
        <p14:section name="Starter Sheet" id="{9AD86B26-D660-4978-B236-C94B6118C534}">
          <p14:sldIdLst>
            <p14:sldId id="269"/>
            <p14:sldId id="257"/>
            <p14:sldId id="279"/>
            <p14:sldId id="263"/>
            <p14:sldId id="270"/>
            <p14:sldId id="271"/>
            <p14:sldId id="272"/>
            <p14:sldId id="280"/>
            <p14:sldId id="274"/>
          </p14:sldIdLst>
        </p14:section>
        <p14:section name="Worksheets" id="{8552AF1E-928B-467C-8AC4-7E5F7CCA5ECB}">
          <p14:sldIdLst>
            <p14:sldId id="273"/>
            <p14:sldId id="275"/>
            <p14:sldId id="276"/>
            <p14:sldId id="277"/>
            <p14:sldId id="278"/>
          </p14:sldIdLst>
        </p14:section>
      </p14:sectionLst>
    </p:ex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4095" autoAdjust="0"/>
  </p:normalViewPr>
  <p:slideViewPr>
    <p:cSldViewPr snapToGrid="0" showGuides="1">
      <p:cViewPr varScale="1">
        <p:scale>
          <a:sx n="83" d="100"/>
          <a:sy n="83" d="100"/>
        </p:scale>
        <p:origin x="523" y="72"/>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F332408-D731-4879-849D-9CA2AAD0DF76}"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214557-EFEA-4634-987D-D1B72B33D11F}" type="slidenum">
              <a:rPr lang="en-GB" smtClean="0"/>
              <a:t>‹#›</a:t>
            </a:fld>
            <a:endParaRPr lang="en-GB"/>
          </a:p>
        </p:txBody>
      </p:sp>
    </p:spTree>
    <p:extLst>
      <p:ext uri="{BB962C8B-B14F-4D97-AF65-F5344CB8AC3E}">
        <p14:creationId xmlns:p14="http://schemas.microsoft.com/office/powerpoint/2010/main" val="3165086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332408-D731-4879-849D-9CA2AAD0DF76}"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214557-EFEA-4634-987D-D1B72B33D11F}" type="slidenum">
              <a:rPr lang="en-GB" smtClean="0"/>
              <a:t>‹#›</a:t>
            </a:fld>
            <a:endParaRPr lang="en-GB"/>
          </a:p>
        </p:txBody>
      </p:sp>
    </p:spTree>
    <p:extLst>
      <p:ext uri="{BB962C8B-B14F-4D97-AF65-F5344CB8AC3E}">
        <p14:creationId xmlns:p14="http://schemas.microsoft.com/office/powerpoint/2010/main" val="3206489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332408-D731-4879-849D-9CA2AAD0DF76}"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214557-EFEA-4634-987D-D1B72B33D11F}" type="slidenum">
              <a:rPr lang="en-GB" smtClean="0"/>
              <a:t>‹#›</a:t>
            </a:fld>
            <a:endParaRPr lang="en-GB"/>
          </a:p>
        </p:txBody>
      </p:sp>
    </p:spTree>
    <p:extLst>
      <p:ext uri="{BB962C8B-B14F-4D97-AF65-F5344CB8AC3E}">
        <p14:creationId xmlns:p14="http://schemas.microsoft.com/office/powerpoint/2010/main" val="470625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332408-D731-4879-849D-9CA2AAD0DF76}"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214557-EFEA-4634-987D-D1B72B33D11F}" type="slidenum">
              <a:rPr lang="en-GB" smtClean="0"/>
              <a:t>‹#›</a:t>
            </a:fld>
            <a:endParaRPr lang="en-GB"/>
          </a:p>
        </p:txBody>
      </p:sp>
    </p:spTree>
    <p:extLst>
      <p:ext uri="{BB962C8B-B14F-4D97-AF65-F5344CB8AC3E}">
        <p14:creationId xmlns:p14="http://schemas.microsoft.com/office/powerpoint/2010/main" val="68752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332408-D731-4879-849D-9CA2AAD0DF76}"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214557-EFEA-4634-987D-D1B72B33D11F}" type="slidenum">
              <a:rPr lang="en-GB" smtClean="0"/>
              <a:t>‹#›</a:t>
            </a:fld>
            <a:endParaRPr lang="en-GB"/>
          </a:p>
        </p:txBody>
      </p:sp>
    </p:spTree>
    <p:extLst>
      <p:ext uri="{BB962C8B-B14F-4D97-AF65-F5344CB8AC3E}">
        <p14:creationId xmlns:p14="http://schemas.microsoft.com/office/powerpoint/2010/main" val="2683831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F332408-D731-4879-849D-9CA2AAD0DF76}" type="datetimeFigureOut">
              <a:rPr lang="en-GB" smtClean="0"/>
              <a:t>22/05/2017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214557-EFEA-4634-987D-D1B72B33D11F}" type="slidenum">
              <a:rPr lang="en-GB" smtClean="0"/>
              <a:t>‹#›</a:t>
            </a:fld>
            <a:endParaRPr lang="en-GB"/>
          </a:p>
        </p:txBody>
      </p:sp>
    </p:spTree>
    <p:extLst>
      <p:ext uri="{BB962C8B-B14F-4D97-AF65-F5344CB8AC3E}">
        <p14:creationId xmlns:p14="http://schemas.microsoft.com/office/powerpoint/2010/main" val="282094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F332408-D731-4879-849D-9CA2AAD0DF76}" type="datetimeFigureOut">
              <a:rPr lang="en-GB" smtClean="0"/>
              <a:t>22/05/2017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214557-EFEA-4634-987D-D1B72B33D11F}" type="slidenum">
              <a:rPr lang="en-GB" smtClean="0"/>
              <a:t>‹#›</a:t>
            </a:fld>
            <a:endParaRPr lang="en-GB"/>
          </a:p>
        </p:txBody>
      </p:sp>
    </p:spTree>
    <p:extLst>
      <p:ext uri="{BB962C8B-B14F-4D97-AF65-F5344CB8AC3E}">
        <p14:creationId xmlns:p14="http://schemas.microsoft.com/office/powerpoint/2010/main" val="251320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F332408-D731-4879-849D-9CA2AAD0DF76}" type="datetimeFigureOut">
              <a:rPr lang="en-GB" smtClean="0"/>
              <a:t>22/05/2017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214557-EFEA-4634-987D-D1B72B33D11F}" type="slidenum">
              <a:rPr lang="en-GB" smtClean="0"/>
              <a:t>‹#›</a:t>
            </a:fld>
            <a:endParaRPr lang="en-GB"/>
          </a:p>
        </p:txBody>
      </p:sp>
    </p:spTree>
    <p:extLst>
      <p:ext uri="{BB962C8B-B14F-4D97-AF65-F5344CB8AC3E}">
        <p14:creationId xmlns:p14="http://schemas.microsoft.com/office/powerpoint/2010/main" val="30933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32408-D731-4879-849D-9CA2AAD0DF76}" type="datetimeFigureOut">
              <a:rPr lang="en-GB" smtClean="0"/>
              <a:t>22/05/2017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214557-EFEA-4634-987D-D1B72B33D11F}" type="slidenum">
              <a:rPr lang="en-GB" smtClean="0"/>
              <a:t>‹#›</a:t>
            </a:fld>
            <a:endParaRPr lang="en-GB"/>
          </a:p>
        </p:txBody>
      </p:sp>
    </p:spTree>
    <p:extLst>
      <p:ext uri="{BB962C8B-B14F-4D97-AF65-F5344CB8AC3E}">
        <p14:creationId xmlns:p14="http://schemas.microsoft.com/office/powerpoint/2010/main" val="33957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332408-D731-4879-849D-9CA2AAD0DF76}" type="datetimeFigureOut">
              <a:rPr lang="en-GB" smtClean="0"/>
              <a:t>22/05/2017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214557-EFEA-4634-987D-D1B72B33D11F}" type="slidenum">
              <a:rPr lang="en-GB" smtClean="0"/>
              <a:t>‹#›</a:t>
            </a:fld>
            <a:endParaRPr lang="en-GB"/>
          </a:p>
        </p:txBody>
      </p:sp>
    </p:spTree>
    <p:extLst>
      <p:ext uri="{BB962C8B-B14F-4D97-AF65-F5344CB8AC3E}">
        <p14:creationId xmlns:p14="http://schemas.microsoft.com/office/powerpoint/2010/main" val="125298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332408-D731-4879-849D-9CA2AAD0DF76}" type="datetimeFigureOut">
              <a:rPr lang="en-GB" smtClean="0"/>
              <a:t>22/05/2017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214557-EFEA-4634-987D-D1B72B33D11F}" type="slidenum">
              <a:rPr lang="en-GB" smtClean="0"/>
              <a:t>‹#›</a:t>
            </a:fld>
            <a:endParaRPr lang="en-GB"/>
          </a:p>
        </p:txBody>
      </p:sp>
    </p:spTree>
    <p:extLst>
      <p:ext uri="{BB962C8B-B14F-4D97-AF65-F5344CB8AC3E}">
        <p14:creationId xmlns:p14="http://schemas.microsoft.com/office/powerpoint/2010/main" val="2249575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32408-D731-4879-849D-9CA2AAD0DF76}" type="datetimeFigureOut">
              <a:rPr lang="en-GB" smtClean="0"/>
              <a:t>22/05/2017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14557-EFEA-4634-987D-D1B72B33D11F}" type="slidenum">
              <a:rPr lang="en-GB" smtClean="0"/>
              <a:t>‹#›</a:t>
            </a:fld>
            <a:endParaRPr lang="en-GB"/>
          </a:p>
        </p:txBody>
      </p:sp>
    </p:spTree>
    <p:extLst>
      <p:ext uri="{BB962C8B-B14F-4D97-AF65-F5344CB8AC3E}">
        <p14:creationId xmlns:p14="http://schemas.microsoft.com/office/powerpoint/2010/main" val="3713155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835180"/>
            <a:ext cx="9168809" cy="5662092"/>
          </a:xfrm>
          <a:prstGeom prst="rect">
            <a:avLst/>
          </a:prstGeom>
          <a:ln w="28575">
            <a:solidFill>
              <a:srgbClr val="7030A0"/>
            </a:solidFill>
          </a:ln>
        </p:spPr>
      </p:pic>
      <p:sp>
        <p:nvSpPr>
          <p:cNvPr id="5" name="TextBox 4"/>
          <p:cNvSpPr txBox="1"/>
          <p:nvPr/>
        </p:nvSpPr>
        <p:spPr>
          <a:xfrm>
            <a:off x="283463" y="221423"/>
            <a:ext cx="11738415" cy="523220"/>
          </a:xfrm>
          <a:prstGeom prst="rect">
            <a:avLst/>
          </a:prstGeom>
          <a:noFill/>
          <a:ln w="28575">
            <a:solidFill>
              <a:srgbClr val="FF0000"/>
            </a:solidFill>
          </a:ln>
        </p:spPr>
        <p:txBody>
          <a:bodyPr wrap="square" rtlCol="0">
            <a:spAutoFit/>
          </a:bodyPr>
          <a:lstStyle/>
          <a:p>
            <a:pPr algn="ctr"/>
            <a:r>
              <a:rPr lang="en-GB" sz="2800" u="sng" dirty="0">
                <a:latin typeface="Comic Sans MS" panose="030F0702030302020204" pitchFamily="66" charset="0"/>
              </a:rPr>
              <a:t>Self Evaluation </a:t>
            </a:r>
          </a:p>
        </p:txBody>
      </p:sp>
      <p:sp>
        <p:nvSpPr>
          <p:cNvPr id="6" name="TextBox 5"/>
          <p:cNvSpPr txBox="1"/>
          <p:nvPr/>
        </p:nvSpPr>
        <p:spPr>
          <a:xfrm>
            <a:off x="9590567" y="803282"/>
            <a:ext cx="2431312"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Can I?</a:t>
            </a:r>
          </a:p>
        </p:txBody>
      </p:sp>
      <p:cxnSp>
        <p:nvCxnSpPr>
          <p:cNvPr id="8" name="Straight Connector 7"/>
          <p:cNvCxnSpPr/>
          <p:nvPr/>
        </p:nvCxnSpPr>
        <p:spPr>
          <a:xfrm>
            <a:off x="10806223" y="1317333"/>
            <a:ext cx="0" cy="492197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9590567" y="1839437"/>
            <a:ext cx="2431312"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85323" y="2402958"/>
            <a:ext cx="116365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34392" y="3644961"/>
            <a:ext cx="116365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85322" y="4484933"/>
            <a:ext cx="116365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85322" y="5314273"/>
            <a:ext cx="116365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85322" y="6239306"/>
            <a:ext cx="116365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9590567" y="1317333"/>
            <a:ext cx="2431312"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614067" y="1378110"/>
            <a:ext cx="1050392"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Yes</a:t>
            </a:r>
          </a:p>
        </p:txBody>
      </p:sp>
      <p:sp>
        <p:nvSpPr>
          <p:cNvPr id="22" name="TextBox 21"/>
          <p:cNvSpPr txBox="1"/>
          <p:nvPr/>
        </p:nvSpPr>
        <p:spPr>
          <a:xfrm>
            <a:off x="10918321" y="1368255"/>
            <a:ext cx="1050392"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No</a:t>
            </a:r>
          </a:p>
        </p:txBody>
      </p:sp>
    </p:spTree>
    <p:extLst>
      <p:ext uri="{BB962C8B-B14F-4D97-AF65-F5344CB8AC3E}">
        <p14:creationId xmlns:p14="http://schemas.microsoft.com/office/powerpoint/2010/main" val="1523061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oyt Mod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a:off x="307975" y="980966"/>
            <a:ext cx="11567706" cy="1569660"/>
          </a:xfrm>
          <a:prstGeom prst="rect">
            <a:avLst/>
          </a:prstGeom>
          <a:ln w="28575">
            <a:solidFill>
              <a:srgbClr val="7030A0"/>
            </a:solidFill>
          </a:ln>
        </p:spPr>
        <p:txBody>
          <a:bodyPr wrap="square">
            <a:spAutoFit/>
          </a:bodyPr>
          <a:lstStyle/>
          <a:p>
            <a:r>
              <a:rPr lang="en-GB" sz="2400" dirty="0">
                <a:latin typeface="Comic Sans MS" panose="030F0702030302020204" pitchFamily="66" charset="0"/>
              </a:rPr>
              <a:t>The Hoyt model has land use concentrated in wedges or sectors radiating out from the city centre. For example, factories may be concentrated along a river, canal or road to form a zone of industry. This would attract low-class housing, but repel high-class residential land use.</a:t>
            </a:r>
          </a:p>
        </p:txBody>
      </p:sp>
      <p:sp>
        <p:nvSpPr>
          <p:cNvPr id="7" name="Title 1"/>
          <p:cNvSpPr txBox="1">
            <a:spLocks/>
          </p:cNvSpPr>
          <p:nvPr/>
        </p:nvSpPr>
        <p:spPr>
          <a:xfrm>
            <a:off x="316318" y="301331"/>
            <a:ext cx="11559363" cy="538642"/>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u="sng" dirty="0">
                <a:latin typeface="Comic Sans MS" panose="030F0702030302020204" pitchFamily="66" charset="0"/>
              </a:rPr>
              <a:t>The Hoyt Model</a:t>
            </a:r>
            <a:endParaRPr lang="en-GB" sz="2800" u="sng" dirty="0">
              <a:latin typeface="Comic Sans MS" panose="030F0702030302020204" pitchFamily="66" charset="0"/>
            </a:endParaRPr>
          </a:p>
        </p:txBody>
      </p:sp>
      <p:pic>
        <p:nvPicPr>
          <p:cNvPr id="8" name="Picture 7"/>
          <p:cNvPicPr>
            <a:picLocks noChangeAspect="1"/>
          </p:cNvPicPr>
          <p:nvPr/>
        </p:nvPicPr>
        <p:blipFill>
          <a:blip r:embed="rId2"/>
          <a:stretch>
            <a:fillRect/>
          </a:stretch>
        </p:blipFill>
        <p:spPr>
          <a:xfrm>
            <a:off x="609083" y="2785652"/>
            <a:ext cx="11107996" cy="3668388"/>
          </a:xfrm>
          <a:prstGeom prst="rect">
            <a:avLst/>
          </a:prstGeom>
          <a:ln w="28575" cap="sq" cmpd="thickThin">
            <a:solidFill>
              <a:srgbClr val="7030A0"/>
            </a:solidFill>
            <a:prstDash val="solid"/>
            <a:miter lim="800000"/>
          </a:ln>
          <a:effectLst>
            <a:innerShdw blurRad="76200">
              <a:srgbClr val="000000"/>
            </a:innerShdw>
          </a:effectLst>
        </p:spPr>
      </p:pic>
    </p:spTree>
    <p:extLst>
      <p:ext uri="{BB962C8B-B14F-4D97-AF65-F5344CB8AC3E}">
        <p14:creationId xmlns:p14="http://schemas.microsoft.com/office/powerpoint/2010/main" val="987021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6317" y="762000"/>
            <a:ext cx="11559363" cy="6001643"/>
          </a:xfrm>
          <a:prstGeom prst="rect">
            <a:avLst/>
          </a:prstGeom>
          <a:ln w="28575">
            <a:solidFill>
              <a:srgbClr val="7030A0"/>
            </a:solidFill>
          </a:ln>
        </p:spPr>
        <p:txBody>
          <a:bodyPr wrap="square">
            <a:spAutoFit/>
          </a:bodyPr>
          <a:lstStyle/>
          <a:p>
            <a:r>
              <a:rPr lang="en-GB" sz="2400" b="0" i="0" dirty="0">
                <a:solidFill>
                  <a:srgbClr val="000000"/>
                </a:solidFill>
                <a:effectLst/>
                <a:latin typeface="Comic Sans MS" panose="030F0702030302020204" pitchFamily="66" charset="0"/>
              </a:rPr>
              <a:t>There are three explanations for these land use patterns.</a:t>
            </a:r>
          </a:p>
          <a:p>
            <a:r>
              <a:rPr lang="en-GB" sz="2400" b="0" i="0" dirty="0">
                <a:solidFill>
                  <a:srgbClr val="000000"/>
                </a:solidFill>
                <a:effectLst/>
                <a:latin typeface="Comic Sans MS" panose="030F0702030302020204" pitchFamily="66" charset="0"/>
              </a:rPr>
              <a:t>1</a:t>
            </a:r>
            <a:r>
              <a:rPr lang="en-GB" sz="2400" b="0" i="0" u="sng" dirty="0">
                <a:solidFill>
                  <a:srgbClr val="000000"/>
                </a:solidFill>
                <a:effectLst/>
                <a:latin typeface="Comic Sans MS" panose="030F0702030302020204" pitchFamily="66" charset="0"/>
              </a:rPr>
              <a:t> </a:t>
            </a:r>
            <a:r>
              <a:rPr lang="en-GB" sz="2400" b="1" i="0" u="sng" dirty="0">
                <a:solidFill>
                  <a:srgbClr val="000000"/>
                </a:solidFill>
                <a:effectLst/>
                <a:latin typeface="Comic Sans MS" panose="030F0702030302020204" pitchFamily="66" charset="0"/>
              </a:rPr>
              <a:t>Historical</a:t>
            </a:r>
            <a:endParaRPr lang="en-GB" sz="2400" b="0" i="0" u="sng" dirty="0">
              <a:solidFill>
                <a:srgbClr val="000000"/>
              </a:solidFill>
              <a:effectLst/>
              <a:latin typeface="Comic Sans MS" panose="030F0702030302020204" pitchFamily="66" charset="0"/>
            </a:endParaRPr>
          </a:p>
          <a:p>
            <a:r>
              <a:rPr lang="en-GB" sz="2400" b="0" i="0" dirty="0">
                <a:solidFill>
                  <a:srgbClr val="000000"/>
                </a:solidFill>
                <a:effectLst/>
                <a:latin typeface="Comic Sans MS" panose="030F0702030302020204" pitchFamily="66" charset="0"/>
              </a:rPr>
              <a:t>The urban area expanded outwards from the original site which is where the city centre is found today.</a:t>
            </a:r>
          </a:p>
          <a:p>
            <a:r>
              <a:rPr lang="en-GB" sz="2400" b="0" i="0" dirty="0">
                <a:solidFill>
                  <a:srgbClr val="000000"/>
                </a:solidFill>
                <a:effectLst/>
                <a:latin typeface="Comic Sans MS" panose="030F0702030302020204" pitchFamily="66" charset="0"/>
              </a:rPr>
              <a:t>2</a:t>
            </a:r>
            <a:r>
              <a:rPr lang="en-GB" sz="2400" b="0" i="0" u="sng" dirty="0">
                <a:solidFill>
                  <a:srgbClr val="000000"/>
                </a:solidFill>
                <a:effectLst/>
                <a:latin typeface="Comic Sans MS" panose="030F0702030302020204" pitchFamily="66" charset="0"/>
              </a:rPr>
              <a:t> </a:t>
            </a:r>
            <a:r>
              <a:rPr lang="en-GB" sz="2400" b="1" i="0" u="sng" dirty="0">
                <a:solidFill>
                  <a:srgbClr val="000000"/>
                </a:solidFill>
                <a:effectLst/>
                <a:latin typeface="Comic Sans MS" panose="030F0702030302020204" pitchFamily="66" charset="0"/>
              </a:rPr>
              <a:t>Economic</a:t>
            </a:r>
            <a:endParaRPr lang="en-GB" sz="2400" b="0" i="0" u="sng" dirty="0">
              <a:solidFill>
                <a:srgbClr val="000000"/>
              </a:solidFill>
              <a:effectLst/>
              <a:latin typeface="Comic Sans MS" panose="030F0702030302020204" pitchFamily="66" charset="0"/>
            </a:endParaRPr>
          </a:p>
          <a:p>
            <a:r>
              <a:rPr lang="en-GB" sz="2400" b="0" i="0" dirty="0">
                <a:solidFill>
                  <a:srgbClr val="000000"/>
                </a:solidFill>
                <a:effectLst/>
                <a:latin typeface="Comic Sans MS" panose="030F0702030302020204" pitchFamily="66" charset="0"/>
              </a:rPr>
              <a:t>Rents and rates in the CBD became too expensive for people. In the suburbs there was more land and it was cheaper. Only businesses could afford to stay in the CBD, but even they needed to make the most of expensive land by building upwards.</a:t>
            </a:r>
          </a:p>
          <a:p>
            <a:r>
              <a:rPr lang="en-GB" sz="2400" b="0" i="0" dirty="0">
                <a:solidFill>
                  <a:srgbClr val="000000"/>
                </a:solidFill>
                <a:effectLst/>
                <a:latin typeface="Comic Sans MS" panose="030F0702030302020204" pitchFamily="66" charset="0"/>
              </a:rPr>
              <a:t>3</a:t>
            </a:r>
            <a:r>
              <a:rPr lang="en-GB" sz="2400" b="1" i="0" dirty="0">
                <a:solidFill>
                  <a:srgbClr val="000000"/>
                </a:solidFill>
                <a:effectLst/>
                <a:latin typeface="Comic Sans MS" panose="030F0702030302020204" pitchFamily="66" charset="0"/>
              </a:rPr>
              <a:t> </a:t>
            </a:r>
            <a:r>
              <a:rPr lang="en-GB" sz="2400" b="1" i="0" u="sng" dirty="0">
                <a:solidFill>
                  <a:srgbClr val="000000"/>
                </a:solidFill>
                <a:effectLst/>
                <a:latin typeface="Comic Sans MS" panose="030F0702030302020204" pitchFamily="66" charset="0"/>
              </a:rPr>
              <a:t>Concentrations of similar land uses</a:t>
            </a:r>
            <a:endParaRPr lang="en-GB" sz="2400" b="0" i="0" u="sng" dirty="0">
              <a:solidFill>
                <a:srgbClr val="000000"/>
              </a:solidFill>
              <a:effectLst/>
              <a:latin typeface="Comic Sans MS" panose="030F0702030302020204" pitchFamily="66" charset="0"/>
            </a:endParaRPr>
          </a:p>
          <a:p>
            <a:r>
              <a:rPr lang="en-GB" sz="2400" b="0" i="0" dirty="0">
                <a:solidFill>
                  <a:srgbClr val="000000"/>
                </a:solidFill>
                <a:effectLst/>
                <a:latin typeface="Comic Sans MS" panose="030F0702030302020204" pitchFamily="66" charset="0"/>
              </a:rPr>
              <a:t>One part of the urban area may have all the advantages for industrial location so that a lot of factories want to locate there; but few people want to live next door to a factory, so the residential areas are located elsewhere. Planners also prefer this segregation of land uses into definite zones.</a:t>
            </a:r>
          </a:p>
          <a:p>
            <a:r>
              <a:rPr lang="en-GB" sz="2400" b="0" i="0" dirty="0">
                <a:solidFill>
                  <a:srgbClr val="000000"/>
                </a:solidFill>
                <a:effectLst/>
                <a:latin typeface="Comic Sans MS" panose="030F0702030302020204" pitchFamily="66" charset="0"/>
              </a:rPr>
              <a:t>Both the Burgess and Hoyt models can be applied to the land use patterns of Barcelona as shown in the simplified land use model below:</a:t>
            </a:r>
          </a:p>
        </p:txBody>
      </p:sp>
      <p:sp>
        <p:nvSpPr>
          <p:cNvPr id="5" name="Title 1"/>
          <p:cNvSpPr txBox="1">
            <a:spLocks/>
          </p:cNvSpPr>
          <p:nvPr/>
        </p:nvSpPr>
        <p:spPr>
          <a:xfrm>
            <a:off x="316318" y="301331"/>
            <a:ext cx="11559363" cy="538642"/>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u="sng" dirty="0">
                <a:latin typeface="Comic Sans MS" panose="030F0702030302020204" pitchFamily="66" charset="0"/>
              </a:rPr>
              <a:t>The Hoyt Model 1939</a:t>
            </a:r>
            <a:endParaRPr lang="en-GB" sz="2800" u="sng" dirty="0">
              <a:latin typeface="Comic Sans MS" panose="030F0702030302020204" pitchFamily="66" charset="0"/>
            </a:endParaRPr>
          </a:p>
        </p:txBody>
      </p:sp>
    </p:spTree>
    <p:extLst>
      <p:ext uri="{BB962C8B-B14F-4D97-AF65-F5344CB8AC3E}">
        <p14:creationId xmlns:p14="http://schemas.microsoft.com/office/powerpoint/2010/main" val="80287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72549716"/>
              </p:ext>
            </p:extLst>
          </p:nvPr>
        </p:nvGraphicFramePr>
        <p:xfrm>
          <a:off x="253146" y="1386986"/>
          <a:ext cx="11786454" cy="3583591"/>
        </p:xfrm>
        <a:graphic>
          <a:graphicData uri="http://schemas.openxmlformats.org/drawingml/2006/table">
            <a:tbl>
              <a:tblPr>
                <a:tableStyleId>{5940675A-B579-460E-94D1-54222C63F5DA}</a:tableStyleId>
              </a:tblPr>
              <a:tblGrid>
                <a:gridCol w="5893227">
                  <a:extLst>
                    <a:ext uri="{9D8B030D-6E8A-4147-A177-3AD203B41FA5}">
                      <a16:colId xmlns:a16="http://schemas.microsoft.com/office/drawing/2014/main" val="20000"/>
                    </a:ext>
                  </a:extLst>
                </a:gridCol>
                <a:gridCol w="5893227">
                  <a:extLst>
                    <a:ext uri="{9D8B030D-6E8A-4147-A177-3AD203B41FA5}">
                      <a16:colId xmlns:a16="http://schemas.microsoft.com/office/drawing/2014/main" val="20001"/>
                    </a:ext>
                  </a:extLst>
                </a:gridCol>
              </a:tblGrid>
              <a:tr h="354203">
                <a:tc>
                  <a:txBody>
                    <a:bodyPr/>
                    <a:lstStyle/>
                    <a:p>
                      <a:r>
                        <a:rPr lang="en-GB" dirty="0">
                          <a:latin typeface="Comic Sans MS" panose="030F0702030302020204" pitchFamily="66" charset="0"/>
                        </a:rPr>
                        <a:t>For:</a:t>
                      </a:r>
                    </a:p>
                  </a:txBody>
                  <a:tcPr anchor="ctr"/>
                </a:tc>
                <a:tc>
                  <a:txBody>
                    <a:bodyPr/>
                    <a:lstStyle/>
                    <a:p>
                      <a:r>
                        <a:rPr lang="en-GB">
                          <a:latin typeface="Comic Sans MS" panose="030F0702030302020204" pitchFamily="66" charset="0"/>
                        </a:rPr>
                        <a:t>Against:</a:t>
                      </a:r>
                    </a:p>
                  </a:txBody>
                  <a:tcPr anchor="ctr"/>
                </a:tc>
                <a:extLst>
                  <a:ext uri="{0D108BD9-81ED-4DB2-BD59-A6C34878D82A}">
                    <a16:rowId xmlns:a16="http://schemas.microsoft.com/office/drawing/2014/main" val="10000"/>
                  </a:ext>
                </a:extLst>
              </a:tr>
              <a:tr h="1032573">
                <a:tc>
                  <a:txBody>
                    <a:bodyPr/>
                    <a:lstStyle/>
                    <a:p>
                      <a:r>
                        <a:rPr lang="en-GB" dirty="0">
                          <a:latin typeface="Comic Sans MS" panose="030F0702030302020204" pitchFamily="66" charset="0"/>
                        </a:rPr>
                        <a:t>Some cities seem to follow Hoyt's sectors. Bristol, for example, has a very clear industrial sector following a main rail line and the River Avon.</a:t>
                      </a:r>
                    </a:p>
                  </a:txBody>
                  <a:tcPr anchor="ctr"/>
                </a:tc>
                <a:tc>
                  <a:txBody>
                    <a:bodyPr/>
                    <a:lstStyle/>
                    <a:p>
                      <a:r>
                        <a:rPr lang="en-GB">
                          <a:latin typeface="Comic Sans MS" panose="030F0702030302020204" pitchFamily="66" charset="0"/>
                        </a:rPr>
                        <a:t>Like Burgess' there is little reference to the physical environment.</a:t>
                      </a:r>
                    </a:p>
                  </a:txBody>
                  <a:tcPr anchor="ctr"/>
                </a:tc>
                <a:extLst>
                  <a:ext uri="{0D108BD9-81ED-4DB2-BD59-A6C34878D82A}">
                    <a16:rowId xmlns:a16="http://schemas.microsoft.com/office/drawing/2014/main" val="10001"/>
                  </a:ext>
                </a:extLst>
              </a:tr>
              <a:tr h="1270858">
                <a:tc>
                  <a:txBody>
                    <a:bodyPr/>
                    <a:lstStyle/>
                    <a:p>
                      <a:r>
                        <a:rPr lang="en-GB">
                          <a:latin typeface="Comic Sans MS" panose="030F0702030302020204" pitchFamily="66" charset="0"/>
                        </a:rPr>
                        <a:t>It provides us with an alternative set of explanations to Burgess.</a:t>
                      </a:r>
                    </a:p>
                  </a:txBody>
                  <a:tcPr anchor="ctr"/>
                </a:tc>
                <a:tc>
                  <a:txBody>
                    <a:bodyPr/>
                    <a:lstStyle/>
                    <a:p>
                      <a:r>
                        <a:rPr lang="en-GB">
                          <a:latin typeface="Comic Sans MS" panose="030F0702030302020204" pitchFamily="66" charset="0"/>
                        </a:rPr>
                        <a:t>The growth of sector can be stopped as land-use leapfrogs out of the old inner city. For example, out of town council estates have prevented large high-class sector developing in other areas of Bristol.</a:t>
                      </a:r>
                    </a:p>
                  </a:txBody>
                  <a:tcPr anchor="ctr"/>
                </a:tc>
                <a:extLst>
                  <a:ext uri="{0D108BD9-81ED-4DB2-BD59-A6C34878D82A}">
                    <a16:rowId xmlns:a16="http://schemas.microsoft.com/office/drawing/2014/main" val="10002"/>
                  </a:ext>
                </a:extLst>
              </a:tr>
              <a:tr h="885508">
                <a:tc>
                  <a:txBody>
                    <a:bodyPr/>
                    <a:lstStyle/>
                    <a:p>
                      <a:r>
                        <a:rPr lang="en-GB" dirty="0">
                          <a:latin typeface="Comic Sans MS" panose="030F0702030302020204" pitchFamily="66" charset="0"/>
                        </a:rPr>
                        <a:t>Communication routes (Rivers, roads, railways) do often provide a very definite boundary to a sector/land-use.</a:t>
                      </a:r>
                    </a:p>
                  </a:txBody>
                  <a:tcPr anchor="ctr"/>
                </a:tc>
                <a:tc>
                  <a:txBody>
                    <a:bodyPr/>
                    <a:lstStyle/>
                    <a:p>
                      <a:r>
                        <a:rPr lang="en-GB" dirty="0">
                          <a:latin typeface="Comic Sans MS" panose="030F0702030302020204" pitchFamily="66" charset="0"/>
                        </a:rPr>
                        <a:t>Again, like Burgess, there is no reference to out of town developments.</a:t>
                      </a:r>
                    </a:p>
                  </a:txBody>
                  <a:tcPr anchor="ct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253146" y="5116834"/>
            <a:ext cx="11786454" cy="1631216"/>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omic Sans MS" panose="030F0702030302020204" pitchFamily="66" charset="0"/>
              </a:rPr>
              <a:t>In addition, the division between land-uses in both models is far to clear-cut. Firstly, you would not suddenly walk from lower to middle to higher class housing. Also, all zones will have a mixture of land-uses. Residential zones will have shops and industry in amongst them.</a:t>
            </a:r>
            <a:endParaRPr kumimoji="0" lang="en-US" altLang="en-US" sz="16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omic Sans MS" panose="030F0702030302020204" pitchFamily="66" charset="0"/>
              </a:rPr>
              <a:t>They do, however, give us a bench mark for comparison and allow us to have a basic understanding of the complex set of processes that determine the distribution of land-use within a city.</a:t>
            </a:r>
            <a:endParaRPr kumimoji="0" lang="en-US" altLang="en-US" sz="4400" b="0" i="0" u="none" strike="noStrike" cap="none" normalizeH="0" baseline="0" dirty="0">
              <a:ln>
                <a:noFill/>
              </a:ln>
              <a:solidFill>
                <a:schemeClr val="tx1"/>
              </a:solidFill>
              <a:effectLst/>
              <a:latin typeface="Comic Sans MS" panose="030F0702030302020204" pitchFamily="66" charset="0"/>
            </a:endParaRPr>
          </a:p>
        </p:txBody>
      </p:sp>
      <p:sp>
        <p:nvSpPr>
          <p:cNvPr id="6" name="Title 1"/>
          <p:cNvSpPr txBox="1">
            <a:spLocks/>
          </p:cNvSpPr>
          <p:nvPr/>
        </p:nvSpPr>
        <p:spPr>
          <a:xfrm>
            <a:off x="253147" y="151477"/>
            <a:ext cx="11786453" cy="521623"/>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u="sng" dirty="0">
                <a:latin typeface="Comic Sans MS" panose="030F0702030302020204" pitchFamily="66" charset="0"/>
              </a:rPr>
              <a:t>Hoyt Model Evaluation……</a:t>
            </a:r>
          </a:p>
        </p:txBody>
      </p:sp>
      <p:sp>
        <p:nvSpPr>
          <p:cNvPr id="7" name="Title 1"/>
          <p:cNvSpPr txBox="1">
            <a:spLocks/>
          </p:cNvSpPr>
          <p:nvPr/>
        </p:nvSpPr>
        <p:spPr>
          <a:xfrm>
            <a:off x="253146" y="719106"/>
            <a:ext cx="11786453" cy="521623"/>
          </a:xfrm>
          <a:prstGeom prst="rect">
            <a:avLst/>
          </a:prstGeom>
          <a:ln w="28575">
            <a:solidFill>
              <a:srgbClr val="00FF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u="sng" dirty="0">
                <a:latin typeface="Comic Sans MS" panose="030F0702030302020204" pitchFamily="66" charset="0"/>
              </a:rPr>
              <a:t>Demo: </a:t>
            </a:r>
            <a:r>
              <a:rPr lang="en-US" altLang="en-US" sz="2400" dirty="0">
                <a:latin typeface="Comic Sans MS" panose="030F0702030302020204" pitchFamily="66" charset="0"/>
              </a:rPr>
              <a:t>Evaluate Hoyt’s Model (1939)</a:t>
            </a:r>
          </a:p>
        </p:txBody>
      </p:sp>
    </p:spTree>
    <p:extLst>
      <p:ext uri="{BB962C8B-B14F-4D97-AF65-F5344CB8AC3E}">
        <p14:creationId xmlns:p14="http://schemas.microsoft.com/office/powerpoint/2010/main" val="387957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ronodon.com/images/V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19" y="1042988"/>
            <a:ext cx="6147982" cy="4629151"/>
          </a:xfrm>
          <a:prstGeom prst="rect">
            <a:avLst/>
          </a:prstGeom>
          <a:noFill/>
          <a:ln w="28575">
            <a:solidFill>
              <a:srgbClr val="7030A0"/>
            </a:solidFill>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16318" y="301331"/>
            <a:ext cx="11559363" cy="538642"/>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u="sng" dirty="0">
                <a:latin typeface="Comic Sans MS" panose="030F0702030302020204" pitchFamily="66" charset="0"/>
              </a:rPr>
              <a:t>Vance’s Urban Realms Model (1964)</a:t>
            </a:r>
          </a:p>
        </p:txBody>
      </p:sp>
      <p:sp>
        <p:nvSpPr>
          <p:cNvPr id="6" name="Rectangle 5"/>
          <p:cNvSpPr/>
          <p:nvPr/>
        </p:nvSpPr>
        <p:spPr>
          <a:xfrm>
            <a:off x="6654800" y="1042988"/>
            <a:ext cx="5435600" cy="5262979"/>
          </a:xfrm>
          <a:prstGeom prst="rect">
            <a:avLst/>
          </a:prstGeom>
          <a:ln w="28575">
            <a:solidFill>
              <a:srgbClr val="7030A0"/>
            </a:solidFill>
          </a:ln>
        </p:spPr>
        <p:txBody>
          <a:bodyPr wrap="square">
            <a:spAutoFit/>
          </a:bodyPr>
          <a:lstStyle/>
          <a:p>
            <a:r>
              <a:rPr lang="en-GB" sz="1600" dirty="0">
                <a:latin typeface="Comic Sans MS" panose="030F0702030302020204" pitchFamily="66" charset="0"/>
              </a:rPr>
              <a:t>1. The terrain – mountains and rivers and other barriers will help to determine the extent and shape of a region.</a:t>
            </a:r>
          </a:p>
          <a:p>
            <a:r>
              <a:rPr lang="en-GB" sz="1600" dirty="0">
                <a:latin typeface="Comic Sans MS" panose="030F0702030302020204" pitchFamily="66" charset="0"/>
              </a:rPr>
              <a:t>2. The size of the metropolis – a larger metropolis may have more and larger realms.</a:t>
            </a:r>
          </a:p>
          <a:p>
            <a:r>
              <a:rPr lang="en-GB" sz="1600" dirty="0">
                <a:latin typeface="Comic Sans MS" panose="030F0702030302020204" pitchFamily="66" charset="0"/>
              </a:rPr>
              <a:t>3. The amount of economic activity within each realm – a determinant of the area it can serve and hence its </a:t>
            </a:r>
          </a:p>
          <a:p>
            <a:r>
              <a:rPr lang="en-GB" sz="1600" dirty="0">
                <a:latin typeface="Comic Sans MS" panose="030F0702030302020204" pitchFamily="66" charset="0"/>
              </a:rPr>
              <a:t>size.</a:t>
            </a:r>
          </a:p>
          <a:p>
            <a:r>
              <a:rPr lang="en-GB" sz="1600" dirty="0">
                <a:latin typeface="Comic Sans MS" panose="030F0702030302020204" pitchFamily="66" charset="0"/>
              </a:rPr>
              <a:t>4. The transport infrastructure available within each realm – an easily accessible economic core increases the area of influence and thus size of each realm.</a:t>
            </a:r>
          </a:p>
          <a:p>
            <a:r>
              <a:rPr lang="en-GB" sz="1600" dirty="0">
                <a:latin typeface="Comic Sans MS" panose="030F0702030302020204" pitchFamily="66" charset="0"/>
              </a:rPr>
              <a:t>5. Transport infrastructure between realms – e.g. circumferential links (such as freeways) and airports such that people no longer have to travel to the CBD and its central realm in order to travel to other realms and to other </a:t>
            </a:r>
            <a:r>
              <a:rPr lang="en-GB" sz="1600" dirty="0" err="1">
                <a:latin typeface="Comic Sans MS" panose="030F0702030302020204" pitchFamily="66" charset="0"/>
              </a:rPr>
              <a:t>metropoli</a:t>
            </a:r>
            <a:r>
              <a:rPr lang="en-GB" sz="1600" dirty="0">
                <a:latin typeface="Comic Sans MS" panose="030F0702030302020204" pitchFamily="66" charset="0"/>
              </a:rPr>
              <a:t>. If a realm can become more important in this manner then it may increase in importance. E.g. West Los Angeles is within easy reach of the LAX airport (along the freeway) but to travel by train residents have to travel to the CBD (by bus or car).</a:t>
            </a:r>
          </a:p>
        </p:txBody>
      </p:sp>
    </p:spTree>
    <p:extLst>
      <p:ext uri="{BB962C8B-B14F-4D97-AF65-F5344CB8AC3E}">
        <p14:creationId xmlns:p14="http://schemas.microsoft.com/office/powerpoint/2010/main" val="2875902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53936" y="1068611"/>
            <a:ext cx="6538030" cy="4342736"/>
            <a:chOff x="2456479" y="1209004"/>
            <a:chExt cx="7645087" cy="5523680"/>
          </a:xfrm>
        </p:grpSpPr>
        <p:sp>
          <p:nvSpPr>
            <p:cNvPr id="28" name="Oval 27"/>
            <p:cNvSpPr/>
            <p:nvPr/>
          </p:nvSpPr>
          <p:spPr>
            <a:xfrm>
              <a:off x="8877430" y="1835874"/>
              <a:ext cx="1224136" cy="11521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29" name="Oval 28"/>
            <p:cNvSpPr/>
            <p:nvPr/>
          </p:nvSpPr>
          <p:spPr>
            <a:xfrm>
              <a:off x="3863752" y="1268760"/>
              <a:ext cx="4752528" cy="46805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30" name="Oval 29"/>
            <p:cNvSpPr/>
            <p:nvPr/>
          </p:nvSpPr>
          <p:spPr>
            <a:xfrm>
              <a:off x="4979876" y="2580375"/>
              <a:ext cx="2520280" cy="25202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31" name="Oval 30"/>
            <p:cNvSpPr/>
            <p:nvPr/>
          </p:nvSpPr>
          <p:spPr>
            <a:xfrm>
              <a:off x="5447928" y="3012423"/>
              <a:ext cx="1584176" cy="16561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32" name="Freeform 31"/>
            <p:cNvSpPr/>
            <p:nvPr/>
          </p:nvSpPr>
          <p:spPr>
            <a:xfrm>
              <a:off x="3834912" y="1209004"/>
              <a:ext cx="1379507" cy="1202934"/>
            </a:xfrm>
            <a:custGeom>
              <a:avLst/>
              <a:gdLst>
                <a:gd name="connsiteX0" fmla="*/ 527254 w 1379507"/>
                <a:gd name="connsiteY0" fmla="*/ 1199453 h 1202934"/>
                <a:gd name="connsiteX1" fmla="*/ 28490 w 1379507"/>
                <a:gd name="connsiteY1" fmla="*/ 35672 h 1202934"/>
                <a:gd name="connsiteX2" fmla="*/ 1372381 w 1379507"/>
                <a:gd name="connsiteY2" fmla="*/ 382035 h 1202934"/>
                <a:gd name="connsiteX3" fmla="*/ 527254 w 1379507"/>
                <a:gd name="connsiteY3" fmla="*/ 1199453 h 1202934"/>
              </a:gdLst>
              <a:ahLst/>
              <a:cxnLst>
                <a:cxn ang="0">
                  <a:pos x="connsiteX0" y="connsiteY0"/>
                </a:cxn>
                <a:cxn ang="0">
                  <a:pos x="connsiteX1" y="connsiteY1"/>
                </a:cxn>
                <a:cxn ang="0">
                  <a:pos x="connsiteX2" y="connsiteY2"/>
                </a:cxn>
                <a:cxn ang="0">
                  <a:pos x="connsiteX3" y="connsiteY3"/>
                </a:cxn>
              </a:cxnLst>
              <a:rect l="l" t="t" r="r" b="b"/>
              <a:pathLst>
                <a:path w="1379507" h="1202934">
                  <a:moveTo>
                    <a:pt x="527254" y="1199453"/>
                  </a:moveTo>
                  <a:cubicBezTo>
                    <a:pt x="303272" y="1141726"/>
                    <a:pt x="-112365" y="171908"/>
                    <a:pt x="28490" y="35672"/>
                  </a:cubicBezTo>
                  <a:cubicBezTo>
                    <a:pt x="169345" y="-100564"/>
                    <a:pt x="1286945" y="183453"/>
                    <a:pt x="1372381" y="382035"/>
                  </a:cubicBezTo>
                  <a:cubicBezTo>
                    <a:pt x="1457817" y="580617"/>
                    <a:pt x="751236" y="1257180"/>
                    <a:pt x="527254" y="119945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33" name="Oval 32"/>
            <p:cNvSpPr/>
            <p:nvPr/>
          </p:nvSpPr>
          <p:spPr>
            <a:xfrm>
              <a:off x="2456479" y="5580556"/>
              <a:ext cx="1224136" cy="11521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34" name="Right Arrow 33"/>
            <p:cNvSpPr/>
            <p:nvPr/>
          </p:nvSpPr>
          <p:spPr>
            <a:xfrm rot="21287002">
              <a:off x="2848038" y="3913627"/>
              <a:ext cx="2224388" cy="3851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35" name="Right Arrow 34"/>
            <p:cNvSpPr/>
            <p:nvPr/>
          </p:nvSpPr>
          <p:spPr>
            <a:xfrm rot="8719680">
              <a:off x="3343753" y="4936399"/>
              <a:ext cx="2224388" cy="3851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36" name="Right Arrow 35"/>
            <p:cNvSpPr/>
            <p:nvPr/>
          </p:nvSpPr>
          <p:spPr>
            <a:xfrm rot="13980016">
              <a:off x="6255046" y="4184392"/>
              <a:ext cx="874707" cy="3851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37" name="Right Arrow 36"/>
            <p:cNvSpPr/>
            <p:nvPr/>
          </p:nvSpPr>
          <p:spPr>
            <a:xfrm rot="1378047">
              <a:off x="6843421" y="4001702"/>
              <a:ext cx="1575804" cy="3851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38" name="Right Arrow 37"/>
            <p:cNvSpPr/>
            <p:nvPr/>
          </p:nvSpPr>
          <p:spPr>
            <a:xfrm rot="13503844">
              <a:off x="4123064" y="2026412"/>
              <a:ext cx="1203372" cy="3851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39" name="Right Arrow 38"/>
            <p:cNvSpPr/>
            <p:nvPr/>
          </p:nvSpPr>
          <p:spPr>
            <a:xfrm rot="20451099">
              <a:off x="7896531" y="2475856"/>
              <a:ext cx="1631162" cy="3851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40" name="Rectangle 39"/>
            <p:cNvSpPr/>
            <p:nvPr/>
          </p:nvSpPr>
          <p:spPr>
            <a:xfrm>
              <a:off x="6474196" y="4127236"/>
              <a:ext cx="447558" cy="523220"/>
            </a:xfrm>
            <a:prstGeom prst="rect">
              <a:avLst/>
            </a:prstGeom>
            <a:solidFill>
              <a:schemeClr val="bg1"/>
            </a:solidFill>
            <a:ln>
              <a:solidFill>
                <a:schemeClr val="tx1"/>
              </a:solidFill>
            </a:ln>
          </p:spPr>
          <p:txBody>
            <a:bodyPr wrap="none" lIns="91440" tIns="45720" rIns="91440" bIns="45720">
              <a:spAutoFit/>
            </a:bodyPr>
            <a:lstStyle/>
            <a:p>
              <a:pPr algn="ct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anose="030F0702030302020204" pitchFamily="66" charset="0"/>
                </a:rPr>
                <a:t>A</a:t>
              </a:r>
            </a:p>
          </p:txBody>
        </p:sp>
        <p:sp>
          <p:nvSpPr>
            <p:cNvPr id="41" name="Rectangle 40"/>
            <p:cNvSpPr/>
            <p:nvPr/>
          </p:nvSpPr>
          <p:spPr>
            <a:xfrm>
              <a:off x="3909239" y="5075069"/>
              <a:ext cx="410689" cy="523220"/>
            </a:xfrm>
            <a:prstGeom prst="rect">
              <a:avLst/>
            </a:prstGeom>
            <a:solidFill>
              <a:schemeClr val="bg1"/>
            </a:solidFill>
            <a:ln>
              <a:solidFill>
                <a:schemeClr val="tx1"/>
              </a:solidFill>
            </a:ln>
          </p:spPr>
          <p:txBody>
            <a:bodyPr wrap="none" lIns="91440" tIns="45720" rIns="91440" bIns="45720">
              <a:spAutoFit/>
            </a:bodyPr>
            <a:lstStyle/>
            <a:p>
              <a:pPr algn="ct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anose="030F0702030302020204" pitchFamily="66" charset="0"/>
                </a:rPr>
                <a:t>B</a:t>
              </a:r>
            </a:p>
          </p:txBody>
        </p:sp>
        <p:sp>
          <p:nvSpPr>
            <p:cNvPr id="42" name="Rectangle 41"/>
            <p:cNvSpPr/>
            <p:nvPr/>
          </p:nvSpPr>
          <p:spPr>
            <a:xfrm>
              <a:off x="8434316" y="2447254"/>
              <a:ext cx="410689" cy="523220"/>
            </a:xfrm>
            <a:prstGeom prst="rect">
              <a:avLst/>
            </a:prstGeom>
            <a:solidFill>
              <a:schemeClr val="bg1"/>
            </a:solidFill>
            <a:ln>
              <a:solidFill>
                <a:schemeClr val="tx1"/>
              </a:solidFill>
            </a:ln>
          </p:spPr>
          <p:txBody>
            <a:bodyPr wrap="none" lIns="91440" tIns="45720" rIns="91440" bIns="45720">
              <a:spAutoFit/>
            </a:bodyPr>
            <a:lstStyle/>
            <a:p>
              <a:pPr algn="ct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anose="030F0702030302020204" pitchFamily="66" charset="0"/>
                </a:rPr>
                <a:t>B</a:t>
              </a:r>
            </a:p>
          </p:txBody>
        </p:sp>
        <p:sp>
          <p:nvSpPr>
            <p:cNvPr id="43" name="Rectangle 42"/>
            <p:cNvSpPr/>
            <p:nvPr/>
          </p:nvSpPr>
          <p:spPr>
            <a:xfrm>
              <a:off x="4011325" y="3834849"/>
              <a:ext cx="407484" cy="523220"/>
            </a:xfrm>
            <a:prstGeom prst="rect">
              <a:avLst/>
            </a:prstGeom>
            <a:solidFill>
              <a:schemeClr val="bg1"/>
            </a:solidFill>
            <a:ln>
              <a:solidFill>
                <a:schemeClr val="tx1"/>
              </a:solidFill>
            </a:ln>
          </p:spPr>
          <p:txBody>
            <a:bodyPr wrap="none" lIns="91440" tIns="45720" rIns="91440" bIns="45720">
              <a:spAutoFit/>
            </a:bodyPr>
            <a:lstStyle/>
            <a:p>
              <a:pPr algn="ct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anose="030F0702030302020204" pitchFamily="66" charset="0"/>
                </a:rPr>
                <a:t>C</a:t>
              </a:r>
            </a:p>
          </p:txBody>
        </p:sp>
        <p:sp>
          <p:nvSpPr>
            <p:cNvPr id="44" name="Rectangle 43"/>
            <p:cNvSpPr/>
            <p:nvPr/>
          </p:nvSpPr>
          <p:spPr>
            <a:xfrm>
              <a:off x="7499355" y="3906119"/>
              <a:ext cx="444352" cy="523220"/>
            </a:xfrm>
            <a:prstGeom prst="rect">
              <a:avLst/>
            </a:prstGeom>
            <a:solidFill>
              <a:schemeClr val="bg1"/>
            </a:solidFill>
            <a:ln>
              <a:solidFill>
                <a:schemeClr val="tx1"/>
              </a:solidFill>
            </a:ln>
          </p:spPr>
          <p:txBody>
            <a:bodyPr wrap="none" lIns="91440" tIns="45720" rIns="91440" bIns="45720">
              <a:spAutoFit/>
            </a:bodyPr>
            <a:lstStyle/>
            <a:p>
              <a:pPr algn="ct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anose="030F0702030302020204" pitchFamily="66" charset="0"/>
                </a:rPr>
                <a:t>D</a:t>
              </a:r>
            </a:p>
          </p:txBody>
        </p:sp>
        <p:sp>
          <p:nvSpPr>
            <p:cNvPr id="45" name="Rectangle 44"/>
            <p:cNvSpPr/>
            <p:nvPr/>
          </p:nvSpPr>
          <p:spPr>
            <a:xfrm>
              <a:off x="4587481" y="1995601"/>
              <a:ext cx="444352" cy="523220"/>
            </a:xfrm>
            <a:prstGeom prst="rect">
              <a:avLst/>
            </a:prstGeom>
            <a:solidFill>
              <a:schemeClr val="bg1"/>
            </a:solidFill>
            <a:ln>
              <a:solidFill>
                <a:schemeClr val="tx1"/>
              </a:solidFill>
            </a:ln>
          </p:spPr>
          <p:txBody>
            <a:bodyPr wrap="none" lIns="91440" tIns="45720" rIns="91440" bIns="45720">
              <a:spAutoFit/>
            </a:bodyPr>
            <a:lstStyle/>
            <a:p>
              <a:pPr algn="ct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anose="030F0702030302020204" pitchFamily="66" charset="0"/>
                </a:rPr>
                <a:t>D</a:t>
              </a:r>
            </a:p>
          </p:txBody>
        </p:sp>
      </p:grpSp>
      <p:sp>
        <p:nvSpPr>
          <p:cNvPr id="46" name="TextBox 45"/>
          <p:cNvSpPr txBox="1"/>
          <p:nvPr/>
        </p:nvSpPr>
        <p:spPr>
          <a:xfrm>
            <a:off x="241063" y="177683"/>
            <a:ext cx="11794993" cy="369332"/>
          </a:xfrm>
          <a:prstGeom prst="rect">
            <a:avLst/>
          </a:prstGeom>
          <a:noFill/>
          <a:ln w="28575">
            <a:solidFill>
              <a:srgbClr val="FF0000"/>
            </a:solidFill>
          </a:ln>
        </p:spPr>
        <p:txBody>
          <a:bodyPr wrap="square" rtlCol="0">
            <a:spAutoFit/>
          </a:bodyPr>
          <a:lstStyle/>
          <a:p>
            <a:pPr algn="ctr"/>
            <a:r>
              <a:rPr lang="en-US" u="sng" dirty="0">
                <a:latin typeface="Comic Sans MS" panose="030F0702030302020204" pitchFamily="66" charset="0"/>
              </a:rPr>
              <a:t>Urban Residential Relocation Model: Types of Movement</a:t>
            </a:r>
            <a:endParaRPr lang="en-GB" u="sng" dirty="0">
              <a:latin typeface="Comic Sans MS" panose="030F0702030302020204" pitchFamily="66" charset="0"/>
            </a:endParaRPr>
          </a:p>
        </p:txBody>
      </p:sp>
      <p:sp>
        <p:nvSpPr>
          <p:cNvPr id="47" name="TextBox 46"/>
          <p:cNvSpPr txBox="1"/>
          <p:nvPr/>
        </p:nvSpPr>
        <p:spPr>
          <a:xfrm>
            <a:off x="7565656" y="822782"/>
            <a:ext cx="4470400" cy="5355312"/>
          </a:xfrm>
          <a:prstGeom prst="rect">
            <a:avLst/>
          </a:prstGeom>
          <a:noFill/>
          <a:ln w="28575">
            <a:solidFill>
              <a:srgbClr val="7030A0"/>
            </a:solidFill>
          </a:ln>
        </p:spPr>
        <p:txBody>
          <a:bodyPr wrap="square" rtlCol="0">
            <a:spAutoFit/>
          </a:bodyPr>
          <a:lstStyle/>
          <a:p>
            <a:r>
              <a:rPr lang="en-GB" dirty="0">
                <a:latin typeface="Comic Sans MS" panose="030F0702030302020204" pitchFamily="66" charset="0"/>
              </a:rPr>
              <a:t>Notes:</a:t>
            </a:r>
          </a:p>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702276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090" b="2024"/>
          <a:stretch/>
        </p:blipFill>
        <p:spPr>
          <a:xfrm>
            <a:off x="283464" y="890588"/>
            <a:ext cx="5019675" cy="394970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83464" y="173736"/>
            <a:ext cx="11742624" cy="523220"/>
          </a:xfrm>
          <a:prstGeom prst="rect">
            <a:avLst/>
          </a:prstGeom>
          <a:noFill/>
          <a:ln w="38100">
            <a:solidFill>
              <a:srgbClr val="FF0000"/>
            </a:solidFill>
          </a:ln>
        </p:spPr>
        <p:txBody>
          <a:bodyPr wrap="square" rtlCol="0">
            <a:spAutoFit/>
          </a:bodyPr>
          <a:lstStyle/>
          <a:p>
            <a:pPr algn="ctr"/>
            <a:r>
              <a:rPr lang="en-GB" sz="2800" u="sng" dirty="0">
                <a:latin typeface="Comic Sans MS" panose="030F0702030302020204" pitchFamily="66" charset="0"/>
              </a:rPr>
              <a:t>Burgess Model</a:t>
            </a:r>
          </a:p>
        </p:txBody>
      </p:sp>
      <p:sp>
        <p:nvSpPr>
          <p:cNvPr id="7" name="TextBox 6"/>
          <p:cNvSpPr txBox="1"/>
          <p:nvPr/>
        </p:nvSpPr>
        <p:spPr>
          <a:xfrm>
            <a:off x="7315200" y="1043165"/>
            <a:ext cx="4470400" cy="5355312"/>
          </a:xfrm>
          <a:prstGeom prst="rect">
            <a:avLst/>
          </a:prstGeom>
          <a:noFill/>
          <a:ln w="28575">
            <a:solidFill>
              <a:srgbClr val="7030A0"/>
            </a:solidFill>
          </a:ln>
        </p:spPr>
        <p:txBody>
          <a:bodyPr wrap="square" rtlCol="0">
            <a:spAutoFit/>
          </a:bodyPr>
          <a:lstStyle/>
          <a:p>
            <a:r>
              <a:rPr lang="en-GB" dirty="0">
                <a:latin typeface="Comic Sans MS" panose="030F0702030302020204" pitchFamily="66" charset="0"/>
              </a:rPr>
              <a:t>Notes:</a:t>
            </a:r>
          </a:p>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532360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18" y="1043165"/>
            <a:ext cx="6552728" cy="4914546"/>
          </a:xfrm>
          <a:prstGeom prst="rect">
            <a:avLst/>
          </a:prstGeom>
          <a:ln w="28575">
            <a:solidFill>
              <a:srgbClr val="7030A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itle 1"/>
          <p:cNvSpPr txBox="1">
            <a:spLocks/>
          </p:cNvSpPr>
          <p:nvPr/>
        </p:nvSpPr>
        <p:spPr>
          <a:xfrm>
            <a:off x="316318" y="301331"/>
            <a:ext cx="11559363" cy="538642"/>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u="sng">
                <a:latin typeface="Comic Sans MS" panose="030F0702030302020204" pitchFamily="66" charset="0"/>
              </a:rPr>
              <a:t>Von Thunen’s Bid-Rent Model</a:t>
            </a:r>
            <a:endParaRPr lang="en-GB" sz="2800" u="sng" dirty="0">
              <a:latin typeface="Comic Sans MS" panose="030F0702030302020204" pitchFamily="66" charset="0"/>
            </a:endParaRPr>
          </a:p>
        </p:txBody>
      </p:sp>
      <p:sp>
        <p:nvSpPr>
          <p:cNvPr id="6" name="TextBox 5"/>
          <p:cNvSpPr txBox="1"/>
          <p:nvPr/>
        </p:nvSpPr>
        <p:spPr>
          <a:xfrm>
            <a:off x="7315200" y="1043165"/>
            <a:ext cx="4470400" cy="5355312"/>
          </a:xfrm>
          <a:prstGeom prst="rect">
            <a:avLst/>
          </a:prstGeom>
          <a:noFill/>
          <a:ln w="28575">
            <a:solidFill>
              <a:srgbClr val="7030A0"/>
            </a:solidFill>
          </a:ln>
        </p:spPr>
        <p:txBody>
          <a:bodyPr wrap="square" rtlCol="0">
            <a:spAutoFit/>
          </a:bodyPr>
          <a:lstStyle/>
          <a:p>
            <a:r>
              <a:rPr lang="en-GB" dirty="0">
                <a:latin typeface="Comic Sans MS" panose="030F0702030302020204" pitchFamily="66" charset="0"/>
              </a:rPr>
              <a:t>Notes:</a:t>
            </a:r>
          </a:p>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578222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9862" y="962025"/>
            <a:ext cx="4943475" cy="5076825"/>
          </a:xfrm>
          <a:prstGeom prst="rect">
            <a:avLst/>
          </a:prstGeom>
        </p:spPr>
      </p:pic>
      <p:sp>
        <p:nvSpPr>
          <p:cNvPr id="5" name="TextBox 4"/>
          <p:cNvSpPr txBox="1"/>
          <p:nvPr/>
        </p:nvSpPr>
        <p:spPr>
          <a:xfrm>
            <a:off x="283464" y="173736"/>
            <a:ext cx="11742624" cy="523220"/>
          </a:xfrm>
          <a:prstGeom prst="rect">
            <a:avLst/>
          </a:prstGeom>
          <a:noFill/>
          <a:ln w="38100">
            <a:solidFill>
              <a:srgbClr val="FF0000"/>
            </a:solidFill>
          </a:ln>
        </p:spPr>
        <p:txBody>
          <a:bodyPr wrap="square" rtlCol="0">
            <a:spAutoFit/>
          </a:bodyPr>
          <a:lstStyle/>
          <a:p>
            <a:pPr algn="ctr"/>
            <a:r>
              <a:rPr lang="en-GB" sz="2800" u="sng" dirty="0">
                <a:latin typeface="Comic Sans MS" panose="030F0702030302020204" pitchFamily="66" charset="0"/>
              </a:rPr>
              <a:t>Hoyt Model</a:t>
            </a:r>
          </a:p>
        </p:txBody>
      </p:sp>
      <p:sp>
        <p:nvSpPr>
          <p:cNvPr id="6" name="TextBox 5"/>
          <p:cNvSpPr txBox="1"/>
          <p:nvPr/>
        </p:nvSpPr>
        <p:spPr>
          <a:xfrm>
            <a:off x="7555688" y="962025"/>
            <a:ext cx="4470400" cy="5355312"/>
          </a:xfrm>
          <a:prstGeom prst="rect">
            <a:avLst/>
          </a:prstGeom>
          <a:noFill/>
          <a:ln w="28575">
            <a:solidFill>
              <a:srgbClr val="7030A0"/>
            </a:solidFill>
          </a:ln>
        </p:spPr>
        <p:txBody>
          <a:bodyPr wrap="square" rtlCol="0">
            <a:spAutoFit/>
          </a:bodyPr>
          <a:lstStyle/>
          <a:p>
            <a:r>
              <a:rPr lang="en-GB" dirty="0">
                <a:latin typeface="Comic Sans MS" panose="030F0702030302020204" pitchFamily="66" charset="0"/>
              </a:rPr>
              <a:t>Notes:</a:t>
            </a:r>
          </a:p>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216258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ronodon.com/images/V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00" y="1185862"/>
            <a:ext cx="6619875" cy="46291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3464" y="173736"/>
            <a:ext cx="11742624" cy="523220"/>
          </a:xfrm>
          <a:prstGeom prst="rect">
            <a:avLst/>
          </a:prstGeom>
          <a:noFill/>
          <a:ln w="38100">
            <a:solidFill>
              <a:srgbClr val="FF0000"/>
            </a:solidFill>
          </a:ln>
        </p:spPr>
        <p:txBody>
          <a:bodyPr wrap="square" rtlCol="0">
            <a:spAutoFit/>
          </a:bodyPr>
          <a:lstStyle/>
          <a:p>
            <a:pPr algn="ctr"/>
            <a:r>
              <a:rPr lang="en-GB" sz="2800" u="sng" dirty="0">
                <a:latin typeface="Comic Sans MS" panose="030F0702030302020204" pitchFamily="66" charset="0"/>
              </a:rPr>
              <a:t>Vance Urban Realms Model</a:t>
            </a:r>
          </a:p>
        </p:txBody>
      </p:sp>
      <p:sp>
        <p:nvSpPr>
          <p:cNvPr id="6" name="TextBox 5"/>
          <p:cNvSpPr txBox="1"/>
          <p:nvPr/>
        </p:nvSpPr>
        <p:spPr>
          <a:xfrm>
            <a:off x="7542988" y="992365"/>
            <a:ext cx="4470400" cy="5355312"/>
          </a:xfrm>
          <a:prstGeom prst="rect">
            <a:avLst/>
          </a:prstGeom>
          <a:noFill/>
          <a:ln w="28575">
            <a:solidFill>
              <a:srgbClr val="7030A0"/>
            </a:solidFill>
          </a:ln>
        </p:spPr>
        <p:txBody>
          <a:bodyPr wrap="square" rtlCol="0">
            <a:spAutoFit/>
          </a:bodyPr>
          <a:lstStyle/>
          <a:p>
            <a:r>
              <a:rPr lang="en-GB" dirty="0">
                <a:latin typeface="Comic Sans MS" panose="030F0702030302020204" pitchFamily="66" charset="0"/>
              </a:rPr>
              <a:t>Notes:</a:t>
            </a:r>
          </a:p>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012902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Urban 1.JPG"/>
          <p:cNvSpPr>
            <a:spLocks noChangeAspect="1" noChangeArrowheads="1"/>
          </p:cNvSpPr>
          <p:nvPr/>
        </p:nvSpPr>
        <p:spPr bwMode="auto">
          <a:xfrm>
            <a:off x="155575" y="-144463"/>
            <a:ext cx="4551856" cy="45518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283464" y="173736"/>
            <a:ext cx="11625072" cy="523220"/>
          </a:xfrm>
          <a:prstGeom prst="rect">
            <a:avLst/>
          </a:prstGeom>
          <a:noFill/>
          <a:ln w="28575">
            <a:solidFill>
              <a:srgbClr val="FF0000"/>
            </a:solidFill>
          </a:ln>
        </p:spPr>
        <p:txBody>
          <a:bodyPr wrap="square" rtlCol="0">
            <a:spAutoFit/>
          </a:bodyPr>
          <a:lstStyle/>
          <a:p>
            <a:pPr algn="ctr"/>
            <a:r>
              <a:rPr lang="en-GB" sz="2800" u="sng" dirty="0">
                <a:latin typeface="Comic Sans MS" panose="030F0702030302020204" pitchFamily="66" charset="0"/>
              </a:rPr>
              <a:t>Urban Environments </a:t>
            </a:r>
          </a:p>
        </p:txBody>
      </p:sp>
      <p:pic>
        <p:nvPicPr>
          <p:cNvPr id="8" name="Picture 7"/>
          <p:cNvPicPr>
            <a:picLocks noChangeAspect="1"/>
          </p:cNvPicPr>
          <p:nvPr/>
        </p:nvPicPr>
        <p:blipFill rotWithShape="1">
          <a:blip r:embed="rId2"/>
          <a:srcRect t="1628"/>
          <a:stretch/>
        </p:blipFill>
        <p:spPr>
          <a:xfrm>
            <a:off x="283464" y="914400"/>
            <a:ext cx="11625071" cy="4985673"/>
          </a:xfrm>
          <a:prstGeom prst="rect">
            <a:avLst/>
          </a:prstGeom>
          <a:ln w="28575">
            <a:solidFill>
              <a:srgbClr val="7030A0"/>
            </a:solidFill>
          </a:ln>
        </p:spPr>
      </p:pic>
    </p:spTree>
    <p:extLst>
      <p:ext uri="{BB962C8B-B14F-4D97-AF65-F5344CB8AC3E}">
        <p14:creationId xmlns:p14="http://schemas.microsoft.com/office/powerpoint/2010/main" val="3030875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63752" y="1311284"/>
            <a:ext cx="4752528" cy="4680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5" name="Oval 4"/>
          <p:cNvSpPr/>
          <p:nvPr/>
        </p:nvSpPr>
        <p:spPr>
          <a:xfrm>
            <a:off x="4979876" y="2622899"/>
            <a:ext cx="2520280" cy="25202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6" name="Oval 5"/>
          <p:cNvSpPr/>
          <p:nvPr/>
        </p:nvSpPr>
        <p:spPr>
          <a:xfrm>
            <a:off x="5447928" y="3054947"/>
            <a:ext cx="1584176" cy="165618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12" name="Freeform 11"/>
          <p:cNvSpPr/>
          <p:nvPr/>
        </p:nvSpPr>
        <p:spPr>
          <a:xfrm>
            <a:off x="3834912" y="1251528"/>
            <a:ext cx="1379507" cy="1202934"/>
          </a:xfrm>
          <a:custGeom>
            <a:avLst/>
            <a:gdLst>
              <a:gd name="connsiteX0" fmla="*/ 527254 w 1379507"/>
              <a:gd name="connsiteY0" fmla="*/ 1199453 h 1202934"/>
              <a:gd name="connsiteX1" fmla="*/ 28490 w 1379507"/>
              <a:gd name="connsiteY1" fmla="*/ 35672 h 1202934"/>
              <a:gd name="connsiteX2" fmla="*/ 1372381 w 1379507"/>
              <a:gd name="connsiteY2" fmla="*/ 382035 h 1202934"/>
              <a:gd name="connsiteX3" fmla="*/ 527254 w 1379507"/>
              <a:gd name="connsiteY3" fmla="*/ 1199453 h 1202934"/>
            </a:gdLst>
            <a:ahLst/>
            <a:cxnLst>
              <a:cxn ang="0">
                <a:pos x="connsiteX0" y="connsiteY0"/>
              </a:cxn>
              <a:cxn ang="0">
                <a:pos x="connsiteX1" y="connsiteY1"/>
              </a:cxn>
              <a:cxn ang="0">
                <a:pos x="connsiteX2" y="connsiteY2"/>
              </a:cxn>
              <a:cxn ang="0">
                <a:pos x="connsiteX3" y="connsiteY3"/>
              </a:cxn>
            </a:cxnLst>
            <a:rect l="l" t="t" r="r" b="b"/>
            <a:pathLst>
              <a:path w="1379507" h="1202934">
                <a:moveTo>
                  <a:pt x="527254" y="1199453"/>
                </a:moveTo>
                <a:cubicBezTo>
                  <a:pt x="303272" y="1141726"/>
                  <a:pt x="-112365" y="171908"/>
                  <a:pt x="28490" y="35672"/>
                </a:cubicBezTo>
                <a:cubicBezTo>
                  <a:pt x="169345" y="-100564"/>
                  <a:pt x="1286945" y="183453"/>
                  <a:pt x="1372381" y="382035"/>
                </a:cubicBezTo>
                <a:cubicBezTo>
                  <a:pt x="1457817" y="580617"/>
                  <a:pt x="751236" y="1257180"/>
                  <a:pt x="527254" y="119945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13" name="Oval 12"/>
          <p:cNvSpPr/>
          <p:nvPr/>
        </p:nvSpPr>
        <p:spPr>
          <a:xfrm>
            <a:off x="2207568" y="5575227"/>
            <a:ext cx="1224136" cy="115212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0905" y="1865713"/>
            <a:ext cx="1243013"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ight Arrow 13"/>
          <p:cNvSpPr/>
          <p:nvPr/>
        </p:nvSpPr>
        <p:spPr>
          <a:xfrm rot="21287002">
            <a:off x="2848038" y="3956151"/>
            <a:ext cx="2224388" cy="3851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16" name="Right Arrow 15"/>
          <p:cNvSpPr/>
          <p:nvPr/>
        </p:nvSpPr>
        <p:spPr>
          <a:xfrm rot="8719680">
            <a:off x="3343753" y="4978923"/>
            <a:ext cx="2224388" cy="3851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17" name="Right Arrow 16"/>
          <p:cNvSpPr/>
          <p:nvPr/>
        </p:nvSpPr>
        <p:spPr>
          <a:xfrm rot="13980016">
            <a:off x="6255046" y="4226916"/>
            <a:ext cx="874707" cy="3851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18" name="Right Arrow 17"/>
          <p:cNvSpPr/>
          <p:nvPr/>
        </p:nvSpPr>
        <p:spPr>
          <a:xfrm rot="1378047">
            <a:off x="6843421" y="4044226"/>
            <a:ext cx="1575804" cy="3851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19" name="Right Arrow 18"/>
          <p:cNvSpPr/>
          <p:nvPr/>
        </p:nvSpPr>
        <p:spPr>
          <a:xfrm rot="13503844">
            <a:off x="4123064" y="2068936"/>
            <a:ext cx="1203372" cy="3851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20" name="Right Arrow 19"/>
          <p:cNvSpPr/>
          <p:nvPr/>
        </p:nvSpPr>
        <p:spPr>
          <a:xfrm rot="20451099">
            <a:off x="7896531" y="2518380"/>
            <a:ext cx="1631162" cy="3851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2" name="Rectangle 1"/>
          <p:cNvSpPr/>
          <p:nvPr/>
        </p:nvSpPr>
        <p:spPr>
          <a:xfrm>
            <a:off x="6474196" y="4169760"/>
            <a:ext cx="447558" cy="523220"/>
          </a:xfrm>
          <a:prstGeom prst="rect">
            <a:avLst/>
          </a:prstGeom>
          <a:noFill/>
        </p:spPr>
        <p:txBody>
          <a:bodyPr wrap="none" lIns="91440" tIns="45720" rIns="91440" bIns="45720">
            <a:spAutoFit/>
          </a:bodyPr>
          <a:lstStyle/>
          <a:p>
            <a:pPr algn="ct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anose="030F0702030302020204" pitchFamily="66" charset="0"/>
              </a:rPr>
              <a:t>A</a:t>
            </a:r>
          </a:p>
        </p:txBody>
      </p:sp>
      <p:sp>
        <p:nvSpPr>
          <p:cNvPr id="15" name="Rectangle 14"/>
          <p:cNvSpPr/>
          <p:nvPr/>
        </p:nvSpPr>
        <p:spPr>
          <a:xfrm>
            <a:off x="3909239" y="5117593"/>
            <a:ext cx="410689" cy="523220"/>
          </a:xfrm>
          <a:prstGeom prst="rect">
            <a:avLst/>
          </a:prstGeom>
          <a:noFill/>
        </p:spPr>
        <p:txBody>
          <a:bodyPr wrap="none" lIns="91440" tIns="45720" rIns="91440" bIns="45720">
            <a:spAutoFit/>
          </a:bodyPr>
          <a:lstStyle/>
          <a:p>
            <a:pPr algn="ct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anose="030F0702030302020204" pitchFamily="66" charset="0"/>
              </a:rPr>
              <a:t>B</a:t>
            </a:r>
          </a:p>
        </p:txBody>
      </p:sp>
      <p:sp>
        <p:nvSpPr>
          <p:cNvPr id="21" name="Rectangle 20"/>
          <p:cNvSpPr/>
          <p:nvPr/>
        </p:nvSpPr>
        <p:spPr>
          <a:xfrm>
            <a:off x="8434316" y="2489778"/>
            <a:ext cx="410689" cy="523220"/>
          </a:xfrm>
          <a:prstGeom prst="rect">
            <a:avLst/>
          </a:prstGeom>
          <a:noFill/>
        </p:spPr>
        <p:txBody>
          <a:bodyPr wrap="none" lIns="91440" tIns="45720" rIns="91440" bIns="45720">
            <a:spAutoFit/>
          </a:bodyPr>
          <a:lstStyle/>
          <a:p>
            <a:pPr algn="ct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anose="030F0702030302020204" pitchFamily="66" charset="0"/>
              </a:rPr>
              <a:t>B</a:t>
            </a:r>
          </a:p>
        </p:txBody>
      </p:sp>
      <p:sp>
        <p:nvSpPr>
          <p:cNvPr id="22" name="Rectangle 21"/>
          <p:cNvSpPr/>
          <p:nvPr/>
        </p:nvSpPr>
        <p:spPr>
          <a:xfrm>
            <a:off x="4011325" y="3877373"/>
            <a:ext cx="407484" cy="523220"/>
          </a:xfrm>
          <a:prstGeom prst="rect">
            <a:avLst/>
          </a:prstGeom>
          <a:noFill/>
        </p:spPr>
        <p:txBody>
          <a:bodyPr wrap="none" lIns="91440" tIns="45720" rIns="91440" bIns="45720">
            <a:spAutoFit/>
          </a:bodyPr>
          <a:lstStyle/>
          <a:p>
            <a:pPr algn="ct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anose="030F0702030302020204" pitchFamily="66" charset="0"/>
              </a:rPr>
              <a:t>C</a:t>
            </a:r>
          </a:p>
        </p:txBody>
      </p:sp>
      <p:sp>
        <p:nvSpPr>
          <p:cNvPr id="23" name="Rectangle 22"/>
          <p:cNvSpPr/>
          <p:nvPr/>
        </p:nvSpPr>
        <p:spPr>
          <a:xfrm>
            <a:off x="7499355" y="3948643"/>
            <a:ext cx="444352" cy="523220"/>
          </a:xfrm>
          <a:prstGeom prst="rect">
            <a:avLst/>
          </a:prstGeom>
          <a:noFill/>
        </p:spPr>
        <p:txBody>
          <a:bodyPr wrap="none" lIns="91440" tIns="45720" rIns="91440" bIns="45720">
            <a:spAutoFit/>
          </a:bodyPr>
          <a:lstStyle/>
          <a:p>
            <a:pPr algn="ct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anose="030F0702030302020204" pitchFamily="66" charset="0"/>
              </a:rPr>
              <a:t>D</a:t>
            </a:r>
          </a:p>
        </p:txBody>
      </p:sp>
      <p:sp>
        <p:nvSpPr>
          <p:cNvPr id="24" name="Rectangle 23"/>
          <p:cNvSpPr/>
          <p:nvPr/>
        </p:nvSpPr>
        <p:spPr>
          <a:xfrm>
            <a:off x="4587481" y="2038125"/>
            <a:ext cx="444352" cy="523220"/>
          </a:xfrm>
          <a:prstGeom prst="rect">
            <a:avLst/>
          </a:prstGeom>
          <a:noFill/>
        </p:spPr>
        <p:txBody>
          <a:bodyPr wrap="none" lIns="91440" tIns="45720" rIns="91440" bIns="45720">
            <a:spAutoFit/>
          </a:bodyPr>
          <a:lstStyle/>
          <a:p>
            <a:pPr algn="ct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anose="030F0702030302020204" pitchFamily="66" charset="0"/>
              </a:rPr>
              <a:t>D</a:t>
            </a:r>
          </a:p>
        </p:txBody>
      </p:sp>
      <p:sp>
        <p:nvSpPr>
          <p:cNvPr id="3" name="TextBox 2"/>
          <p:cNvSpPr txBox="1"/>
          <p:nvPr/>
        </p:nvSpPr>
        <p:spPr>
          <a:xfrm>
            <a:off x="8295361" y="4825806"/>
            <a:ext cx="3807883" cy="1477328"/>
          </a:xfrm>
          <a:prstGeom prst="rect">
            <a:avLst/>
          </a:prstGeom>
          <a:noFill/>
          <a:ln w="28575">
            <a:solidFill>
              <a:srgbClr val="7030A0"/>
            </a:solidFill>
          </a:ln>
        </p:spPr>
        <p:txBody>
          <a:bodyPr wrap="square" rtlCol="0">
            <a:spAutoFit/>
          </a:bodyPr>
          <a:lstStyle/>
          <a:p>
            <a:pPr algn="just"/>
            <a:r>
              <a:rPr lang="en-GB" u="sng" dirty="0">
                <a:latin typeface="Comic Sans MS" panose="030F0702030302020204" pitchFamily="66" charset="0"/>
              </a:rPr>
              <a:t>Markscheme</a:t>
            </a:r>
            <a:r>
              <a:rPr lang="en-GB" dirty="0">
                <a:latin typeface="Comic Sans MS" panose="030F0702030302020204" pitchFamily="66" charset="0"/>
              </a:rPr>
              <a:t>:</a:t>
            </a:r>
          </a:p>
          <a:p>
            <a:pPr algn="just"/>
            <a:r>
              <a:rPr lang="en-GB" dirty="0">
                <a:latin typeface="Comic Sans MS" panose="030F0702030302020204" pitchFamily="66" charset="0"/>
              </a:rPr>
              <a:t>A-Re Urbanisation/Gentrification</a:t>
            </a:r>
          </a:p>
          <a:p>
            <a:pPr algn="just"/>
            <a:r>
              <a:rPr lang="en-GB" dirty="0">
                <a:latin typeface="Comic Sans MS" panose="030F0702030302020204" pitchFamily="66" charset="0"/>
              </a:rPr>
              <a:t>B-Counter urbanisation</a:t>
            </a:r>
          </a:p>
          <a:p>
            <a:pPr algn="just"/>
            <a:r>
              <a:rPr lang="en-GB" dirty="0">
                <a:latin typeface="Comic Sans MS" panose="030F0702030302020204" pitchFamily="66" charset="0"/>
              </a:rPr>
              <a:t>C-Urbanisation</a:t>
            </a:r>
          </a:p>
          <a:p>
            <a:pPr algn="just"/>
            <a:r>
              <a:rPr lang="en-GB" dirty="0">
                <a:latin typeface="Comic Sans MS" panose="030F0702030302020204" pitchFamily="66" charset="0"/>
              </a:rPr>
              <a:t>D-Suburbanisation</a:t>
            </a:r>
          </a:p>
        </p:txBody>
      </p:sp>
      <p:sp>
        <p:nvSpPr>
          <p:cNvPr id="7" name="TextBox 6"/>
          <p:cNvSpPr txBox="1"/>
          <p:nvPr/>
        </p:nvSpPr>
        <p:spPr>
          <a:xfrm>
            <a:off x="241063" y="177683"/>
            <a:ext cx="11794993" cy="369332"/>
          </a:xfrm>
          <a:prstGeom prst="rect">
            <a:avLst/>
          </a:prstGeom>
          <a:noFill/>
          <a:ln w="28575">
            <a:solidFill>
              <a:srgbClr val="FF0000"/>
            </a:solidFill>
          </a:ln>
        </p:spPr>
        <p:txBody>
          <a:bodyPr wrap="square" rtlCol="0">
            <a:spAutoFit/>
          </a:bodyPr>
          <a:lstStyle/>
          <a:p>
            <a:pPr algn="ctr"/>
            <a:r>
              <a:rPr lang="en-US" u="sng" dirty="0">
                <a:latin typeface="Comic Sans MS" panose="030F0702030302020204" pitchFamily="66" charset="0"/>
              </a:rPr>
              <a:t>Urban Residential Relocation Model: Types of Movement</a:t>
            </a:r>
            <a:endParaRPr lang="en-GB" u="sng" dirty="0">
              <a:latin typeface="Comic Sans MS" panose="030F0702030302020204" pitchFamily="66" charset="0"/>
            </a:endParaRPr>
          </a:p>
        </p:txBody>
      </p:sp>
      <p:sp>
        <p:nvSpPr>
          <p:cNvPr id="25" name="TextBox 24"/>
          <p:cNvSpPr txBox="1"/>
          <p:nvPr/>
        </p:nvSpPr>
        <p:spPr>
          <a:xfrm>
            <a:off x="263195" y="636689"/>
            <a:ext cx="3077169" cy="3139321"/>
          </a:xfrm>
          <a:prstGeom prst="rect">
            <a:avLst/>
          </a:prstGeom>
          <a:noFill/>
          <a:ln w="28575">
            <a:solidFill>
              <a:srgbClr val="00FF00"/>
            </a:solidFill>
          </a:ln>
        </p:spPr>
        <p:txBody>
          <a:bodyPr wrap="square" rtlCol="0">
            <a:spAutoFit/>
          </a:bodyPr>
          <a:lstStyle/>
          <a:p>
            <a:r>
              <a:rPr lang="en-US" u="sng" dirty="0">
                <a:latin typeface="Comic Sans MS" panose="030F0702030302020204" pitchFamily="66" charset="0"/>
              </a:rPr>
              <a:t>Demo</a:t>
            </a:r>
            <a:r>
              <a:rPr lang="en-US" dirty="0">
                <a:latin typeface="Comic Sans MS" panose="030F0702030302020204" pitchFamily="66" charset="0"/>
              </a:rPr>
              <a:t>: Which urban movements are represented by these arrows A-D? Draw this diagram, and label the different land-use zones of this urban model. Make a note of WHO might be making these centripetal and centrifugal movements.</a:t>
            </a:r>
            <a:endParaRPr lang="en-GB" dirty="0">
              <a:latin typeface="Comic Sans MS" panose="030F0702030302020204" pitchFamily="66" charset="0"/>
            </a:endParaRPr>
          </a:p>
        </p:txBody>
      </p:sp>
    </p:spTree>
    <p:extLst>
      <p:ext uri="{BB962C8B-B14F-4D97-AF65-F5344CB8AC3E}">
        <p14:creationId xmlns:p14="http://schemas.microsoft.com/office/powerpoint/2010/main" val="173362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464" y="865447"/>
            <a:ext cx="11625072" cy="954107"/>
          </a:xfrm>
          <a:prstGeom prst="rect">
            <a:avLst/>
          </a:prstGeom>
          <a:ln w="28575">
            <a:solidFill>
              <a:srgbClr val="FFC000"/>
            </a:solidFill>
          </a:ln>
        </p:spPr>
        <p:txBody>
          <a:bodyPr wrap="square">
            <a:spAutoFit/>
          </a:bodyPr>
          <a:lstStyle/>
          <a:p>
            <a:r>
              <a:rPr lang="en-US" sz="2800" b="1" u="sng" dirty="0">
                <a:latin typeface="Comic Sans MS" panose="030F0702030302020204" pitchFamily="66" charset="0"/>
              </a:rPr>
              <a:t>Learning Objectives:</a:t>
            </a:r>
            <a:r>
              <a:rPr lang="en-US" sz="1600" dirty="0">
                <a:latin typeface="Comic Sans MS" panose="030F0702030302020204" pitchFamily="66" charset="0"/>
              </a:rPr>
              <a:t> </a:t>
            </a:r>
            <a:r>
              <a:rPr lang="en-US" sz="2800" dirty="0">
                <a:latin typeface="Comic Sans MS" panose="030F0702030302020204" pitchFamily="66" charset="0"/>
              </a:rPr>
              <a:t>Explain the location of </a:t>
            </a:r>
            <a:r>
              <a:rPr lang="en-US" sz="2800" u="sng" dirty="0">
                <a:latin typeface="Comic Sans MS" panose="030F0702030302020204" pitchFamily="66" charset="0"/>
              </a:rPr>
              <a:t>residential areas </a:t>
            </a:r>
            <a:r>
              <a:rPr lang="en-US" sz="2800" dirty="0">
                <a:latin typeface="Comic Sans MS" panose="030F0702030302020204" pitchFamily="66" charset="0"/>
              </a:rPr>
              <a:t>in relation to </a:t>
            </a:r>
            <a:r>
              <a:rPr lang="en-US" sz="2800" u="sng" dirty="0">
                <a:latin typeface="Comic Sans MS" panose="030F0702030302020204" pitchFamily="66" charset="0"/>
              </a:rPr>
              <a:t>wealth, ethnicity and family status </a:t>
            </a:r>
            <a:r>
              <a:rPr lang="en-US" sz="2800" dirty="0">
                <a:latin typeface="Comic Sans MS" panose="030F0702030302020204" pitchFamily="66" charset="0"/>
              </a:rPr>
              <a:t>(stage in life cycle).</a:t>
            </a:r>
            <a:endParaRPr lang="en-GB" sz="2800" dirty="0">
              <a:latin typeface="Comic Sans MS" panose="030F0702030302020204" pitchFamily="66" charset="0"/>
            </a:endParaRPr>
          </a:p>
        </p:txBody>
      </p:sp>
      <p:sp>
        <p:nvSpPr>
          <p:cNvPr id="6" name="TextBox 5"/>
          <p:cNvSpPr txBox="1"/>
          <p:nvPr/>
        </p:nvSpPr>
        <p:spPr>
          <a:xfrm>
            <a:off x="283464" y="173736"/>
            <a:ext cx="11625072" cy="523220"/>
          </a:xfrm>
          <a:prstGeom prst="rect">
            <a:avLst/>
          </a:prstGeom>
          <a:noFill/>
          <a:ln w="28575">
            <a:solidFill>
              <a:srgbClr val="FF0000"/>
            </a:solidFill>
          </a:ln>
        </p:spPr>
        <p:txBody>
          <a:bodyPr wrap="square" rtlCol="0">
            <a:spAutoFit/>
          </a:bodyPr>
          <a:lstStyle/>
          <a:p>
            <a:pPr algn="ctr"/>
            <a:r>
              <a:rPr lang="en-GB" sz="2800" u="sng" dirty="0">
                <a:latin typeface="Comic Sans MS" panose="030F0702030302020204" pitchFamily="66" charset="0"/>
              </a:rPr>
              <a:t>Urban Environments </a:t>
            </a:r>
          </a:p>
        </p:txBody>
      </p:sp>
      <p:sp>
        <p:nvSpPr>
          <p:cNvPr id="7" name="TextBox 6"/>
          <p:cNvSpPr txBox="1"/>
          <p:nvPr/>
        </p:nvSpPr>
        <p:spPr>
          <a:xfrm>
            <a:off x="283464" y="1988045"/>
            <a:ext cx="11625072" cy="523220"/>
          </a:xfrm>
          <a:prstGeom prst="rect">
            <a:avLst/>
          </a:prstGeom>
          <a:noFill/>
          <a:ln w="28575">
            <a:solidFill>
              <a:srgbClr val="00FF00"/>
            </a:solidFill>
          </a:ln>
        </p:spPr>
        <p:txBody>
          <a:bodyPr wrap="square" rtlCol="0">
            <a:spAutoFit/>
          </a:bodyPr>
          <a:lstStyle/>
          <a:p>
            <a:r>
              <a:rPr lang="en-GB" sz="2800" u="sng" dirty="0">
                <a:latin typeface="Comic Sans MS" panose="030F0702030302020204" pitchFamily="66" charset="0"/>
              </a:rPr>
              <a:t>Starter 1:</a:t>
            </a:r>
            <a:r>
              <a:rPr lang="en-GB" sz="2800" dirty="0">
                <a:latin typeface="Comic Sans MS" panose="030F0702030302020204" pitchFamily="66" charset="0"/>
              </a:rPr>
              <a:t>Define residential Area.                                                 (2)</a:t>
            </a:r>
          </a:p>
        </p:txBody>
      </p:sp>
      <p:sp>
        <p:nvSpPr>
          <p:cNvPr id="8" name="TextBox 7"/>
          <p:cNvSpPr txBox="1"/>
          <p:nvPr/>
        </p:nvSpPr>
        <p:spPr>
          <a:xfrm>
            <a:off x="283464" y="2679756"/>
            <a:ext cx="4309801" cy="3539430"/>
          </a:xfrm>
          <a:prstGeom prst="rect">
            <a:avLst/>
          </a:prstGeom>
          <a:noFill/>
          <a:ln w="28575">
            <a:solidFill>
              <a:srgbClr val="7030A0"/>
            </a:solidFill>
          </a:ln>
        </p:spPr>
        <p:txBody>
          <a:bodyPr wrap="square" rtlCol="0">
            <a:spAutoFit/>
          </a:bodyPr>
          <a:lstStyle/>
          <a:p>
            <a:pPr algn="just"/>
            <a:r>
              <a:rPr lang="en-GB" sz="3200" u="sng" dirty="0">
                <a:latin typeface="Comic Sans MS" panose="030F0702030302020204" pitchFamily="66" charset="0"/>
              </a:rPr>
              <a:t>Markscheme</a:t>
            </a:r>
            <a:r>
              <a:rPr lang="en-GB" sz="3200" dirty="0">
                <a:latin typeface="Comic Sans MS" panose="030F0702030302020204" pitchFamily="66" charset="0"/>
              </a:rPr>
              <a:t>: Residential Areas can be defined as a part of a town consists of private houses, with no offices or factories. </a:t>
            </a:r>
          </a:p>
        </p:txBody>
      </p:sp>
      <p:pic>
        <p:nvPicPr>
          <p:cNvPr id="2" name="Picture 1"/>
          <p:cNvPicPr>
            <a:picLocks noChangeAspect="1"/>
          </p:cNvPicPr>
          <p:nvPr/>
        </p:nvPicPr>
        <p:blipFill>
          <a:blip r:embed="rId2"/>
          <a:stretch>
            <a:fillRect/>
          </a:stretch>
        </p:blipFill>
        <p:spPr>
          <a:xfrm>
            <a:off x="5599813" y="3429000"/>
            <a:ext cx="5819554" cy="3238842"/>
          </a:xfrm>
          <a:prstGeom prst="rect">
            <a:avLst/>
          </a:prstGeom>
          <a:ln w="28575">
            <a:solidFill>
              <a:srgbClr val="7030A0"/>
            </a:solidFill>
          </a:ln>
        </p:spPr>
      </p:pic>
      <p:sp>
        <p:nvSpPr>
          <p:cNvPr id="9" name="TextBox 8"/>
          <p:cNvSpPr txBox="1"/>
          <p:nvPr/>
        </p:nvSpPr>
        <p:spPr>
          <a:xfrm>
            <a:off x="4795284" y="2679756"/>
            <a:ext cx="7113252" cy="523220"/>
          </a:xfrm>
          <a:prstGeom prst="rect">
            <a:avLst/>
          </a:prstGeom>
          <a:noFill/>
          <a:ln w="28575">
            <a:solidFill>
              <a:srgbClr val="00FF00"/>
            </a:solidFill>
          </a:ln>
        </p:spPr>
        <p:txBody>
          <a:bodyPr wrap="square" rtlCol="0">
            <a:spAutoFit/>
          </a:bodyPr>
          <a:lstStyle/>
          <a:p>
            <a:r>
              <a:rPr lang="en-GB" sz="2800" u="sng" dirty="0">
                <a:latin typeface="Comic Sans MS" panose="030F0702030302020204" pitchFamily="66" charset="0"/>
              </a:rPr>
              <a:t>Starter 2</a:t>
            </a:r>
            <a:r>
              <a:rPr lang="en-GB" sz="2800" dirty="0">
                <a:latin typeface="Comic Sans MS" panose="030F0702030302020204" pitchFamily="66" charset="0"/>
              </a:rPr>
              <a:t>: Complete your Starter Sheet. </a:t>
            </a:r>
          </a:p>
        </p:txBody>
      </p:sp>
    </p:spTree>
    <p:extLst>
      <p:ext uri="{BB962C8B-B14F-4D97-AF65-F5344CB8AC3E}">
        <p14:creationId xmlns:p14="http://schemas.microsoft.com/office/powerpoint/2010/main" val="402793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7804" y="148856"/>
            <a:ext cx="11788252" cy="405578"/>
          </a:xfrm>
          <a:prstGeom prst="rect">
            <a:avLst/>
          </a:prstGeom>
          <a:noFill/>
          <a:ln w="28575">
            <a:solidFill>
              <a:srgbClr val="FF0000"/>
            </a:solidFill>
          </a:ln>
        </p:spPr>
        <p:txBody>
          <a:bodyPr wrap="square" rtlCol="0">
            <a:spAutoFit/>
          </a:bodyPr>
          <a:lstStyle/>
          <a:p>
            <a:pPr algn="ctr"/>
            <a:r>
              <a:rPr lang="en-US" sz="2000" b="1" u="sng" dirty="0">
                <a:latin typeface="Comic Sans MS" panose="030F0702030302020204" pitchFamily="66" charset="0"/>
              </a:rPr>
              <a:t>How does the human life cycle affect our residential choices?</a:t>
            </a:r>
            <a:endParaRPr lang="en-GB" sz="2000" b="1" u="sng" dirty="0">
              <a:latin typeface="Comic Sans MS" panose="030F0702030302020204" pitchFamily="66" charset="0"/>
            </a:endParaRPr>
          </a:p>
        </p:txBody>
      </p:sp>
      <p:sp>
        <p:nvSpPr>
          <p:cNvPr id="2" name="TextBox 1"/>
          <p:cNvSpPr txBox="1"/>
          <p:nvPr/>
        </p:nvSpPr>
        <p:spPr>
          <a:xfrm>
            <a:off x="247804" y="634652"/>
            <a:ext cx="11788252" cy="1200329"/>
          </a:xfrm>
          <a:prstGeom prst="rect">
            <a:avLst/>
          </a:prstGeom>
          <a:noFill/>
          <a:ln w="28575">
            <a:solidFill>
              <a:srgbClr val="00FF00"/>
            </a:solidFill>
          </a:ln>
        </p:spPr>
        <p:txBody>
          <a:bodyPr wrap="square" rtlCol="0">
            <a:spAutoFit/>
          </a:bodyPr>
          <a:lstStyle/>
          <a:p>
            <a:r>
              <a:rPr lang="en-US" sz="2400" u="sng" dirty="0">
                <a:latin typeface="Comic Sans MS" panose="030F0702030302020204" pitchFamily="66" charset="0"/>
              </a:rPr>
              <a:t>Demo</a:t>
            </a:r>
            <a:r>
              <a:rPr lang="en-US" sz="2400" dirty="0">
                <a:latin typeface="Comic Sans MS" panose="030F0702030302020204" pitchFamily="66" charset="0"/>
              </a:rPr>
              <a:t>: What stages can a person’s life be broken up into?</a:t>
            </a:r>
          </a:p>
          <a:p>
            <a:r>
              <a:rPr lang="en-US" sz="2400" dirty="0">
                <a:latin typeface="Comic Sans MS" panose="030F0702030302020204" pitchFamily="66" charset="0"/>
              </a:rPr>
              <a:t>How does their family situation change?</a:t>
            </a:r>
          </a:p>
          <a:p>
            <a:r>
              <a:rPr lang="en-US" sz="2400" dirty="0">
                <a:latin typeface="Comic Sans MS" panose="030F0702030302020204" pitchFamily="66" charset="0"/>
              </a:rPr>
              <a:t>Does this affect where / when they choose to move?</a:t>
            </a:r>
          </a:p>
        </p:txBody>
      </p:sp>
      <p:grpSp>
        <p:nvGrpSpPr>
          <p:cNvPr id="14" name="Group 13"/>
          <p:cNvGrpSpPr/>
          <p:nvPr/>
        </p:nvGrpSpPr>
        <p:grpSpPr>
          <a:xfrm>
            <a:off x="247804" y="2359975"/>
            <a:ext cx="11734040" cy="3614318"/>
            <a:chOff x="247804" y="2147315"/>
            <a:chExt cx="11734040" cy="3614318"/>
          </a:xfrm>
        </p:grpSpPr>
        <p:sp>
          <p:nvSpPr>
            <p:cNvPr id="4" name="Rectangle 3"/>
            <p:cNvSpPr/>
            <p:nvPr/>
          </p:nvSpPr>
          <p:spPr>
            <a:xfrm>
              <a:off x="1991544" y="3531512"/>
              <a:ext cx="8208912" cy="11521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5" name="TextBox 4"/>
            <p:cNvSpPr txBox="1"/>
            <p:nvPr/>
          </p:nvSpPr>
          <p:spPr>
            <a:xfrm>
              <a:off x="1602979" y="4827656"/>
              <a:ext cx="936104" cy="338554"/>
            </a:xfrm>
            <a:prstGeom prst="rect">
              <a:avLst/>
            </a:prstGeom>
            <a:noFill/>
            <a:ln w="28575">
              <a:solidFill>
                <a:schemeClr val="tx1"/>
              </a:solidFill>
            </a:ln>
          </p:spPr>
          <p:txBody>
            <a:bodyPr wrap="square" rtlCol="0">
              <a:spAutoFit/>
            </a:bodyPr>
            <a:lstStyle/>
            <a:p>
              <a:pPr algn="ctr"/>
              <a:r>
                <a:rPr lang="en-US" sz="1600" dirty="0">
                  <a:latin typeface="Comic Sans MS" panose="030F0702030302020204" pitchFamily="66" charset="0"/>
                </a:rPr>
                <a:t>0 yrs</a:t>
              </a:r>
              <a:endParaRPr lang="en-GB" sz="1600" dirty="0">
                <a:latin typeface="Comic Sans MS" panose="030F0702030302020204" pitchFamily="66" charset="0"/>
              </a:endParaRPr>
            </a:p>
          </p:txBody>
        </p:sp>
        <p:sp>
          <p:nvSpPr>
            <p:cNvPr id="6" name="TextBox 5"/>
            <p:cNvSpPr txBox="1"/>
            <p:nvPr/>
          </p:nvSpPr>
          <p:spPr>
            <a:xfrm>
              <a:off x="9552384" y="4827656"/>
              <a:ext cx="1008112" cy="338554"/>
            </a:xfrm>
            <a:prstGeom prst="rect">
              <a:avLst/>
            </a:prstGeom>
            <a:noFill/>
            <a:ln w="28575">
              <a:solidFill>
                <a:schemeClr val="tx1"/>
              </a:solidFill>
            </a:ln>
          </p:spPr>
          <p:txBody>
            <a:bodyPr wrap="square" rtlCol="0">
              <a:spAutoFit/>
            </a:bodyPr>
            <a:lstStyle/>
            <a:p>
              <a:pPr algn="ctr"/>
              <a:r>
                <a:rPr lang="en-US" sz="1600" dirty="0">
                  <a:latin typeface="Comic Sans MS" panose="030F0702030302020204" pitchFamily="66" charset="0"/>
                </a:rPr>
                <a:t>90 yrs</a:t>
              </a:r>
              <a:endParaRPr lang="en-GB" sz="1600" dirty="0">
                <a:latin typeface="Comic Sans MS" panose="030F0702030302020204" pitchFamily="66" charset="0"/>
              </a:endParaRPr>
            </a:p>
          </p:txBody>
        </p:sp>
        <p:sp>
          <p:nvSpPr>
            <p:cNvPr id="8" name="TextBox 7"/>
            <p:cNvSpPr txBox="1"/>
            <p:nvPr/>
          </p:nvSpPr>
          <p:spPr>
            <a:xfrm>
              <a:off x="486561" y="5423079"/>
              <a:ext cx="936104" cy="338554"/>
            </a:xfrm>
            <a:prstGeom prst="rect">
              <a:avLst/>
            </a:prstGeom>
            <a:noFill/>
            <a:ln w="28575">
              <a:solidFill>
                <a:schemeClr val="tx1"/>
              </a:solidFill>
            </a:ln>
          </p:spPr>
          <p:txBody>
            <a:bodyPr wrap="square" rtlCol="0">
              <a:spAutoFit/>
            </a:bodyPr>
            <a:lstStyle/>
            <a:p>
              <a:pPr algn="ctr"/>
              <a:r>
                <a:rPr lang="en-US" sz="1600" dirty="0">
                  <a:latin typeface="Comic Sans MS" panose="030F0702030302020204" pitchFamily="66" charset="0"/>
                </a:rPr>
                <a:t>Event</a:t>
              </a:r>
              <a:endParaRPr lang="en-GB" sz="1600" dirty="0">
                <a:latin typeface="Comic Sans MS" panose="030F0702030302020204" pitchFamily="66" charset="0"/>
              </a:endParaRPr>
            </a:p>
          </p:txBody>
        </p:sp>
        <p:sp>
          <p:nvSpPr>
            <p:cNvPr id="9" name="TextBox 8"/>
            <p:cNvSpPr txBox="1"/>
            <p:nvPr/>
          </p:nvSpPr>
          <p:spPr>
            <a:xfrm>
              <a:off x="247804" y="2746215"/>
              <a:ext cx="1576361" cy="584775"/>
            </a:xfrm>
            <a:prstGeom prst="rect">
              <a:avLst/>
            </a:prstGeom>
            <a:noFill/>
            <a:ln w="28575">
              <a:solidFill>
                <a:schemeClr val="tx1"/>
              </a:solidFill>
            </a:ln>
          </p:spPr>
          <p:txBody>
            <a:bodyPr wrap="square" rtlCol="0">
              <a:spAutoFit/>
            </a:bodyPr>
            <a:lstStyle/>
            <a:p>
              <a:pPr algn="ctr"/>
              <a:r>
                <a:rPr lang="en-US" sz="1600" dirty="0">
                  <a:latin typeface="Comic Sans MS" panose="030F0702030302020204" pitchFamily="66" charset="0"/>
                </a:rPr>
                <a:t>Move/Housing type</a:t>
              </a:r>
              <a:endParaRPr lang="en-GB" sz="1600" dirty="0">
                <a:latin typeface="Comic Sans MS" panose="030F0702030302020204" pitchFamily="66" charset="0"/>
              </a:endParaRPr>
            </a:p>
          </p:txBody>
        </p:sp>
        <p:sp>
          <p:nvSpPr>
            <p:cNvPr id="10" name="TextBox 9"/>
            <p:cNvSpPr txBox="1"/>
            <p:nvPr/>
          </p:nvSpPr>
          <p:spPr>
            <a:xfrm>
              <a:off x="271167" y="2147315"/>
              <a:ext cx="1576361" cy="338554"/>
            </a:xfrm>
            <a:prstGeom prst="rect">
              <a:avLst/>
            </a:prstGeom>
            <a:noFill/>
            <a:ln w="28575">
              <a:solidFill>
                <a:schemeClr val="tx1"/>
              </a:solidFill>
            </a:ln>
          </p:spPr>
          <p:txBody>
            <a:bodyPr wrap="square" rtlCol="0">
              <a:spAutoFit/>
            </a:bodyPr>
            <a:lstStyle/>
            <a:p>
              <a:pPr algn="ctr"/>
              <a:r>
                <a:rPr lang="en-US" sz="1600" dirty="0">
                  <a:latin typeface="Comic Sans MS" panose="030F0702030302020204" pitchFamily="66" charset="0"/>
                </a:rPr>
                <a:t>Status </a:t>
              </a:r>
              <a:endParaRPr lang="en-GB" sz="1600" dirty="0">
                <a:latin typeface="Comic Sans MS" panose="030F0702030302020204" pitchFamily="66" charset="0"/>
              </a:endParaRPr>
            </a:p>
          </p:txBody>
        </p:sp>
        <p:cxnSp>
          <p:nvCxnSpPr>
            <p:cNvPr id="11" name="Straight Connector 10"/>
            <p:cNvCxnSpPr/>
            <p:nvPr/>
          </p:nvCxnSpPr>
          <p:spPr>
            <a:xfrm flipV="1">
              <a:off x="271167" y="2647507"/>
              <a:ext cx="11679828" cy="21265"/>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247804" y="3427607"/>
              <a:ext cx="11679828" cy="21265"/>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302016" y="5288961"/>
              <a:ext cx="11679828" cy="21265"/>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400221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hprice2015stm.files.wordpress.com/2015/03/burgess_mod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423" y="1484813"/>
            <a:ext cx="10561584" cy="5184774"/>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3464" y="173736"/>
            <a:ext cx="11742624" cy="523220"/>
          </a:xfrm>
          <a:prstGeom prst="rect">
            <a:avLst/>
          </a:prstGeom>
          <a:noFill/>
          <a:ln w="28575">
            <a:solidFill>
              <a:srgbClr val="FF0000"/>
            </a:solidFill>
          </a:ln>
        </p:spPr>
        <p:txBody>
          <a:bodyPr wrap="square" rtlCol="0">
            <a:spAutoFit/>
          </a:bodyPr>
          <a:lstStyle/>
          <a:p>
            <a:pPr algn="ctr"/>
            <a:r>
              <a:rPr lang="en-GB" sz="2800" u="sng" dirty="0">
                <a:latin typeface="Comic Sans MS" panose="030F0702030302020204" pitchFamily="66" charset="0"/>
              </a:rPr>
              <a:t>Burgess Model</a:t>
            </a:r>
          </a:p>
        </p:txBody>
      </p:sp>
      <p:sp>
        <p:nvSpPr>
          <p:cNvPr id="2" name="Rectangle 1"/>
          <p:cNvSpPr/>
          <p:nvPr/>
        </p:nvSpPr>
        <p:spPr>
          <a:xfrm>
            <a:off x="283463" y="822294"/>
            <a:ext cx="11742625" cy="461665"/>
          </a:xfrm>
          <a:prstGeom prst="rect">
            <a:avLst/>
          </a:prstGeom>
          <a:ln w="28575">
            <a:solidFill>
              <a:srgbClr val="7030A0"/>
            </a:solidFill>
          </a:ln>
        </p:spPr>
        <p:txBody>
          <a:bodyPr wrap="square">
            <a:spAutoFit/>
          </a:bodyPr>
          <a:lstStyle/>
          <a:p>
            <a:r>
              <a:rPr lang="en-US" sz="2400" dirty="0">
                <a:latin typeface="Comic Sans MS" panose="030F0702030302020204" pitchFamily="66" charset="0"/>
              </a:rPr>
              <a:t>Concentric Zones of land-use. Based on </a:t>
            </a:r>
            <a:r>
              <a:rPr lang="en-US" sz="2400" u="sng" dirty="0">
                <a:latin typeface="Comic Sans MS" panose="030F0702030302020204" pitchFamily="66" charset="0"/>
              </a:rPr>
              <a:t>Chicago</a:t>
            </a:r>
            <a:r>
              <a:rPr lang="en-US" sz="2400" dirty="0">
                <a:latin typeface="Comic Sans MS" panose="030F0702030302020204" pitchFamily="66" charset="0"/>
              </a:rPr>
              <a:t> in 1950’S.</a:t>
            </a:r>
            <a:endParaRPr lang="en-GB" sz="2400" dirty="0">
              <a:latin typeface="Comic Sans MS" panose="030F0702030302020204" pitchFamily="66" charset="0"/>
            </a:endParaRPr>
          </a:p>
        </p:txBody>
      </p:sp>
      <p:sp>
        <p:nvSpPr>
          <p:cNvPr id="7" name="Rectangle 6"/>
          <p:cNvSpPr/>
          <p:nvPr/>
        </p:nvSpPr>
        <p:spPr>
          <a:xfrm rot="5400000">
            <a:off x="9025733" y="3578656"/>
            <a:ext cx="5169714" cy="830997"/>
          </a:xfrm>
          <a:prstGeom prst="rect">
            <a:avLst/>
          </a:prstGeom>
          <a:ln w="28575">
            <a:solidFill>
              <a:srgbClr val="00B0F0"/>
            </a:solidFill>
          </a:ln>
        </p:spPr>
        <p:txBody>
          <a:bodyPr wrap="square">
            <a:spAutoFit/>
          </a:bodyPr>
          <a:lstStyle/>
          <a:p>
            <a:r>
              <a:rPr lang="en-GB" sz="2400" u="sng" dirty="0">
                <a:latin typeface="Comic Sans MS" panose="030F0702030302020204" pitchFamily="66" charset="0"/>
              </a:rPr>
              <a:t>Challenge</a:t>
            </a:r>
            <a:r>
              <a:rPr lang="en-GB" sz="2400" dirty="0">
                <a:latin typeface="Comic Sans MS" panose="030F0702030302020204" pitchFamily="66" charset="0"/>
              </a:rPr>
              <a:t>: What are the strengths and limitations of this model?</a:t>
            </a:r>
          </a:p>
        </p:txBody>
      </p:sp>
    </p:spTree>
    <p:extLst>
      <p:ext uri="{BB962C8B-B14F-4D97-AF65-F5344CB8AC3E}">
        <p14:creationId xmlns:p14="http://schemas.microsoft.com/office/powerpoint/2010/main" val="4088525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83720321"/>
              </p:ext>
            </p:extLst>
          </p:nvPr>
        </p:nvGraphicFramePr>
        <p:xfrm>
          <a:off x="177799" y="1384301"/>
          <a:ext cx="11861800" cy="5272702"/>
        </p:xfrm>
        <a:graphic>
          <a:graphicData uri="http://schemas.openxmlformats.org/drawingml/2006/table">
            <a:tbl>
              <a:tblPr>
                <a:tableStyleId>{5940675A-B579-460E-94D1-54222C63F5DA}</a:tableStyleId>
              </a:tblPr>
              <a:tblGrid>
                <a:gridCol w="5930900">
                  <a:extLst>
                    <a:ext uri="{9D8B030D-6E8A-4147-A177-3AD203B41FA5}">
                      <a16:colId xmlns:a16="http://schemas.microsoft.com/office/drawing/2014/main" val="20000"/>
                    </a:ext>
                  </a:extLst>
                </a:gridCol>
                <a:gridCol w="5930900">
                  <a:extLst>
                    <a:ext uri="{9D8B030D-6E8A-4147-A177-3AD203B41FA5}">
                      <a16:colId xmlns:a16="http://schemas.microsoft.com/office/drawing/2014/main" val="20001"/>
                    </a:ext>
                  </a:extLst>
                </a:gridCol>
              </a:tblGrid>
              <a:tr h="311002">
                <a:tc>
                  <a:txBody>
                    <a:bodyPr/>
                    <a:lstStyle/>
                    <a:p>
                      <a:pPr algn="ctr"/>
                      <a:r>
                        <a:rPr lang="en-GB" sz="1600" dirty="0">
                          <a:latin typeface="Comic Sans MS" panose="030F0702030302020204" pitchFamily="66" charset="0"/>
                        </a:rPr>
                        <a:t>For:</a:t>
                      </a:r>
                    </a:p>
                  </a:txBody>
                  <a:tcPr marL="70183" marR="70183" marT="35091" marB="35091" anchor="ctr"/>
                </a:tc>
                <a:tc>
                  <a:txBody>
                    <a:bodyPr/>
                    <a:lstStyle/>
                    <a:p>
                      <a:pPr algn="ctr"/>
                      <a:r>
                        <a:rPr lang="en-GB" sz="1600" dirty="0">
                          <a:latin typeface="Comic Sans MS" panose="030F0702030302020204" pitchFamily="66" charset="0"/>
                        </a:rPr>
                        <a:t>Against:</a:t>
                      </a:r>
                    </a:p>
                  </a:txBody>
                  <a:tcPr marL="70183" marR="70183" marT="35091" marB="35091" anchor="ctr"/>
                </a:tc>
                <a:extLst>
                  <a:ext uri="{0D108BD9-81ED-4DB2-BD59-A6C34878D82A}">
                    <a16:rowId xmlns:a16="http://schemas.microsoft.com/office/drawing/2014/main" val="10000"/>
                  </a:ext>
                </a:extLst>
              </a:tr>
              <a:tr h="1301581">
                <a:tc>
                  <a:txBody>
                    <a:bodyPr/>
                    <a:lstStyle/>
                    <a:p>
                      <a:r>
                        <a:rPr lang="en-GB" sz="1600" dirty="0">
                          <a:latin typeface="Comic Sans MS" panose="030F0702030302020204" pitchFamily="66" charset="0"/>
                        </a:rPr>
                        <a:t>If taken as a very broad pattern, then a large number of towns and cities follow the pattern identified by Burgess.</a:t>
                      </a:r>
                    </a:p>
                  </a:txBody>
                  <a:tcPr marL="70183" marR="70183" marT="35091" marB="35091" anchor="ctr"/>
                </a:tc>
                <a:tc>
                  <a:txBody>
                    <a:bodyPr/>
                    <a:lstStyle/>
                    <a:p>
                      <a:r>
                        <a:rPr lang="en-GB" sz="1600" dirty="0">
                          <a:latin typeface="Comic Sans MS" panose="030F0702030302020204" pitchFamily="66" charset="0"/>
                        </a:rPr>
                        <a:t>It does not take any physical features into account. Burgess' own case study - Chicago - does not follow the pattern because it is on the coast! The growth of any city will be influenced by the physical geography of the area.</a:t>
                      </a:r>
                    </a:p>
                  </a:txBody>
                  <a:tcPr marL="70183" marR="70183" marT="35091" marB="35091" anchor="ctr"/>
                </a:tc>
                <a:extLst>
                  <a:ext uri="{0D108BD9-81ED-4DB2-BD59-A6C34878D82A}">
                    <a16:rowId xmlns:a16="http://schemas.microsoft.com/office/drawing/2014/main" val="10001"/>
                  </a:ext>
                </a:extLst>
              </a:tr>
              <a:tr h="1301581">
                <a:tc>
                  <a:txBody>
                    <a:bodyPr/>
                    <a:lstStyle/>
                    <a:p>
                      <a:r>
                        <a:rPr lang="en-GB" sz="1600" dirty="0">
                          <a:latin typeface="Comic Sans MS" panose="030F0702030302020204" pitchFamily="66" charset="0"/>
                        </a:rPr>
                        <a:t>It is a good model because it is simple and easy to understand. Hopefully!</a:t>
                      </a:r>
                    </a:p>
                  </a:txBody>
                  <a:tcPr marL="70183" marR="70183" marT="35091" marB="35091" anchor="ctr"/>
                </a:tc>
                <a:tc>
                  <a:txBody>
                    <a:bodyPr/>
                    <a:lstStyle/>
                    <a:p>
                      <a:r>
                        <a:rPr lang="en-GB" sz="1600">
                          <a:latin typeface="Comic Sans MS" panose="030F0702030302020204" pitchFamily="66" charset="0"/>
                        </a:rPr>
                        <a:t>Transport is much more readily available allowing more people to commute. This has meant that commuter villages have developed some distance from the edge of the urban area. Burgess could not have foreseen this.</a:t>
                      </a:r>
                    </a:p>
                  </a:txBody>
                  <a:tcPr marL="70183" marR="70183" marT="35091" marB="35091" anchor="ctr"/>
                </a:tc>
                <a:extLst>
                  <a:ext uri="{0D108BD9-81ED-4DB2-BD59-A6C34878D82A}">
                    <a16:rowId xmlns:a16="http://schemas.microsoft.com/office/drawing/2014/main" val="10002"/>
                  </a:ext>
                </a:extLst>
              </a:tr>
              <a:tr h="1549226">
                <a:tc>
                  <a:txBody>
                    <a:bodyPr/>
                    <a:lstStyle/>
                    <a:p>
                      <a:r>
                        <a:rPr lang="en-GB" sz="1600">
                          <a:latin typeface="Comic Sans MS" panose="030F0702030302020204" pitchFamily="66" charset="0"/>
                        </a:rPr>
                        <a:t>Burgess could not have foreseen the changes in transport routes or society yet his model is still relevant when identifying the reasons behind the urban morphology of a city.</a:t>
                      </a:r>
                    </a:p>
                  </a:txBody>
                  <a:tcPr marL="70183" marR="70183" marT="35091" marB="35091" anchor="ctr"/>
                </a:tc>
                <a:tc>
                  <a:txBody>
                    <a:bodyPr/>
                    <a:lstStyle/>
                    <a:p>
                      <a:r>
                        <a:rPr lang="en-GB" sz="1600">
                          <a:effectLst/>
                          <a:latin typeface="Comic Sans MS" panose="030F0702030302020204" pitchFamily="66" charset="0"/>
                        </a:rPr>
                        <a:t>Urban regeneration</a:t>
                      </a:r>
                      <a:r>
                        <a:rPr lang="en-GB" sz="1600">
                          <a:latin typeface="Comic Sans MS" panose="030F0702030302020204" pitchFamily="66" charset="0"/>
                        </a:rPr>
                        <a:t> and </a:t>
                      </a:r>
                      <a:r>
                        <a:rPr lang="en-GB" sz="1600">
                          <a:effectLst/>
                          <a:latin typeface="Comic Sans MS" panose="030F0702030302020204" pitchFamily="66" charset="0"/>
                        </a:rPr>
                        <a:t>gentrification</a:t>
                      </a:r>
                      <a:r>
                        <a:rPr lang="en-GB" sz="1600">
                          <a:latin typeface="Comic Sans MS" panose="030F0702030302020204" pitchFamily="66" charset="0"/>
                        </a:rPr>
                        <a:t> has meant that some of the most expensive property can now be found in traditional 'low class' areas. Whilst council estates have built up on the edges of many large cities - these are now some of the most depressed areas in British cities.</a:t>
                      </a:r>
                    </a:p>
                  </a:txBody>
                  <a:tcPr marL="70183" marR="70183" marT="35091" marB="35091" anchor="ctr"/>
                </a:tc>
                <a:extLst>
                  <a:ext uri="{0D108BD9-81ED-4DB2-BD59-A6C34878D82A}">
                    <a16:rowId xmlns:a16="http://schemas.microsoft.com/office/drawing/2014/main" val="10003"/>
                  </a:ext>
                </a:extLst>
              </a:tr>
              <a:tr h="806292">
                <a:tc>
                  <a:txBody>
                    <a:bodyPr/>
                    <a:lstStyle/>
                    <a:p>
                      <a:r>
                        <a:rPr lang="en-GB" sz="1600">
                          <a:latin typeface="Comic Sans MS" panose="030F0702030302020204" pitchFamily="66" charset="0"/>
                        </a:rPr>
                        <a:t>It helps us to understand the process involved in the growth of a city.</a:t>
                      </a:r>
                    </a:p>
                  </a:txBody>
                  <a:tcPr marL="70183" marR="70183" marT="35091" marB="35091" anchor="ctr"/>
                </a:tc>
                <a:tc>
                  <a:txBody>
                    <a:bodyPr/>
                    <a:lstStyle/>
                    <a:p>
                      <a:r>
                        <a:rPr lang="en-GB" sz="1600" dirty="0">
                          <a:latin typeface="Comic Sans MS" panose="030F0702030302020204" pitchFamily="66" charset="0"/>
                        </a:rPr>
                        <a:t>The decentralisation of shops, manufacturing industry and entertainment does not follow his model.</a:t>
                      </a:r>
                    </a:p>
                  </a:txBody>
                  <a:tcPr marL="70183" marR="70183" marT="35091" marB="35091" anchor="ctr"/>
                </a:tc>
                <a:extLst>
                  <a:ext uri="{0D108BD9-81ED-4DB2-BD59-A6C34878D82A}">
                    <a16:rowId xmlns:a16="http://schemas.microsoft.com/office/drawing/2014/main" val="10004"/>
                  </a:ext>
                </a:extLst>
              </a:tr>
            </a:tbl>
          </a:graphicData>
        </a:graphic>
      </p:graphicFrame>
      <p:sp>
        <p:nvSpPr>
          <p:cNvPr id="8" name="Title 1"/>
          <p:cNvSpPr txBox="1">
            <a:spLocks/>
          </p:cNvSpPr>
          <p:nvPr/>
        </p:nvSpPr>
        <p:spPr>
          <a:xfrm>
            <a:off x="177799" y="134459"/>
            <a:ext cx="11861801" cy="538642"/>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u="sng" dirty="0">
                <a:latin typeface="Comic Sans MS" panose="030F0702030302020204" pitchFamily="66" charset="0"/>
              </a:rPr>
              <a:t>Burgess Model Evaluation……</a:t>
            </a:r>
          </a:p>
        </p:txBody>
      </p:sp>
      <p:sp>
        <p:nvSpPr>
          <p:cNvPr id="12" name="Title 1"/>
          <p:cNvSpPr txBox="1">
            <a:spLocks/>
          </p:cNvSpPr>
          <p:nvPr/>
        </p:nvSpPr>
        <p:spPr>
          <a:xfrm>
            <a:off x="177800" y="767889"/>
            <a:ext cx="11861800" cy="521623"/>
          </a:xfrm>
          <a:prstGeom prst="rect">
            <a:avLst/>
          </a:prstGeom>
          <a:ln w="28575">
            <a:solidFill>
              <a:srgbClr val="00FF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u="sng" dirty="0">
                <a:latin typeface="Comic Sans MS" panose="030F0702030302020204" pitchFamily="66" charset="0"/>
              </a:rPr>
              <a:t>Demo: </a:t>
            </a:r>
            <a:r>
              <a:rPr lang="en-US" altLang="en-US" sz="2400" dirty="0">
                <a:latin typeface="Comic Sans MS" panose="030F0702030302020204" pitchFamily="66" charset="0"/>
              </a:rPr>
              <a:t>Evaluate Burgess Model </a:t>
            </a:r>
          </a:p>
        </p:txBody>
      </p:sp>
    </p:spTree>
    <p:extLst>
      <p:ext uri="{BB962C8B-B14F-4D97-AF65-F5344CB8AC3E}">
        <p14:creationId xmlns:p14="http://schemas.microsoft.com/office/powerpoint/2010/main" val="281693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18" y="301331"/>
            <a:ext cx="11559363" cy="538642"/>
          </a:xfrm>
          <a:ln w="28575">
            <a:solidFill>
              <a:srgbClr val="FF0000"/>
            </a:solidFill>
          </a:ln>
        </p:spPr>
        <p:txBody>
          <a:bodyPr>
            <a:normAutofit/>
          </a:bodyPr>
          <a:lstStyle/>
          <a:p>
            <a:pPr algn="ctr"/>
            <a:r>
              <a:rPr lang="en-US" sz="2800" u="sng" dirty="0">
                <a:latin typeface="Comic Sans MS" panose="030F0702030302020204" pitchFamily="66" charset="0"/>
              </a:rPr>
              <a:t>Von Thunen’s Bid-Rent Model</a:t>
            </a:r>
            <a:endParaRPr lang="en-GB" sz="2800" u="sng" dirty="0">
              <a:latin typeface="Comic Sans MS" panose="030F0702030302020204" pitchFamily="66"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18" y="1043165"/>
            <a:ext cx="6552728" cy="491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7"/>
          <p:cNvSpPr txBox="1">
            <a:spLocks noChangeArrowheads="1"/>
          </p:cNvSpPr>
          <p:nvPr/>
        </p:nvSpPr>
        <p:spPr bwMode="auto">
          <a:xfrm>
            <a:off x="8420986" y="1427995"/>
            <a:ext cx="3283688" cy="2246769"/>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dirty="0">
                <a:latin typeface="Comic Sans MS" panose="030F0702030302020204" pitchFamily="66" charset="0"/>
              </a:rPr>
              <a:t>Rent</a:t>
            </a:r>
            <a:r>
              <a:rPr lang="en-US" altLang="en-US" b="1" dirty="0">
                <a:latin typeface="Comic Sans MS" panose="030F0702030302020204" pitchFamily="66" charset="0"/>
              </a:rPr>
              <a:t> </a:t>
            </a:r>
            <a:r>
              <a:rPr lang="en-US" altLang="en-US" sz="2000" b="1" dirty="0">
                <a:latin typeface="Comic Sans MS" panose="030F0702030302020204" pitchFamily="66" charset="0"/>
              </a:rPr>
              <a:t>– a profit resulting from some advantage such as capitalization and accessibility.  The highest rent is for retail because it is the closest to accessibility</a:t>
            </a:r>
            <a:r>
              <a:rPr lang="en-US" altLang="en-US" sz="2000" dirty="0">
                <a:latin typeface="Comic Sans MS" panose="030F0702030302020204" pitchFamily="66" charset="0"/>
              </a:rPr>
              <a:t>.</a:t>
            </a:r>
          </a:p>
        </p:txBody>
      </p:sp>
      <p:sp>
        <p:nvSpPr>
          <p:cNvPr id="5" name="Text Box 8"/>
          <p:cNvSpPr txBox="1">
            <a:spLocks noChangeArrowheads="1"/>
          </p:cNvSpPr>
          <p:nvPr/>
        </p:nvSpPr>
        <p:spPr bwMode="auto">
          <a:xfrm>
            <a:off x="8420987" y="3960628"/>
            <a:ext cx="3283687" cy="1631216"/>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u="sng" dirty="0">
                <a:latin typeface="Comic Sans MS" panose="030F0702030302020204" pitchFamily="66" charset="0"/>
              </a:rPr>
              <a:t>Rent gradient </a:t>
            </a:r>
            <a:r>
              <a:rPr lang="en-US" altLang="en-US" sz="2000" b="1" dirty="0">
                <a:latin typeface="Comic Sans MS" panose="030F0702030302020204" pitchFamily="66" charset="0"/>
              </a:rPr>
              <a:t>– a representation of the decline in rent in distance from the center.</a:t>
            </a:r>
          </a:p>
        </p:txBody>
      </p:sp>
    </p:spTree>
    <p:extLst>
      <p:ext uri="{BB962C8B-B14F-4D97-AF65-F5344CB8AC3E}">
        <p14:creationId xmlns:p14="http://schemas.microsoft.com/office/powerpoint/2010/main" val="267763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a:xfrm>
            <a:off x="338468" y="1068572"/>
            <a:ext cx="11559364" cy="814785"/>
          </a:xfrm>
          <a:prstGeom prst="rect">
            <a:avLst/>
          </a:prstGeom>
          <a:ln w="28575">
            <a:solidFill>
              <a:srgbClr val="7030A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b="1" dirty="0">
                <a:latin typeface="Comic Sans MS" panose="030F0702030302020204" pitchFamily="66" charset="0"/>
              </a:rPr>
              <a:t>1.  </a:t>
            </a:r>
            <a:r>
              <a:rPr lang="en-US" altLang="en-US" sz="2000" dirty="0">
                <a:latin typeface="Comic Sans MS" panose="030F0702030302020204" pitchFamily="66" charset="0"/>
              </a:rPr>
              <a:t>The city is located centrally within an "Isolated State" which is self sufficient and has no external  influences. </a:t>
            </a:r>
          </a:p>
        </p:txBody>
      </p:sp>
      <p:sp>
        <p:nvSpPr>
          <p:cNvPr id="6" name="Text Box 7"/>
          <p:cNvSpPr txBox="1">
            <a:spLocks noChangeArrowheads="1"/>
          </p:cNvSpPr>
          <p:nvPr/>
        </p:nvSpPr>
        <p:spPr bwMode="auto">
          <a:xfrm>
            <a:off x="338467" y="2009552"/>
            <a:ext cx="11559365" cy="400110"/>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latin typeface="Comic Sans MS" panose="030F0702030302020204" pitchFamily="66" charset="0"/>
              </a:rPr>
              <a:t>2.  </a:t>
            </a:r>
            <a:r>
              <a:rPr lang="en-US" altLang="en-US" sz="2000" dirty="0">
                <a:latin typeface="Comic Sans MS" panose="030F0702030302020204" pitchFamily="66" charset="0"/>
              </a:rPr>
              <a:t>The Isolated State is surrounded by an unoccupied wilderness. </a:t>
            </a:r>
          </a:p>
        </p:txBody>
      </p:sp>
      <p:sp>
        <p:nvSpPr>
          <p:cNvPr id="7" name="Text Box 8"/>
          <p:cNvSpPr txBox="1">
            <a:spLocks noChangeArrowheads="1"/>
          </p:cNvSpPr>
          <p:nvPr/>
        </p:nvSpPr>
        <p:spPr bwMode="auto">
          <a:xfrm>
            <a:off x="338467" y="2546028"/>
            <a:ext cx="11559365" cy="707886"/>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latin typeface="Comic Sans MS" panose="030F0702030302020204" pitchFamily="66" charset="0"/>
              </a:rPr>
              <a:t>3.  </a:t>
            </a:r>
            <a:r>
              <a:rPr lang="en-US" altLang="en-US" sz="2000" dirty="0">
                <a:latin typeface="Comic Sans MS" panose="030F0702030302020204" pitchFamily="66" charset="0"/>
              </a:rPr>
              <a:t>The land of the State is completely flat and has no rivers or mountains to interrupt the terrain.</a:t>
            </a:r>
          </a:p>
        </p:txBody>
      </p:sp>
      <p:sp>
        <p:nvSpPr>
          <p:cNvPr id="8" name="Title 1"/>
          <p:cNvSpPr txBox="1">
            <a:spLocks/>
          </p:cNvSpPr>
          <p:nvPr/>
        </p:nvSpPr>
        <p:spPr>
          <a:xfrm>
            <a:off x="338469" y="237536"/>
            <a:ext cx="11559363" cy="538642"/>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u="sng" dirty="0">
                <a:latin typeface="Comic Sans MS" panose="030F0702030302020204" pitchFamily="66" charset="0"/>
              </a:rPr>
              <a:t>Von Thunen’s assumptions…</a:t>
            </a:r>
          </a:p>
        </p:txBody>
      </p:sp>
      <p:sp>
        <p:nvSpPr>
          <p:cNvPr id="9" name="Rectangle 3"/>
          <p:cNvSpPr txBox="1">
            <a:spLocks noChangeArrowheads="1"/>
          </p:cNvSpPr>
          <p:nvPr/>
        </p:nvSpPr>
        <p:spPr>
          <a:xfrm>
            <a:off x="338467" y="3390280"/>
            <a:ext cx="11559366" cy="416176"/>
          </a:xfrm>
          <a:prstGeom prst="rect">
            <a:avLst/>
          </a:prstGeom>
          <a:ln w="28575">
            <a:solidFill>
              <a:srgbClr val="7030A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b="1" dirty="0">
                <a:latin typeface="Comic Sans MS" panose="030F0702030302020204" pitchFamily="66" charset="0"/>
              </a:rPr>
              <a:t>4</a:t>
            </a:r>
            <a:r>
              <a:rPr lang="en-US" altLang="en-US" sz="2000" dirty="0">
                <a:latin typeface="Comic Sans MS" panose="030F0702030302020204" pitchFamily="66" charset="0"/>
              </a:rPr>
              <a:t>.  The soil quality and climate are consistent throughout the State. </a:t>
            </a:r>
          </a:p>
          <a:p>
            <a:endParaRPr lang="en-US" altLang="en-US" sz="2000" dirty="0">
              <a:latin typeface="Comic Sans MS" panose="030F0702030302020204" pitchFamily="66" charset="0"/>
            </a:endParaRPr>
          </a:p>
        </p:txBody>
      </p:sp>
      <p:sp>
        <p:nvSpPr>
          <p:cNvPr id="10" name="Text Box 5"/>
          <p:cNvSpPr txBox="1">
            <a:spLocks noChangeArrowheads="1"/>
          </p:cNvSpPr>
          <p:nvPr/>
        </p:nvSpPr>
        <p:spPr bwMode="auto">
          <a:xfrm>
            <a:off x="338466" y="3922095"/>
            <a:ext cx="11645057" cy="707886"/>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latin typeface="Comic Sans MS" panose="030F0702030302020204" pitchFamily="66" charset="0"/>
              </a:rPr>
              <a:t>5.  </a:t>
            </a:r>
            <a:r>
              <a:rPr lang="en-US" altLang="en-US" sz="2000" dirty="0">
                <a:latin typeface="Comic Sans MS" panose="030F0702030302020204" pitchFamily="66" charset="0"/>
              </a:rPr>
              <a:t>Farmers in the Isolated State transport their own goods to market via oxcart, across land, directly to the central city. Therefore, there are no roads. </a:t>
            </a:r>
          </a:p>
        </p:txBody>
      </p:sp>
      <p:sp>
        <p:nvSpPr>
          <p:cNvPr id="11" name="Text Box 6"/>
          <p:cNvSpPr txBox="1">
            <a:spLocks noChangeArrowheads="1"/>
          </p:cNvSpPr>
          <p:nvPr/>
        </p:nvSpPr>
        <p:spPr bwMode="auto">
          <a:xfrm>
            <a:off x="338466" y="4861765"/>
            <a:ext cx="11645057" cy="400110"/>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latin typeface="Comic Sans MS" panose="030F0702030302020204" pitchFamily="66" charset="0"/>
              </a:rPr>
              <a:t>6</a:t>
            </a:r>
            <a:r>
              <a:rPr lang="en-US" altLang="en-US" sz="2000" dirty="0">
                <a:latin typeface="Comic Sans MS" panose="030F0702030302020204" pitchFamily="66" charset="0"/>
              </a:rPr>
              <a:t>.  Farmers act to maximize profits.</a:t>
            </a:r>
          </a:p>
        </p:txBody>
      </p:sp>
    </p:spTree>
    <p:extLst>
      <p:ext uri="{BB962C8B-B14F-4D97-AF65-F5344CB8AC3E}">
        <p14:creationId xmlns:p14="http://schemas.microsoft.com/office/powerpoint/2010/main" val="343743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Horizont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P spid="7"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1121</Words>
  <Application>Microsoft Office PowerPoint</Application>
  <PresentationFormat>Widescreen</PresentationFormat>
  <Paragraphs>108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Von Thunen’s Bid-Rent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21</cp:revision>
  <cp:lastPrinted>2015-09-21T15:33:01Z</cp:lastPrinted>
  <dcterms:created xsi:type="dcterms:W3CDTF">2015-09-21T10:58:57Z</dcterms:created>
  <dcterms:modified xsi:type="dcterms:W3CDTF">2017-05-22T12:55:25Z</dcterms:modified>
</cp:coreProperties>
</file>