
<file path=[Content_Types].xml><?xml version="1.0" encoding="utf-8"?>
<Types xmlns="http://schemas.openxmlformats.org/package/2006/content-types">
  <Default Extension="bin" ContentType="application/vnd.ms-office.activeX"/>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1" r:id="rId2"/>
    <p:sldId id="257" r:id="rId3"/>
    <p:sldId id="258" r:id="rId4"/>
    <p:sldId id="259" r:id="rId5"/>
    <p:sldId id="262" r:id="rId6"/>
    <p:sldId id="263" r:id="rId7"/>
    <p:sldId id="264" r:id="rId8"/>
    <p:sldId id="260"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607D06-9A70-411C-9CFC-08CD9ED4035C}" type="datetimeFigureOut">
              <a:rPr lang="en-GB" smtClean="0"/>
              <a:t>20/05/2016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4E7C0A-4F10-4056-919D-09C33002EE77}" type="slidenum">
              <a:rPr lang="en-GB" smtClean="0"/>
              <a:t>‹#›</a:t>
            </a:fld>
            <a:endParaRPr lang="en-GB"/>
          </a:p>
        </p:txBody>
      </p:sp>
    </p:spTree>
    <p:extLst>
      <p:ext uri="{BB962C8B-B14F-4D97-AF65-F5344CB8AC3E}">
        <p14:creationId xmlns:p14="http://schemas.microsoft.com/office/powerpoint/2010/main" val="422608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233D36B-D3C4-49A1-845B-4406CE01B52A}" type="slidenum">
              <a:rPr lang="en-US" altLang="en-US" smtClean="0"/>
              <a:pPr eaLnBrk="1" hangingPunct="1">
                <a:spcBef>
                  <a:spcPct val="0"/>
                </a:spcBef>
              </a:pPr>
              <a:t>2</a:t>
            </a:fld>
            <a:endParaRPr lang="en-US" altLang="en-US" smtClean="0"/>
          </a:p>
        </p:txBody>
      </p:sp>
      <p:sp>
        <p:nvSpPr>
          <p:cNvPr id="37891" name="Slide Image Placeholder 1"/>
          <p:cNvSpPr>
            <a:spLocks noGrp="1" noRot="1" noChangeAspect="1" noTextEdit="1"/>
          </p:cNvSpPr>
          <p:nvPr>
            <p:ph type="sldImg"/>
          </p:nvPr>
        </p:nvSpPr>
        <p:spPr>
          <a:ln/>
        </p:spPr>
      </p:sp>
      <p:sp>
        <p:nvSpPr>
          <p:cNvPr id="37892" name="Notes Placeholder 2"/>
          <p:cNvSpPr>
            <a:spLocks noGrp="1"/>
          </p:cNvSpPr>
          <p:nvPr>
            <p:ph type="body" idx="1"/>
          </p:nvPr>
        </p:nvSpPr>
        <p:spPr>
          <a:noFill/>
        </p:spPr>
        <p:txBody>
          <a:bodyPr/>
          <a:lstStyle/>
          <a:p>
            <a:pPr eaLnBrk="1" hangingPunct="1">
              <a:spcBef>
                <a:spcPct val="0"/>
              </a:spcBef>
            </a:pPr>
            <a:r>
              <a:rPr lang="en-GB" altLang="en-US" smtClean="0"/>
              <a:t>Need graph paper for this</a:t>
            </a:r>
          </a:p>
        </p:txBody>
      </p:sp>
      <p:sp>
        <p:nvSpPr>
          <p:cNvPr id="3789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843FD97-1682-41C9-ADF7-A423C04E44A3}" type="slidenum">
              <a:rPr lang="en-GB" altLang="en-US">
                <a:latin typeface="Calibri" pitchFamily="34" charset="0"/>
              </a:rPr>
              <a:pPr algn="r" eaLnBrk="1" hangingPunct="1">
                <a:spcBef>
                  <a:spcPct val="0"/>
                </a:spcBef>
              </a:pPr>
              <a:t>2</a:t>
            </a:fld>
            <a:endParaRPr lang="en-GB" altLang="en-US">
              <a:latin typeface="Calibri" pitchFamily="34" charset="0"/>
            </a:endParaRPr>
          </a:p>
        </p:txBody>
      </p:sp>
    </p:spTree>
    <p:extLst>
      <p:ext uri="{BB962C8B-B14F-4D97-AF65-F5344CB8AC3E}">
        <p14:creationId xmlns:p14="http://schemas.microsoft.com/office/powerpoint/2010/main" val="8588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GB" altLang="en-US" smtClean="0"/>
          </a:p>
        </p:txBody>
      </p:sp>
      <p:sp>
        <p:nvSpPr>
          <p:cNvPr id="389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203F93-EE78-4AA7-8A21-5C27E11DCF19}" type="slidenum">
              <a:rPr lang="en-US" altLang="en-US" smtClean="0"/>
              <a:pPr eaLnBrk="1" hangingPunct="1"/>
              <a:t>3</a:t>
            </a:fld>
            <a:endParaRPr lang="en-US" altLang="en-US" smtClean="0"/>
          </a:p>
        </p:txBody>
      </p:sp>
    </p:spTree>
    <p:extLst>
      <p:ext uri="{BB962C8B-B14F-4D97-AF65-F5344CB8AC3E}">
        <p14:creationId xmlns:p14="http://schemas.microsoft.com/office/powerpoint/2010/main" val="4065351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577030-D1EA-483E-B039-613FFEEF76A9}"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3263039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577030-D1EA-483E-B039-613FFEEF76A9}"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3685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577030-D1EA-483E-B039-613FFEEF76A9}"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2533314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577030-D1EA-483E-B039-613FFEEF76A9}"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3856033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77030-D1EA-483E-B039-613FFEEF76A9}"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190306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577030-D1EA-483E-B039-613FFEEF76A9}" type="datetimeFigureOut">
              <a:rPr lang="en-GB" smtClean="0"/>
              <a:t>20/05/2016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151271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577030-D1EA-483E-B039-613FFEEF76A9}" type="datetimeFigureOut">
              <a:rPr lang="en-GB" smtClean="0"/>
              <a:t>20/05/2016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362821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577030-D1EA-483E-B039-613FFEEF76A9}" type="datetimeFigureOut">
              <a:rPr lang="en-GB" smtClean="0"/>
              <a:t>20/05/2016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3111521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77030-D1EA-483E-B039-613FFEEF76A9}" type="datetimeFigureOut">
              <a:rPr lang="en-GB" smtClean="0"/>
              <a:t>20/05/2016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1983667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77030-D1EA-483E-B039-613FFEEF76A9}" type="datetimeFigureOut">
              <a:rPr lang="en-GB" smtClean="0"/>
              <a:t>20/05/2016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3484033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77030-D1EA-483E-B039-613FFEEF76A9}" type="datetimeFigureOut">
              <a:rPr lang="en-GB" smtClean="0"/>
              <a:t>20/05/2016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BC351-EBF5-4676-9E69-4F1225B3377C}" type="slidenum">
              <a:rPr lang="en-GB" smtClean="0"/>
              <a:t>‹#›</a:t>
            </a:fld>
            <a:endParaRPr lang="en-GB"/>
          </a:p>
        </p:txBody>
      </p:sp>
    </p:spTree>
    <p:extLst>
      <p:ext uri="{BB962C8B-B14F-4D97-AF65-F5344CB8AC3E}">
        <p14:creationId xmlns:p14="http://schemas.microsoft.com/office/powerpoint/2010/main" val="814706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77030-D1EA-483E-B039-613FFEEF76A9}" type="datetimeFigureOut">
              <a:rPr lang="en-GB" smtClean="0"/>
              <a:t>20/05/2016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BC351-EBF5-4676-9E69-4F1225B3377C}" type="slidenum">
              <a:rPr lang="en-GB" smtClean="0"/>
              <a:t>‹#›</a:t>
            </a:fld>
            <a:endParaRPr lang="en-GB"/>
          </a:p>
        </p:txBody>
      </p:sp>
    </p:spTree>
    <p:extLst>
      <p:ext uri="{BB962C8B-B14F-4D97-AF65-F5344CB8AC3E}">
        <p14:creationId xmlns:p14="http://schemas.microsoft.com/office/powerpoint/2010/main" val="2388765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hyperlink" Target="https://www.youtube.com/watch?v=kupNKbde2g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7950" y="115888"/>
            <a:ext cx="8928100" cy="617537"/>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2400" u="sng" kern="0" cap="all" dirty="0" smtClean="0">
                <a:solidFill>
                  <a:schemeClr val="tx1"/>
                </a:solidFill>
                <a:latin typeface="Comic Sans MS" panose="030F0702030302020204" pitchFamily="66" charset="0"/>
              </a:rPr>
              <a:t>Ib Freshwater</a:t>
            </a:r>
            <a:endParaRPr lang="en-GB" sz="2400" u="sng" kern="0" cap="all" dirty="0">
              <a:solidFill>
                <a:schemeClr val="tx1"/>
              </a:solidFill>
              <a:latin typeface="Comic Sans MS" panose="030F0702030302020204" pitchFamily="66" charset="0"/>
            </a:endParaRPr>
          </a:p>
        </p:txBody>
      </p:sp>
      <p:graphicFrame>
        <p:nvGraphicFramePr>
          <p:cNvPr id="5" name="Table 4"/>
          <p:cNvGraphicFramePr>
            <a:graphicFrameLocks noGrp="1"/>
          </p:cNvGraphicFramePr>
          <p:nvPr/>
        </p:nvGraphicFramePr>
        <p:xfrm>
          <a:off x="136525" y="908050"/>
          <a:ext cx="8899526" cy="5689600"/>
        </p:xfrm>
        <a:graphic>
          <a:graphicData uri="http://schemas.openxmlformats.org/drawingml/2006/table">
            <a:tbl>
              <a:tblPr>
                <a:tableStyleId>{616DA210-FB5B-4158-B5E0-FEB733F419BA}</a:tableStyleId>
              </a:tblPr>
              <a:tblGrid>
                <a:gridCol w="1564752"/>
                <a:gridCol w="3422895"/>
                <a:gridCol w="977970"/>
                <a:gridCol w="2933909"/>
              </a:tblGrid>
              <a:tr h="613250">
                <a:tc gridSpan="4">
                  <a:txBody>
                    <a:bodyPr/>
                    <a:lstStyle/>
                    <a:p>
                      <a:pPr algn="ctr">
                        <a:spcAft>
                          <a:spcPts val="0"/>
                        </a:spcAft>
                      </a:pPr>
                      <a:r>
                        <a:rPr lang="en-US" sz="2800" dirty="0">
                          <a:effectLst/>
                          <a:latin typeface="Comic Sans MS" panose="030F0702030302020204" pitchFamily="66" charset="0"/>
                        </a:rPr>
                        <a:t>2. Drainage basins and flooding</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nchor="ctr"/>
                </a:tc>
                <a:tc hMerge="1">
                  <a:txBody>
                    <a:bodyPr/>
                    <a:lstStyle/>
                    <a:p>
                      <a:endParaRPr lang="en-GB"/>
                    </a:p>
                  </a:txBody>
                  <a:tcPr/>
                </a:tc>
                <a:tc hMerge="1">
                  <a:txBody>
                    <a:bodyPr/>
                    <a:lstStyle/>
                    <a:p>
                      <a:endParaRPr lang="en-GB"/>
                    </a:p>
                  </a:txBody>
                  <a:tcPr/>
                </a:tc>
                <a:tc hMerge="1">
                  <a:txBody>
                    <a:bodyPr/>
                    <a:lstStyle/>
                    <a:p>
                      <a:endParaRPr lang="en-GB"/>
                    </a:p>
                  </a:txBody>
                  <a:tcPr/>
                </a:tc>
              </a:tr>
              <a:tr h="613250">
                <a:tc>
                  <a:txBody>
                    <a:bodyPr/>
                    <a:lstStyle/>
                    <a:p>
                      <a:pPr algn="ctr">
                        <a:spcAft>
                          <a:spcPts val="0"/>
                        </a:spcAft>
                      </a:pPr>
                      <a:r>
                        <a:rPr lang="en-US" sz="1400" dirty="0">
                          <a:effectLst/>
                          <a:latin typeface="Comic Sans MS" panose="030F0702030302020204" pitchFamily="66" charset="0"/>
                        </a:rPr>
                        <a:t>Sub-topic</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lgn="ctr">
                        <a:spcAft>
                          <a:spcPts val="0"/>
                        </a:spcAft>
                      </a:pPr>
                      <a:r>
                        <a:rPr lang="en-US" sz="1400" dirty="0">
                          <a:effectLst/>
                          <a:latin typeface="Comic Sans MS" panose="030F0702030302020204" pitchFamily="66" charset="0"/>
                        </a:rPr>
                        <a:t>Development</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lgn="ctr">
                        <a:spcAft>
                          <a:spcPts val="0"/>
                        </a:spcAft>
                      </a:pPr>
                      <a:r>
                        <a:rPr lang="en-US" sz="1400">
                          <a:effectLst/>
                          <a:latin typeface="Comic Sans MS" panose="030F0702030302020204" pitchFamily="66" charset="0"/>
                        </a:rPr>
                        <a:t>Teaching hours</a:t>
                      </a:r>
                      <a:endParaRPr lang="en-GB" sz="240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lgn="ctr">
                        <a:spcAft>
                          <a:spcPts val="0"/>
                        </a:spcAft>
                      </a:pPr>
                      <a:r>
                        <a:rPr lang="en-US" sz="1400">
                          <a:effectLst/>
                          <a:latin typeface="Comic Sans MS" panose="030F0702030302020204" pitchFamily="66" charset="0"/>
                        </a:rPr>
                        <a:t>Reflection/Notes</a:t>
                      </a:r>
                      <a:endParaRPr lang="en-GB" sz="2400">
                        <a:solidFill>
                          <a:srgbClr val="000000"/>
                        </a:solidFill>
                        <a:effectLst/>
                        <a:latin typeface="Comic Sans MS" panose="030F0702030302020204" pitchFamily="66" charset="0"/>
                        <a:ea typeface="Times New Roman"/>
                        <a:cs typeface="Times New Roman"/>
                      </a:endParaRPr>
                    </a:p>
                  </a:txBody>
                  <a:tcPr marL="68573" marR="68573" marT="0" marB="0" anchor="ctr"/>
                </a:tc>
              </a:tr>
              <a:tr h="1002302">
                <a:tc>
                  <a:txBody>
                    <a:bodyPr/>
                    <a:lstStyle/>
                    <a:p>
                      <a:pPr algn="ctr">
                        <a:spcAft>
                          <a:spcPts val="0"/>
                        </a:spcAft>
                      </a:pPr>
                      <a:r>
                        <a:rPr lang="en-US" sz="1400">
                          <a:effectLst/>
                          <a:latin typeface="Comic Sans MS" panose="030F0702030302020204" pitchFamily="66" charset="0"/>
                        </a:rPr>
                        <a:t>Drainage basins</a:t>
                      </a:r>
                      <a:endParaRPr lang="en-GB" sz="240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lgn="ctr">
                        <a:spcAft>
                          <a:spcPts val="0"/>
                        </a:spcAft>
                      </a:pPr>
                      <a:r>
                        <a:rPr lang="en-US" sz="1400" dirty="0">
                          <a:effectLst/>
                          <a:latin typeface="Comic Sans MS" panose="030F0702030302020204" pitchFamily="66" charset="0"/>
                        </a:rPr>
                        <a:t>Examine the functioning of a drainage basin as an open system with inputs, outputs, transfers, stores and feedback loops.</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tc>
                <a:tc>
                  <a:txBody>
                    <a:bodyPr/>
                    <a:lstStyle/>
                    <a:p>
                      <a:pPr algn="ctr">
                        <a:spcAft>
                          <a:spcPts val="0"/>
                        </a:spcAft>
                      </a:pPr>
                      <a:r>
                        <a:rPr lang="en-US" sz="1400" dirty="0">
                          <a:effectLst/>
                          <a:latin typeface="Comic Sans MS" panose="030F0702030302020204" pitchFamily="66" charset="0"/>
                        </a:rPr>
                        <a:t>2 hours</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spcAft>
                          <a:spcPts val="0"/>
                        </a:spcAft>
                      </a:pPr>
                      <a:r>
                        <a:rPr lang="en-US" sz="2400">
                          <a:effectLst/>
                          <a:latin typeface="Comic Sans MS" panose="030F0702030302020204" pitchFamily="66" charset="0"/>
                        </a:rPr>
                        <a:t> </a:t>
                      </a:r>
                      <a:endParaRPr lang="en-GB" sz="2400">
                        <a:solidFill>
                          <a:srgbClr val="000000"/>
                        </a:solidFill>
                        <a:effectLst/>
                        <a:latin typeface="Comic Sans MS" panose="030F0702030302020204" pitchFamily="66" charset="0"/>
                        <a:ea typeface="Times New Roman"/>
                        <a:cs typeface="Times New Roman"/>
                      </a:endParaRPr>
                    </a:p>
                  </a:txBody>
                  <a:tcPr marL="68573" marR="68573" marT="0" marB="0"/>
                </a:tc>
              </a:tr>
              <a:tr h="860529">
                <a:tc>
                  <a:txBody>
                    <a:bodyPr/>
                    <a:lstStyle/>
                    <a:p>
                      <a:pPr algn="ctr">
                        <a:spcAft>
                          <a:spcPts val="0"/>
                        </a:spcAft>
                      </a:pPr>
                      <a:r>
                        <a:rPr lang="en-US" sz="1400">
                          <a:effectLst/>
                          <a:latin typeface="Comic Sans MS" panose="030F0702030302020204" pitchFamily="66" charset="0"/>
                        </a:rPr>
                        <a:t>Discharge</a:t>
                      </a:r>
                      <a:endParaRPr lang="en-GB" sz="240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lgn="ctr">
                        <a:spcAft>
                          <a:spcPts val="0"/>
                        </a:spcAft>
                      </a:pPr>
                      <a:r>
                        <a:rPr lang="en-US" sz="1400" dirty="0">
                          <a:effectLst/>
                          <a:latin typeface="Comic Sans MS" panose="030F0702030302020204" pitchFamily="66" charset="0"/>
                        </a:rPr>
                        <a:t>Define stream discharge. Examine its relationship to stream flow and channel shape.</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nchor="b"/>
                </a:tc>
                <a:tc>
                  <a:txBody>
                    <a:bodyPr/>
                    <a:lstStyle/>
                    <a:p>
                      <a:pPr algn="ctr">
                        <a:spcAft>
                          <a:spcPts val="0"/>
                        </a:spcAft>
                      </a:pPr>
                      <a:r>
                        <a:rPr lang="en-US" sz="1400">
                          <a:effectLst/>
                          <a:latin typeface="Comic Sans MS" panose="030F0702030302020204" pitchFamily="66" charset="0"/>
                        </a:rPr>
                        <a:t>1 hour</a:t>
                      </a:r>
                      <a:endParaRPr lang="en-GB" sz="240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spcAft>
                          <a:spcPts val="0"/>
                        </a:spcAft>
                      </a:pPr>
                      <a:r>
                        <a:rPr lang="en-US" sz="2400" dirty="0">
                          <a:effectLst/>
                          <a:latin typeface="Comic Sans MS" panose="030F0702030302020204" pitchFamily="66" charset="0"/>
                        </a:rPr>
                        <a:t> </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tc>
              </a:tr>
              <a:tr h="1754028">
                <a:tc>
                  <a:txBody>
                    <a:bodyPr/>
                    <a:lstStyle/>
                    <a:p>
                      <a:pPr algn="ctr">
                        <a:spcAft>
                          <a:spcPts val="0"/>
                        </a:spcAft>
                      </a:pPr>
                      <a:r>
                        <a:rPr lang="en-US" sz="1400">
                          <a:effectLst/>
                          <a:latin typeface="Comic Sans MS" panose="030F0702030302020204" pitchFamily="66" charset="0"/>
                        </a:rPr>
                        <a:t>Hydrographs</a:t>
                      </a:r>
                      <a:endParaRPr lang="en-GB" sz="240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lgn="ctr">
                        <a:spcAft>
                          <a:spcPts val="0"/>
                        </a:spcAft>
                      </a:pPr>
                      <a:r>
                        <a:rPr lang="en-US" sz="1400" dirty="0">
                          <a:effectLst/>
                          <a:latin typeface="Comic Sans MS" panose="030F0702030302020204" pitchFamily="66" charset="0"/>
                        </a:rPr>
                        <a:t>Describe the characteristics of a hydrograph. Examine the reasons for spatial and temporal (short term and long term) variations in hydrographs. Examine the role of hydrographs in forecasting the magnitude, spatial extent and timing of floods.</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tc>
                <a:tc>
                  <a:txBody>
                    <a:bodyPr/>
                    <a:lstStyle/>
                    <a:p>
                      <a:pPr algn="ctr">
                        <a:spcAft>
                          <a:spcPts val="0"/>
                        </a:spcAft>
                      </a:pPr>
                      <a:r>
                        <a:rPr lang="en-US" sz="1400" dirty="0">
                          <a:effectLst/>
                          <a:latin typeface="Comic Sans MS" panose="030F0702030302020204" pitchFamily="66" charset="0"/>
                        </a:rPr>
                        <a:t>3 hours</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spcAft>
                          <a:spcPts val="0"/>
                        </a:spcAft>
                      </a:pPr>
                      <a:r>
                        <a:rPr lang="en-US" sz="2400" dirty="0">
                          <a:effectLst/>
                          <a:latin typeface="Comic Sans MS" panose="030F0702030302020204" pitchFamily="66" charset="0"/>
                        </a:rPr>
                        <a:t> </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tc>
              </a:tr>
              <a:tr h="846241">
                <a:tc>
                  <a:txBody>
                    <a:bodyPr/>
                    <a:lstStyle/>
                    <a:p>
                      <a:pPr algn="ctr">
                        <a:spcAft>
                          <a:spcPts val="0"/>
                        </a:spcAft>
                      </a:pPr>
                      <a:r>
                        <a:rPr lang="en-US" sz="1400">
                          <a:effectLst/>
                          <a:latin typeface="Comic Sans MS" panose="030F0702030302020204" pitchFamily="66" charset="0"/>
                        </a:rPr>
                        <a:t>Floods</a:t>
                      </a:r>
                      <a:endParaRPr lang="en-GB" sz="240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lgn="ctr">
                        <a:spcAft>
                          <a:spcPts val="0"/>
                        </a:spcAft>
                      </a:pPr>
                      <a:r>
                        <a:rPr lang="en-US" sz="1400">
                          <a:effectLst/>
                          <a:latin typeface="Comic Sans MS" panose="030F0702030302020204" pitchFamily="66" charset="0"/>
                        </a:rPr>
                        <a:t>Discuss the natural and human causes and consequences of a specific river flood.</a:t>
                      </a:r>
                      <a:endParaRPr lang="en-GB" sz="240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lgn="ctr">
                        <a:spcAft>
                          <a:spcPts val="0"/>
                        </a:spcAft>
                      </a:pPr>
                      <a:r>
                        <a:rPr lang="en-US" sz="1400">
                          <a:effectLst/>
                          <a:latin typeface="Comic Sans MS" panose="030F0702030302020204" pitchFamily="66" charset="0"/>
                        </a:rPr>
                        <a:t>3 hours</a:t>
                      </a:r>
                      <a:endParaRPr lang="en-GB" sz="2400">
                        <a:solidFill>
                          <a:srgbClr val="000000"/>
                        </a:solidFill>
                        <a:effectLst/>
                        <a:latin typeface="Comic Sans MS" panose="030F0702030302020204" pitchFamily="66" charset="0"/>
                        <a:ea typeface="Times New Roman"/>
                        <a:cs typeface="Times New Roman"/>
                      </a:endParaRPr>
                    </a:p>
                  </a:txBody>
                  <a:tcPr marL="68573" marR="68573" marT="0" marB="0" anchor="ctr"/>
                </a:tc>
                <a:tc>
                  <a:txBody>
                    <a:bodyPr/>
                    <a:lstStyle/>
                    <a:p>
                      <a:pPr>
                        <a:spcAft>
                          <a:spcPts val="0"/>
                        </a:spcAft>
                      </a:pPr>
                      <a:r>
                        <a:rPr lang="en-US" sz="2400" dirty="0">
                          <a:effectLst/>
                          <a:latin typeface="Comic Sans MS" panose="030F0702030302020204" pitchFamily="66" charset="0"/>
                        </a:rPr>
                        <a:t> </a:t>
                      </a:r>
                      <a:endParaRPr lang="en-GB" sz="2400" dirty="0">
                        <a:solidFill>
                          <a:srgbClr val="000000"/>
                        </a:solidFill>
                        <a:effectLst/>
                        <a:latin typeface="Comic Sans MS" panose="030F0702030302020204" pitchFamily="66" charset="0"/>
                        <a:ea typeface="Times New Roman"/>
                        <a:cs typeface="Times New Roman"/>
                      </a:endParaRPr>
                    </a:p>
                  </a:txBody>
                  <a:tcPr marL="68573" marR="68573" marT="0" marB="0" anchor="ctr"/>
                </a:tc>
              </a:tr>
            </a:tbl>
          </a:graphicData>
        </a:graphic>
      </p:graphicFrame>
    </p:spTree>
    <p:extLst>
      <p:ext uri="{BB962C8B-B14F-4D97-AF65-F5344CB8AC3E}">
        <p14:creationId xmlns:p14="http://schemas.microsoft.com/office/powerpoint/2010/main" val="562900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242888" y="115888"/>
            <a:ext cx="8758237" cy="490537"/>
          </a:xfrm>
          <a:solidFill>
            <a:schemeClr val="bg1"/>
          </a:solidFill>
          <a:ln w="28575">
            <a:solidFill>
              <a:srgbClr val="FF0000"/>
            </a:solidFill>
            <a:miter lim="800000"/>
            <a:headEnd/>
            <a:tailEnd/>
          </a:ln>
        </p:spPr>
        <p:txBody>
          <a:bodyPr/>
          <a:lstStyle/>
          <a:p>
            <a:pPr eaLnBrk="1" hangingPunct="1"/>
            <a:r>
              <a:rPr lang="en-GB" altLang="en-US" sz="2400" u="sng" dirty="0" smtClean="0">
                <a:latin typeface="Comic Sans MS" pitchFamily="66" charset="0"/>
              </a:rPr>
              <a:t>Flood Hydrograph</a:t>
            </a:r>
          </a:p>
        </p:txBody>
      </p:sp>
      <p:graphicFrame>
        <p:nvGraphicFramePr>
          <p:cNvPr id="4" name="Table 3"/>
          <p:cNvGraphicFramePr>
            <a:graphicFrameLocks noGrp="1"/>
          </p:cNvGraphicFramePr>
          <p:nvPr>
            <p:extLst>
              <p:ext uri="{D42A27DB-BD31-4B8C-83A1-F6EECF244321}">
                <p14:modId xmlns:p14="http://schemas.microsoft.com/office/powerpoint/2010/main" val="2852419927"/>
              </p:ext>
            </p:extLst>
          </p:nvPr>
        </p:nvGraphicFramePr>
        <p:xfrm>
          <a:off x="1393825" y="1509713"/>
          <a:ext cx="7715256" cy="1055687"/>
        </p:xfrm>
        <a:graphic>
          <a:graphicData uri="http://schemas.openxmlformats.org/drawingml/2006/table">
            <a:tbl>
              <a:tblPr/>
              <a:tblGrid>
                <a:gridCol w="453236"/>
                <a:gridCol w="454024"/>
                <a:gridCol w="454024"/>
                <a:gridCol w="454024"/>
                <a:gridCol w="453236"/>
                <a:gridCol w="454024"/>
                <a:gridCol w="454024"/>
                <a:gridCol w="454024"/>
                <a:gridCol w="453236"/>
                <a:gridCol w="454024"/>
                <a:gridCol w="454024"/>
                <a:gridCol w="454024"/>
                <a:gridCol w="453236"/>
                <a:gridCol w="454024"/>
                <a:gridCol w="454024"/>
                <a:gridCol w="454024"/>
                <a:gridCol w="454024"/>
              </a:tblGrid>
              <a:tr h="357396">
                <a:tc>
                  <a:txBody>
                    <a:bodyPr/>
                    <a:lstStyle/>
                    <a:p>
                      <a:pPr algn="ctr">
                        <a:spcAft>
                          <a:spcPts val="0"/>
                        </a:spcAft>
                      </a:pPr>
                      <a:r>
                        <a:rPr lang="en-GB" sz="1100" dirty="0">
                          <a:latin typeface="Arial"/>
                          <a:ea typeface="Times New Roman"/>
                          <a:cs typeface="Times New Roman"/>
                        </a:rPr>
                        <a:t>12.00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12.30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13.00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13.30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14.00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14.30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15.00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15.30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16.00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16.30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17.00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17.30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18.00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18.30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19.00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19.30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smtClean="0">
                          <a:latin typeface="Arial"/>
                          <a:ea typeface="Times New Roman"/>
                          <a:cs typeface="Times New Roman"/>
                        </a:rPr>
                        <a:t>20.00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896">
                <a:tc>
                  <a:txBody>
                    <a:bodyPr/>
                    <a:lstStyle/>
                    <a:p>
                      <a:pPr algn="ctr">
                        <a:spcAft>
                          <a:spcPts val="0"/>
                        </a:spcAft>
                      </a:pPr>
                      <a:r>
                        <a:rPr lang="en-GB" sz="1100" dirty="0">
                          <a:latin typeface="Arial"/>
                          <a:ea typeface="Times New Roman"/>
                          <a:cs typeface="Times New Roman"/>
                        </a:rPr>
                        <a:t>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4</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3</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4</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6</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13</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15</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9</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3</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395">
                <a:tc>
                  <a:txBody>
                    <a:bodyPr/>
                    <a:lstStyle/>
                    <a:p>
                      <a:pPr algn="ctr">
                        <a:spcAft>
                          <a:spcPts val="0"/>
                        </a:spcAft>
                      </a:pPr>
                      <a:r>
                        <a:rPr lang="en-GB" sz="1100" dirty="0">
                          <a:latin typeface="Arial"/>
                          <a:ea typeface="Times New Roman"/>
                          <a:cs typeface="Times New Roman"/>
                        </a:rPr>
                        <a:t>1</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2</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2</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6</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20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50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52</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55</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90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98</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100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90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55</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22</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latin typeface="Arial"/>
                          <a:ea typeface="Times New Roman"/>
                          <a:cs typeface="Times New Roman"/>
                        </a:rPr>
                        <a:t>10</a:t>
                      </a:r>
                      <a:endParaRPr lang="en-GB" sz="12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629" name="TextBox 6"/>
          <p:cNvSpPr txBox="1">
            <a:spLocks noChangeArrowheads="1"/>
          </p:cNvSpPr>
          <p:nvPr/>
        </p:nvSpPr>
        <p:spPr bwMode="auto">
          <a:xfrm>
            <a:off x="714375" y="1452563"/>
            <a:ext cx="6429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omic Sans MS" pitchFamily="66" charset="0"/>
              </a:rPr>
              <a:t>TIME</a:t>
            </a:r>
            <a:endParaRPr lang="en-GB" altLang="en-US" sz="1500">
              <a:latin typeface="Comic Sans MS" pitchFamily="66" charset="0"/>
            </a:endParaRPr>
          </a:p>
        </p:txBody>
      </p:sp>
      <p:sp>
        <p:nvSpPr>
          <p:cNvPr id="23630" name="TextBox 7"/>
          <p:cNvSpPr txBox="1">
            <a:spLocks noChangeArrowheads="1"/>
          </p:cNvSpPr>
          <p:nvPr/>
        </p:nvSpPr>
        <p:spPr bwMode="auto">
          <a:xfrm>
            <a:off x="-36513" y="1846263"/>
            <a:ext cx="1476376"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dirty="0">
                <a:latin typeface="Comic Sans MS" pitchFamily="66" charset="0"/>
              </a:rPr>
              <a:t>PRECIPITATION</a:t>
            </a:r>
            <a:endParaRPr lang="en-GB" altLang="en-US" sz="1500" dirty="0">
              <a:latin typeface="Comic Sans MS" pitchFamily="66" charset="0"/>
            </a:endParaRPr>
          </a:p>
        </p:txBody>
      </p:sp>
      <p:sp>
        <p:nvSpPr>
          <p:cNvPr id="23631" name="TextBox 8"/>
          <p:cNvSpPr txBox="1">
            <a:spLocks noChangeArrowheads="1"/>
          </p:cNvSpPr>
          <p:nvPr/>
        </p:nvSpPr>
        <p:spPr bwMode="auto">
          <a:xfrm>
            <a:off x="214313" y="2173288"/>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omic Sans MS" pitchFamily="66" charset="0"/>
              </a:rPr>
              <a:t>DISCHARGE</a:t>
            </a:r>
          </a:p>
        </p:txBody>
      </p:sp>
      <p:grpSp>
        <p:nvGrpSpPr>
          <p:cNvPr id="23632" name="Group 9"/>
          <p:cNvGrpSpPr>
            <a:grpSpLocks/>
          </p:cNvGrpSpPr>
          <p:nvPr/>
        </p:nvGrpSpPr>
        <p:grpSpPr bwMode="auto">
          <a:xfrm>
            <a:off x="371475" y="2578100"/>
            <a:ext cx="5402263" cy="4100513"/>
            <a:chOff x="1584068" y="1117600"/>
            <a:chExt cx="6151820" cy="5136693"/>
          </a:xfrm>
        </p:grpSpPr>
        <p:sp>
          <p:nvSpPr>
            <p:cNvPr id="23636" name="Freeform 2"/>
            <p:cNvSpPr>
              <a:spLocks/>
            </p:cNvSpPr>
            <p:nvPr/>
          </p:nvSpPr>
          <p:spPr bwMode="auto">
            <a:xfrm>
              <a:off x="2478088" y="1117600"/>
              <a:ext cx="1587" cy="3949700"/>
            </a:xfrm>
            <a:custGeom>
              <a:avLst/>
              <a:gdLst>
                <a:gd name="T0" fmla="*/ 0 w 1"/>
                <a:gd name="T1" fmla="*/ 0 h 2488"/>
                <a:gd name="T2" fmla="*/ 2147483647 w 1"/>
                <a:gd name="T3" fmla="*/ 2147483647 h 2488"/>
                <a:gd name="T4" fmla="*/ 0 60000 65536"/>
                <a:gd name="T5" fmla="*/ 0 60000 65536"/>
                <a:gd name="T6" fmla="*/ 0 w 1"/>
                <a:gd name="T7" fmla="*/ 0 h 2488"/>
                <a:gd name="T8" fmla="*/ 1 w 1"/>
                <a:gd name="T9" fmla="*/ 2488 h 2488"/>
              </a:gdLst>
              <a:ahLst/>
              <a:cxnLst>
                <a:cxn ang="T4">
                  <a:pos x="T0" y="T1"/>
                </a:cxn>
                <a:cxn ang="T5">
                  <a:pos x="T2" y="T3"/>
                </a:cxn>
              </a:cxnLst>
              <a:rect l="T6" t="T7" r="T8" b="T9"/>
              <a:pathLst>
                <a:path w="1" h="2488">
                  <a:moveTo>
                    <a:pt x="0" y="0"/>
                  </a:moveTo>
                  <a:lnTo>
                    <a:pt x="1" y="2488"/>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3637" name="Freeform 3"/>
            <p:cNvSpPr>
              <a:spLocks/>
            </p:cNvSpPr>
            <p:nvPr/>
          </p:nvSpPr>
          <p:spPr bwMode="auto">
            <a:xfrm>
              <a:off x="2478088" y="5067300"/>
              <a:ext cx="4584700" cy="1588"/>
            </a:xfrm>
            <a:custGeom>
              <a:avLst/>
              <a:gdLst>
                <a:gd name="T0" fmla="*/ 0 w 2888"/>
                <a:gd name="T1" fmla="*/ 0 h 1"/>
                <a:gd name="T2" fmla="*/ 2147483647 w 2888"/>
                <a:gd name="T3" fmla="*/ 0 h 1"/>
                <a:gd name="T4" fmla="*/ 0 60000 65536"/>
                <a:gd name="T5" fmla="*/ 0 60000 65536"/>
                <a:gd name="T6" fmla="*/ 0 w 2888"/>
                <a:gd name="T7" fmla="*/ 0 h 1"/>
                <a:gd name="T8" fmla="*/ 2888 w 2888"/>
                <a:gd name="T9" fmla="*/ 1 h 1"/>
              </a:gdLst>
              <a:ahLst/>
              <a:cxnLst>
                <a:cxn ang="T4">
                  <a:pos x="T0" y="T1"/>
                </a:cxn>
                <a:cxn ang="T5">
                  <a:pos x="T2" y="T3"/>
                </a:cxn>
              </a:cxnLst>
              <a:rect l="T6" t="T7" r="T8" b="T9"/>
              <a:pathLst>
                <a:path w="2888" h="1">
                  <a:moveTo>
                    <a:pt x="0" y="0"/>
                  </a:moveTo>
                  <a:lnTo>
                    <a:pt x="2888" y="0"/>
                  </a:lnTo>
                </a:path>
              </a:pathLst>
            </a:custGeom>
            <a:solidFill>
              <a:schemeClr val="accent1"/>
            </a:solidFill>
            <a:ln w="28575">
              <a:solidFill>
                <a:schemeClr val="tx1"/>
              </a:solidFill>
              <a:round/>
              <a:headEnd/>
              <a:tailEnd/>
            </a:ln>
          </p:spPr>
          <p:txBody>
            <a:bodyPr/>
            <a:lstStyle/>
            <a:p>
              <a:endParaRPr lang="en-GB"/>
            </a:p>
          </p:txBody>
        </p:sp>
        <p:sp>
          <p:nvSpPr>
            <p:cNvPr id="23638" name="Freeform 4"/>
            <p:cNvSpPr>
              <a:spLocks/>
            </p:cNvSpPr>
            <p:nvPr/>
          </p:nvSpPr>
          <p:spPr bwMode="auto">
            <a:xfrm>
              <a:off x="2471738" y="1397000"/>
              <a:ext cx="4565650" cy="2819400"/>
            </a:xfrm>
            <a:custGeom>
              <a:avLst/>
              <a:gdLst>
                <a:gd name="T0" fmla="*/ 2147483647 w 2876"/>
                <a:gd name="T1" fmla="*/ 2147483647 h 1776"/>
                <a:gd name="T2" fmla="*/ 2147483647 w 2876"/>
                <a:gd name="T3" fmla="*/ 2147483647 h 1776"/>
                <a:gd name="T4" fmla="*/ 2147483647 w 2876"/>
                <a:gd name="T5" fmla="*/ 2147483647 h 1776"/>
                <a:gd name="T6" fmla="*/ 2147483647 w 2876"/>
                <a:gd name="T7" fmla="*/ 2147483647 h 1776"/>
                <a:gd name="T8" fmla="*/ 2147483647 w 2876"/>
                <a:gd name="T9" fmla="*/ 2147483647 h 1776"/>
                <a:gd name="T10" fmla="*/ 2147483647 w 2876"/>
                <a:gd name="T11" fmla="*/ 2147483647 h 1776"/>
                <a:gd name="T12" fmla="*/ 2147483647 w 2876"/>
                <a:gd name="T13" fmla="*/ 2147483647 h 1776"/>
                <a:gd name="T14" fmla="*/ 2147483647 w 2876"/>
                <a:gd name="T15" fmla="*/ 2147483647 h 1776"/>
                <a:gd name="T16" fmla="*/ 2147483647 w 2876"/>
                <a:gd name="T17" fmla="*/ 2147483647 h 1776"/>
                <a:gd name="T18" fmla="*/ 2147483647 w 2876"/>
                <a:gd name="T19" fmla="*/ 2147483647 h 1776"/>
                <a:gd name="T20" fmla="*/ 2147483647 w 2876"/>
                <a:gd name="T21" fmla="*/ 2147483647 h 1776"/>
                <a:gd name="T22" fmla="*/ 2147483647 w 2876"/>
                <a:gd name="T23" fmla="*/ 2147483647 h 1776"/>
                <a:gd name="T24" fmla="*/ 2147483647 w 2876"/>
                <a:gd name="T25" fmla="*/ 2147483647 h 17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76"/>
                <a:gd name="T40" fmla="*/ 0 h 1776"/>
                <a:gd name="T41" fmla="*/ 2876 w 2876"/>
                <a:gd name="T42" fmla="*/ 1776 h 177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76" h="1776">
                  <a:moveTo>
                    <a:pt x="4" y="1640"/>
                  </a:moveTo>
                  <a:cubicBezTo>
                    <a:pt x="9" y="1647"/>
                    <a:pt x="0" y="1657"/>
                    <a:pt x="36" y="1680"/>
                  </a:cubicBezTo>
                  <a:cubicBezTo>
                    <a:pt x="72" y="1703"/>
                    <a:pt x="163" y="1776"/>
                    <a:pt x="220" y="1776"/>
                  </a:cubicBezTo>
                  <a:cubicBezTo>
                    <a:pt x="277" y="1776"/>
                    <a:pt x="321" y="1749"/>
                    <a:pt x="380" y="1680"/>
                  </a:cubicBezTo>
                  <a:cubicBezTo>
                    <a:pt x="439" y="1611"/>
                    <a:pt x="511" y="1545"/>
                    <a:pt x="572" y="1360"/>
                  </a:cubicBezTo>
                  <a:cubicBezTo>
                    <a:pt x="633" y="1175"/>
                    <a:pt x="699" y="777"/>
                    <a:pt x="748" y="568"/>
                  </a:cubicBezTo>
                  <a:cubicBezTo>
                    <a:pt x="797" y="359"/>
                    <a:pt x="816" y="197"/>
                    <a:pt x="868" y="104"/>
                  </a:cubicBezTo>
                  <a:cubicBezTo>
                    <a:pt x="920" y="11"/>
                    <a:pt x="996" y="0"/>
                    <a:pt x="1060" y="8"/>
                  </a:cubicBezTo>
                  <a:cubicBezTo>
                    <a:pt x="1124" y="16"/>
                    <a:pt x="1156" y="16"/>
                    <a:pt x="1252" y="152"/>
                  </a:cubicBezTo>
                  <a:cubicBezTo>
                    <a:pt x="1348" y="288"/>
                    <a:pt x="1508" y="624"/>
                    <a:pt x="1636" y="824"/>
                  </a:cubicBezTo>
                  <a:cubicBezTo>
                    <a:pt x="1764" y="1024"/>
                    <a:pt x="1903" y="1216"/>
                    <a:pt x="2020" y="1352"/>
                  </a:cubicBezTo>
                  <a:cubicBezTo>
                    <a:pt x="2137" y="1488"/>
                    <a:pt x="2197" y="1571"/>
                    <a:pt x="2340" y="1640"/>
                  </a:cubicBezTo>
                  <a:cubicBezTo>
                    <a:pt x="2483" y="1709"/>
                    <a:pt x="2764" y="1741"/>
                    <a:pt x="2876" y="1768"/>
                  </a:cubicBezTo>
                </a:path>
              </a:pathLst>
            </a:custGeom>
            <a:noFill/>
            <a:ln w="38100">
              <a:solidFill>
                <a:srgbClr val="0066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3639" name="Rectangle 5"/>
            <p:cNvSpPr>
              <a:spLocks noChangeArrowheads="1"/>
            </p:cNvSpPr>
            <p:nvPr/>
          </p:nvSpPr>
          <p:spPr bwMode="auto">
            <a:xfrm>
              <a:off x="2706688" y="4457700"/>
              <a:ext cx="152400" cy="609600"/>
            </a:xfrm>
            <a:prstGeom prst="rect">
              <a:avLst/>
            </a:prstGeom>
            <a:solidFill>
              <a:schemeClr val="accent2"/>
            </a:solidFill>
            <a:ln w="2857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800">
                <a:latin typeface="Calibri" pitchFamily="34" charset="0"/>
              </a:endParaRPr>
            </a:p>
          </p:txBody>
        </p:sp>
        <p:sp>
          <p:nvSpPr>
            <p:cNvPr id="23640" name="Rectangle 6"/>
            <p:cNvSpPr>
              <a:spLocks noChangeArrowheads="1"/>
            </p:cNvSpPr>
            <p:nvPr/>
          </p:nvSpPr>
          <p:spPr bwMode="auto">
            <a:xfrm>
              <a:off x="2859088" y="3390900"/>
              <a:ext cx="152400" cy="1676400"/>
            </a:xfrm>
            <a:prstGeom prst="rect">
              <a:avLst/>
            </a:prstGeom>
            <a:solidFill>
              <a:schemeClr val="accent2"/>
            </a:solidFill>
            <a:ln w="2857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800">
                <a:latin typeface="Calibri" pitchFamily="34" charset="0"/>
              </a:endParaRPr>
            </a:p>
          </p:txBody>
        </p:sp>
        <p:sp>
          <p:nvSpPr>
            <p:cNvPr id="23641" name="Rectangle 7"/>
            <p:cNvSpPr>
              <a:spLocks noChangeArrowheads="1"/>
            </p:cNvSpPr>
            <p:nvPr/>
          </p:nvSpPr>
          <p:spPr bwMode="auto">
            <a:xfrm>
              <a:off x="3011488" y="4305300"/>
              <a:ext cx="152400" cy="762000"/>
            </a:xfrm>
            <a:prstGeom prst="rect">
              <a:avLst/>
            </a:prstGeom>
            <a:solidFill>
              <a:schemeClr val="accent2"/>
            </a:solidFill>
            <a:ln w="2857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a:solidFill>
                  <a:schemeClr val="hlink"/>
                </a:solidFill>
                <a:latin typeface="Times New Roman" pitchFamily="18" charset="0"/>
              </a:endParaRPr>
            </a:p>
          </p:txBody>
        </p:sp>
        <p:sp>
          <p:nvSpPr>
            <p:cNvPr id="23642" name="Line 8"/>
            <p:cNvSpPr>
              <a:spLocks noChangeShapeType="1"/>
            </p:cNvSpPr>
            <p:nvPr/>
          </p:nvSpPr>
          <p:spPr bwMode="auto">
            <a:xfrm>
              <a:off x="2401888" y="39243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43" name="Line 9"/>
            <p:cNvSpPr>
              <a:spLocks noChangeShapeType="1"/>
            </p:cNvSpPr>
            <p:nvPr/>
          </p:nvSpPr>
          <p:spPr bwMode="auto">
            <a:xfrm>
              <a:off x="2401888" y="16383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44" name="Line 10"/>
            <p:cNvSpPr>
              <a:spLocks noChangeShapeType="1"/>
            </p:cNvSpPr>
            <p:nvPr/>
          </p:nvSpPr>
          <p:spPr bwMode="auto">
            <a:xfrm>
              <a:off x="2401888" y="27813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45" name="Freeform 11"/>
            <p:cNvSpPr>
              <a:spLocks/>
            </p:cNvSpPr>
            <p:nvPr/>
          </p:nvSpPr>
          <p:spPr bwMode="auto">
            <a:xfrm>
              <a:off x="2554288" y="3276600"/>
              <a:ext cx="1587" cy="1778000"/>
            </a:xfrm>
            <a:custGeom>
              <a:avLst/>
              <a:gdLst>
                <a:gd name="T0" fmla="*/ 0 w 1"/>
                <a:gd name="T1" fmla="*/ 2147483647 h 1120"/>
                <a:gd name="T2" fmla="*/ 0 w 1"/>
                <a:gd name="T3" fmla="*/ 0 h 1120"/>
                <a:gd name="T4" fmla="*/ 0 60000 65536"/>
                <a:gd name="T5" fmla="*/ 0 60000 65536"/>
                <a:gd name="T6" fmla="*/ 0 w 1"/>
                <a:gd name="T7" fmla="*/ 0 h 1120"/>
                <a:gd name="T8" fmla="*/ 1 w 1"/>
                <a:gd name="T9" fmla="*/ 1120 h 1120"/>
              </a:gdLst>
              <a:ahLst/>
              <a:cxnLst>
                <a:cxn ang="T4">
                  <a:pos x="T0" y="T1"/>
                </a:cxn>
                <a:cxn ang="T5">
                  <a:pos x="T2" y="T3"/>
                </a:cxn>
              </a:cxnLst>
              <a:rect l="T6" t="T7" r="T8" b="T9"/>
              <a:pathLst>
                <a:path w="1" h="1120">
                  <a:moveTo>
                    <a:pt x="0" y="1120"/>
                  </a:moveTo>
                  <a:lnTo>
                    <a:pt x="0"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3646" name="Line 12"/>
            <p:cNvSpPr>
              <a:spLocks noChangeShapeType="1"/>
            </p:cNvSpPr>
            <p:nvPr/>
          </p:nvSpPr>
          <p:spPr bwMode="auto">
            <a:xfrm>
              <a:off x="2554288" y="35433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47" name="Line 13"/>
            <p:cNvSpPr>
              <a:spLocks noChangeShapeType="1"/>
            </p:cNvSpPr>
            <p:nvPr/>
          </p:nvSpPr>
          <p:spPr bwMode="auto">
            <a:xfrm>
              <a:off x="2554288" y="39243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48" name="Line 14"/>
            <p:cNvSpPr>
              <a:spLocks noChangeShapeType="1"/>
            </p:cNvSpPr>
            <p:nvPr/>
          </p:nvSpPr>
          <p:spPr bwMode="auto">
            <a:xfrm>
              <a:off x="2554288" y="43053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49" name="Line 15"/>
            <p:cNvSpPr>
              <a:spLocks noChangeShapeType="1"/>
            </p:cNvSpPr>
            <p:nvPr/>
          </p:nvSpPr>
          <p:spPr bwMode="auto">
            <a:xfrm>
              <a:off x="2554288" y="46863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50" name="Line 16"/>
            <p:cNvSpPr>
              <a:spLocks noChangeShapeType="1"/>
            </p:cNvSpPr>
            <p:nvPr/>
          </p:nvSpPr>
          <p:spPr bwMode="auto">
            <a:xfrm>
              <a:off x="2401888" y="50673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51" name="Line 17"/>
            <p:cNvSpPr>
              <a:spLocks noChangeShapeType="1"/>
            </p:cNvSpPr>
            <p:nvPr/>
          </p:nvSpPr>
          <p:spPr bwMode="auto">
            <a:xfrm rot="-5400000">
              <a:off x="2439988" y="51054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52" name="Line 18"/>
            <p:cNvSpPr>
              <a:spLocks noChangeShapeType="1"/>
            </p:cNvSpPr>
            <p:nvPr/>
          </p:nvSpPr>
          <p:spPr bwMode="auto">
            <a:xfrm rot="-5400000">
              <a:off x="3201988" y="51054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53" name="Line 19"/>
            <p:cNvSpPr>
              <a:spLocks noChangeShapeType="1"/>
            </p:cNvSpPr>
            <p:nvPr/>
          </p:nvSpPr>
          <p:spPr bwMode="auto">
            <a:xfrm rot="-5400000">
              <a:off x="3963988" y="51054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54" name="Line 20"/>
            <p:cNvSpPr>
              <a:spLocks noChangeShapeType="1"/>
            </p:cNvSpPr>
            <p:nvPr/>
          </p:nvSpPr>
          <p:spPr bwMode="auto">
            <a:xfrm rot="-5400000">
              <a:off x="4725988" y="51054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55" name="Line 21"/>
            <p:cNvSpPr>
              <a:spLocks noChangeShapeType="1"/>
            </p:cNvSpPr>
            <p:nvPr/>
          </p:nvSpPr>
          <p:spPr bwMode="auto">
            <a:xfrm rot="-5400000">
              <a:off x="5487988" y="51054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56" name="Line 22"/>
            <p:cNvSpPr>
              <a:spLocks noChangeShapeType="1"/>
            </p:cNvSpPr>
            <p:nvPr/>
          </p:nvSpPr>
          <p:spPr bwMode="auto">
            <a:xfrm rot="-5400000">
              <a:off x="6326188" y="51054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57" name="Line 23"/>
            <p:cNvSpPr>
              <a:spLocks noChangeShapeType="1"/>
            </p:cNvSpPr>
            <p:nvPr/>
          </p:nvSpPr>
          <p:spPr bwMode="auto">
            <a:xfrm rot="-5400000">
              <a:off x="7011988" y="5105400"/>
              <a:ext cx="76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658" name="Text Box 24"/>
            <p:cNvSpPr txBox="1">
              <a:spLocks noChangeArrowheads="1"/>
            </p:cNvSpPr>
            <p:nvPr/>
          </p:nvSpPr>
          <p:spPr bwMode="auto">
            <a:xfrm>
              <a:off x="2173288" y="5143501"/>
              <a:ext cx="5562600" cy="578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2400" dirty="0">
                  <a:latin typeface="Calibri" pitchFamily="34" charset="0"/>
                </a:rPr>
                <a:t>0       12     24    36    48     </a:t>
              </a:r>
              <a:r>
                <a:rPr lang="en-GB" altLang="en-US" sz="2400" dirty="0" smtClean="0">
                  <a:latin typeface="Calibri" pitchFamily="34" charset="0"/>
                </a:rPr>
                <a:t>60    </a:t>
              </a:r>
              <a:r>
                <a:rPr lang="en-GB" altLang="en-US" sz="2400" dirty="0">
                  <a:latin typeface="Calibri" pitchFamily="34" charset="0"/>
                </a:rPr>
                <a:t>72</a:t>
              </a:r>
            </a:p>
          </p:txBody>
        </p:sp>
        <p:sp>
          <p:nvSpPr>
            <p:cNvPr id="23659" name="Text Box 25"/>
            <p:cNvSpPr txBox="1">
              <a:spLocks noChangeArrowheads="1"/>
            </p:cNvSpPr>
            <p:nvPr/>
          </p:nvSpPr>
          <p:spPr bwMode="auto">
            <a:xfrm>
              <a:off x="2401888" y="5753101"/>
              <a:ext cx="4724400" cy="50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2000">
                  <a:latin typeface="Comic Sans MS" pitchFamily="66" charset="0"/>
                </a:rPr>
                <a:t>Hours from start of rain storm</a:t>
              </a:r>
            </a:p>
          </p:txBody>
        </p:sp>
        <p:sp>
          <p:nvSpPr>
            <p:cNvPr id="23660" name="Text Box 26"/>
            <p:cNvSpPr txBox="1">
              <a:spLocks noChangeArrowheads="1"/>
            </p:cNvSpPr>
            <p:nvPr/>
          </p:nvSpPr>
          <p:spPr bwMode="auto">
            <a:xfrm>
              <a:off x="2020888" y="1409700"/>
              <a:ext cx="381000" cy="45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2400">
                  <a:latin typeface="Calibri" pitchFamily="34" charset="0"/>
                </a:rPr>
                <a:t>3</a:t>
              </a:r>
            </a:p>
          </p:txBody>
        </p:sp>
        <p:sp>
          <p:nvSpPr>
            <p:cNvPr id="23661" name="Text Box 27"/>
            <p:cNvSpPr txBox="1">
              <a:spLocks noChangeArrowheads="1"/>
            </p:cNvSpPr>
            <p:nvPr/>
          </p:nvSpPr>
          <p:spPr bwMode="auto">
            <a:xfrm>
              <a:off x="2020888" y="2552699"/>
              <a:ext cx="381000" cy="45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2400">
                  <a:latin typeface="Calibri" pitchFamily="34" charset="0"/>
                </a:rPr>
                <a:t>2</a:t>
              </a:r>
            </a:p>
          </p:txBody>
        </p:sp>
        <p:sp>
          <p:nvSpPr>
            <p:cNvPr id="23662" name="Text Box 28"/>
            <p:cNvSpPr txBox="1">
              <a:spLocks noChangeArrowheads="1"/>
            </p:cNvSpPr>
            <p:nvPr/>
          </p:nvSpPr>
          <p:spPr bwMode="auto">
            <a:xfrm>
              <a:off x="2020888" y="3695701"/>
              <a:ext cx="381000" cy="45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2400">
                  <a:latin typeface="Calibri" pitchFamily="34" charset="0"/>
                </a:rPr>
                <a:t>1</a:t>
              </a:r>
            </a:p>
          </p:txBody>
        </p:sp>
        <p:sp>
          <p:nvSpPr>
            <p:cNvPr id="23663" name="Text Box 29"/>
            <p:cNvSpPr txBox="1">
              <a:spLocks noChangeArrowheads="1"/>
            </p:cNvSpPr>
            <p:nvPr/>
          </p:nvSpPr>
          <p:spPr bwMode="auto">
            <a:xfrm rot="-5400000">
              <a:off x="441052" y="3157554"/>
              <a:ext cx="2741612" cy="455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2000">
                  <a:latin typeface="Comic Sans MS" pitchFamily="66" charset="0"/>
                </a:rPr>
                <a:t>Discharge (m</a:t>
              </a:r>
              <a:r>
                <a:rPr lang="en-GB" altLang="en-US" sz="2000" baseline="30000">
                  <a:latin typeface="Comic Sans MS" pitchFamily="66" charset="0"/>
                </a:rPr>
                <a:t>3</a:t>
              </a:r>
              <a:r>
                <a:rPr lang="en-GB" altLang="en-US" sz="2000">
                  <a:latin typeface="Comic Sans MS" pitchFamily="66" charset="0"/>
                </a:rPr>
                <a:t>/s)</a:t>
              </a:r>
            </a:p>
          </p:txBody>
        </p:sp>
        <p:sp>
          <p:nvSpPr>
            <p:cNvPr id="23664" name="Text Box 30"/>
            <p:cNvSpPr txBox="1">
              <a:spLocks noChangeArrowheads="1"/>
            </p:cNvSpPr>
            <p:nvPr/>
          </p:nvSpPr>
          <p:spPr bwMode="auto">
            <a:xfrm>
              <a:off x="2706688" y="3024188"/>
              <a:ext cx="788633" cy="487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800">
                  <a:latin typeface="Calibri" pitchFamily="34" charset="0"/>
                </a:rPr>
                <a:t>mm</a:t>
              </a:r>
            </a:p>
          </p:txBody>
        </p:sp>
        <p:sp>
          <p:nvSpPr>
            <p:cNvPr id="23665" name="Text Box 31"/>
            <p:cNvSpPr txBox="1">
              <a:spLocks noChangeArrowheads="1"/>
            </p:cNvSpPr>
            <p:nvPr/>
          </p:nvSpPr>
          <p:spPr bwMode="auto">
            <a:xfrm>
              <a:off x="2554288" y="3390901"/>
              <a:ext cx="22860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400">
                  <a:latin typeface="Calibri" pitchFamily="34" charset="0"/>
                </a:rPr>
                <a:t>4</a:t>
              </a:r>
            </a:p>
          </p:txBody>
        </p:sp>
        <p:sp>
          <p:nvSpPr>
            <p:cNvPr id="23666" name="Text Box 32"/>
            <p:cNvSpPr txBox="1">
              <a:spLocks noChangeArrowheads="1"/>
            </p:cNvSpPr>
            <p:nvPr/>
          </p:nvSpPr>
          <p:spPr bwMode="auto">
            <a:xfrm>
              <a:off x="2554288" y="3771900"/>
              <a:ext cx="22860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400">
                  <a:latin typeface="Calibri" pitchFamily="34" charset="0"/>
                </a:rPr>
                <a:t>3</a:t>
              </a:r>
            </a:p>
          </p:txBody>
        </p:sp>
        <p:sp>
          <p:nvSpPr>
            <p:cNvPr id="23667" name="Text Box 33"/>
            <p:cNvSpPr txBox="1">
              <a:spLocks noChangeArrowheads="1"/>
            </p:cNvSpPr>
            <p:nvPr/>
          </p:nvSpPr>
          <p:spPr bwMode="auto">
            <a:xfrm>
              <a:off x="2554288" y="4152900"/>
              <a:ext cx="22860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400">
                  <a:latin typeface="Calibri" pitchFamily="34" charset="0"/>
                </a:rPr>
                <a:t>2</a:t>
              </a:r>
            </a:p>
          </p:txBody>
        </p:sp>
        <p:sp>
          <p:nvSpPr>
            <p:cNvPr id="23668" name="Text Box 35"/>
            <p:cNvSpPr txBox="1">
              <a:spLocks noChangeArrowheads="1"/>
            </p:cNvSpPr>
            <p:nvPr/>
          </p:nvSpPr>
          <p:spPr bwMode="auto">
            <a:xfrm>
              <a:off x="4171544" y="1184664"/>
              <a:ext cx="3171640" cy="42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600">
                  <a:solidFill>
                    <a:srgbClr val="006600"/>
                  </a:solidFill>
                  <a:latin typeface="Comic Sans MS" pitchFamily="66" charset="0"/>
                </a:rPr>
                <a:t>Discharge as a line graph</a:t>
              </a:r>
            </a:p>
          </p:txBody>
        </p:sp>
      </p:grpSp>
      <p:sp>
        <p:nvSpPr>
          <p:cNvPr id="44" name="Text Box 51"/>
          <p:cNvSpPr txBox="1">
            <a:spLocks noChangeArrowheads="1"/>
          </p:cNvSpPr>
          <p:nvPr/>
        </p:nvSpPr>
        <p:spPr bwMode="auto">
          <a:xfrm>
            <a:off x="1785938" y="5130800"/>
            <a:ext cx="3929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600">
                <a:solidFill>
                  <a:schemeClr val="accent2"/>
                </a:solidFill>
                <a:latin typeface="Comic Sans MS" pitchFamily="66" charset="0"/>
              </a:rPr>
              <a:t>Rainfall shown in mm, as a bar graph</a:t>
            </a:r>
            <a:r>
              <a:rPr lang="en-GB" altLang="en-US" sz="1600">
                <a:latin typeface="Comic Sans MS" pitchFamily="66" charset="0"/>
              </a:rPr>
              <a:t> </a:t>
            </a:r>
          </a:p>
        </p:txBody>
      </p:sp>
      <p:sp>
        <p:nvSpPr>
          <p:cNvPr id="43" name="Title 1"/>
          <p:cNvSpPr txBox="1">
            <a:spLocks/>
          </p:cNvSpPr>
          <p:nvPr/>
        </p:nvSpPr>
        <p:spPr bwMode="auto">
          <a:xfrm>
            <a:off x="214313" y="692150"/>
            <a:ext cx="8758237" cy="490538"/>
          </a:xfrm>
          <a:prstGeom prst="rect">
            <a:avLst/>
          </a:prstGeom>
          <a:solidFill>
            <a:schemeClr val="bg1"/>
          </a:solidFill>
          <a:ln w="28575">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GB" altLang="en-US" sz="2400" u="sng" kern="0" dirty="0" smtClean="0">
                <a:solidFill>
                  <a:schemeClr val="tx1"/>
                </a:solidFill>
                <a:latin typeface="Comic Sans MS" pitchFamily="66" charset="0"/>
              </a:rPr>
              <a:t>Demo</a:t>
            </a:r>
            <a:r>
              <a:rPr lang="en-GB" altLang="en-US" sz="2400" kern="0" dirty="0" smtClean="0">
                <a:solidFill>
                  <a:schemeClr val="tx1"/>
                </a:solidFill>
                <a:latin typeface="Comic Sans MS" pitchFamily="66" charset="0"/>
              </a:rPr>
              <a:t>: Using the Data below draw your own hydrograph.</a:t>
            </a:r>
          </a:p>
        </p:txBody>
      </p:sp>
      <p:sp>
        <p:nvSpPr>
          <p:cNvPr id="23635" name="Rectangle 1"/>
          <p:cNvSpPr>
            <a:spLocks noChangeArrowheads="1"/>
          </p:cNvSpPr>
          <p:nvPr/>
        </p:nvSpPr>
        <p:spPr bwMode="auto">
          <a:xfrm>
            <a:off x="5435600" y="5589588"/>
            <a:ext cx="3621088" cy="1200150"/>
          </a:xfrm>
          <a:prstGeom prst="rect">
            <a:avLst/>
          </a:prstGeom>
          <a:noFill/>
          <a:ln w="2857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2400" u="sng">
                <a:latin typeface="Comic Sans MS" pitchFamily="66" charset="0"/>
              </a:rPr>
              <a:t>Challenge</a:t>
            </a:r>
            <a:r>
              <a:rPr lang="en-GB" altLang="en-US" sz="2400">
                <a:latin typeface="Comic Sans MS" pitchFamily="66" charset="0"/>
              </a:rPr>
              <a:t>: Work out the lag time of your hydrograph.</a:t>
            </a:r>
          </a:p>
        </p:txBody>
      </p:sp>
    </p:spTree>
    <p:extLst>
      <p:ext uri="{BB962C8B-B14F-4D97-AF65-F5344CB8AC3E}">
        <p14:creationId xmlns:p14="http://schemas.microsoft.com/office/powerpoint/2010/main" val="2857758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iterate type="lt">
                                    <p:tmPct val="100000"/>
                                  </p:iterate>
                                  <p:childTnLst>
                                    <p:set>
                                      <p:cBhvr>
                                        <p:cTn id="6" dur="1" fill="hold">
                                          <p:stCondLst>
                                            <p:cond delay="0"/>
                                          </p:stCondLst>
                                        </p:cTn>
                                        <p:tgtEl>
                                          <p:spTgt spid="44"/>
                                        </p:tgtEl>
                                        <p:attrNameLst>
                                          <p:attrName>style.visibility</p:attrName>
                                        </p:attrNameLst>
                                      </p:cBhvr>
                                      <p:to>
                                        <p:strVal val="visible"/>
                                      </p:to>
                                    </p:set>
                                    <p:anim calcmode="lin" valueType="num">
                                      <p:cBhvr additive="base">
                                        <p:cTn id="7" dur="75" fill="hold"/>
                                        <p:tgtEl>
                                          <p:spTgt spid="44"/>
                                        </p:tgtEl>
                                        <p:attrNameLst>
                                          <p:attrName>ppt_x</p:attrName>
                                        </p:attrNameLst>
                                      </p:cBhvr>
                                      <p:tavLst>
                                        <p:tav tm="0">
                                          <p:val>
                                            <p:strVal val="#ppt_x"/>
                                          </p:val>
                                        </p:tav>
                                        <p:tav tm="100000">
                                          <p:val>
                                            <p:strVal val="#ppt_x"/>
                                          </p:val>
                                        </p:tav>
                                      </p:tavLst>
                                    </p:anim>
                                    <p:anim calcmode="lin" valueType="num">
                                      <p:cBhvr additive="base">
                                        <p:cTn id="8" dur="75" fill="hold"/>
                                        <p:tgtEl>
                                          <p:spTgt spid="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250825" y="188913"/>
            <a:ext cx="8713788" cy="461962"/>
          </a:xfrm>
          <a:prstGeom prst="rect">
            <a:avLst/>
          </a:prstGeom>
          <a:solidFill>
            <a:schemeClr val="bg1"/>
          </a:solidFill>
          <a:ln w="28575">
            <a:solidFill>
              <a:srgbClr val="FF0000"/>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u="sng">
                <a:latin typeface="Comic Sans MS" pitchFamily="66" charset="0"/>
              </a:rPr>
              <a:t>Interpretation of Storm Hydrographs</a:t>
            </a:r>
            <a:endParaRPr lang="en-GB" altLang="en-US" sz="2400" u="sng">
              <a:latin typeface="Comic Sans MS" pitchFamily="66" charset="0"/>
            </a:endParaRPr>
          </a:p>
        </p:txBody>
      </p:sp>
      <p:sp>
        <p:nvSpPr>
          <p:cNvPr id="88068" name="Text Box 4"/>
          <p:cNvSpPr txBox="1">
            <a:spLocks noChangeArrowheads="1"/>
          </p:cNvSpPr>
          <p:nvPr/>
        </p:nvSpPr>
        <p:spPr bwMode="auto">
          <a:xfrm>
            <a:off x="273050" y="4156075"/>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C3399"/>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pPr>
            <a:r>
              <a:rPr lang="en-US" altLang="en-US" sz="1800">
                <a:latin typeface="Comic Sans MS" pitchFamily="66" charset="0"/>
              </a:rPr>
              <a:t>Rainfall Intensity</a:t>
            </a:r>
            <a:endParaRPr lang="en-GB" altLang="en-US" sz="1800">
              <a:latin typeface="Comic Sans MS" pitchFamily="66" charset="0"/>
            </a:endParaRPr>
          </a:p>
        </p:txBody>
      </p:sp>
      <p:sp>
        <p:nvSpPr>
          <p:cNvPr id="88069" name="Text Box 5"/>
          <p:cNvSpPr txBox="1">
            <a:spLocks noChangeArrowheads="1"/>
          </p:cNvSpPr>
          <p:nvPr/>
        </p:nvSpPr>
        <p:spPr bwMode="auto">
          <a:xfrm>
            <a:off x="292100" y="2101850"/>
            <a:ext cx="373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C3399"/>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pPr>
            <a:r>
              <a:rPr lang="en-US" altLang="en-US" sz="1800">
                <a:latin typeface="Comic Sans MS" pitchFamily="66" charset="0"/>
              </a:rPr>
              <a:t>Rising Limb</a:t>
            </a:r>
            <a:endParaRPr lang="en-GB" altLang="en-US" sz="1800">
              <a:latin typeface="Comic Sans MS" pitchFamily="66" charset="0"/>
            </a:endParaRPr>
          </a:p>
        </p:txBody>
      </p:sp>
      <p:sp>
        <p:nvSpPr>
          <p:cNvPr id="88070" name="Text Box 6"/>
          <p:cNvSpPr txBox="1">
            <a:spLocks noChangeArrowheads="1"/>
          </p:cNvSpPr>
          <p:nvPr/>
        </p:nvSpPr>
        <p:spPr bwMode="auto">
          <a:xfrm>
            <a:off x="265113" y="2867025"/>
            <a:ext cx="373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C3399"/>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pPr>
            <a:r>
              <a:rPr lang="en-US" altLang="en-US" sz="1800">
                <a:latin typeface="Comic Sans MS" pitchFamily="66" charset="0"/>
              </a:rPr>
              <a:t>Falling Limb</a:t>
            </a:r>
            <a:endParaRPr lang="en-GB" altLang="en-US" sz="1800">
              <a:latin typeface="Comic Sans MS" pitchFamily="66" charset="0"/>
            </a:endParaRPr>
          </a:p>
        </p:txBody>
      </p:sp>
      <p:sp>
        <p:nvSpPr>
          <p:cNvPr id="88071" name="Text Box 7"/>
          <p:cNvSpPr txBox="1">
            <a:spLocks noChangeArrowheads="1"/>
          </p:cNvSpPr>
          <p:nvPr/>
        </p:nvSpPr>
        <p:spPr bwMode="auto">
          <a:xfrm>
            <a:off x="292100" y="3482975"/>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C3399"/>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pPr>
            <a:r>
              <a:rPr lang="en-US" altLang="en-US" sz="1800">
                <a:latin typeface="Comic Sans MS" pitchFamily="66" charset="0"/>
              </a:rPr>
              <a:t>Lag time</a:t>
            </a:r>
            <a:endParaRPr lang="en-GB" altLang="en-US" sz="1800">
              <a:latin typeface="Comic Sans MS" pitchFamily="66" charset="0"/>
            </a:endParaRPr>
          </a:p>
        </p:txBody>
      </p:sp>
      <p:sp>
        <p:nvSpPr>
          <p:cNvPr id="88072" name="Text Box 8"/>
          <p:cNvSpPr txBox="1">
            <a:spLocks noChangeArrowheads="1"/>
          </p:cNvSpPr>
          <p:nvPr/>
        </p:nvSpPr>
        <p:spPr bwMode="auto">
          <a:xfrm>
            <a:off x="303213" y="4883150"/>
            <a:ext cx="38465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C3399"/>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pPr>
            <a:r>
              <a:rPr lang="en-US" altLang="en-US" sz="1800">
                <a:latin typeface="Comic Sans MS" pitchFamily="66" charset="0"/>
              </a:rPr>
              <a:t>Peak flow compared to Base flow</a:t>
            </a:r>
            <a:endParaRPr lang="en-GB" altLang="en-US" sz="1800">
              <a:latin typeface="Comic Sans MS" pitchFamily="66" charset="0"/>
            </a:endParaRPr>
          </a:p>
        </p:txBody>
      </p:sp>
      <p:sp>
        <p:nvSpPr>
          <p:cNvPr id="88073" name="Text Box 9"/>
          <p:cNvSpPr txBox="1">
            <a:spLocks noChangeArrowheads="1"/>
          </p:cNvSpPr>
          <p:nvPr/>
        </p:nvSpPr>
        <p:spPr bwMode="auto">
          <a:xfrm>
            <a:off x="265113" y="5430838"/>
            <a:ext cx="37957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C3399"/>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pPr>
            <a:r>
              <a:rPr lang="en-US" altLang="en-US" sz="1800">
                <a:latin typeface="Comic Sans MS" pitchFamily="66" charset="0"/>
              </a:rPr>
              <a:t>Recovery rate, back to Base flow</a:t>
            </a:r>
            <a:endParaRPr lang="en-GB" altLang="en-US" sz="1800">
              <a:latin typeface="Comic Sans MS" pitchFamily="66" charset="0"/>
            </a:endParaRPr>
          </a:p>
        </p:txBody>
      </p:sp>
      <p:sp>
        <p:nvSpPr>
          <p:cNvPr id="88169" name="Text Box 105"/>
          <p:cNvSpPr txBox="1">
            <a:spLocks noChangeArrowheads="1"/>
          </p:cNvSpPr>
          <p:nvPr/>
        </p:nvSpPr>
        <p:spPr bwMode="auto">
          <a:xfrm>
            <a:off x="303213" y="1323975"/>
            <a:ext cx="411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C3399"/>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800">
                <a:latin typeface="Comic Sans MS" pitchFamily="66" charset="0"/>
              </a:rPr>
              <a:t>You need to refer to:</a:t>
            </a:r>
          </a:p>
        </p:txBody>
      </p:sp>
      <p:grpSp>
        <p:nvGrpSpPr>
          <p:cNvPr id="24586" name="Group 1"/>
          <p:cNvGrpSpPr>
            <a:grpSpLocks/>
          </p:cNvGrpSpPr>
          <p:nvPr/>
        </p:nvGrpSpPr>
        <p:grpSpPr bwMode="auto">
          <a:xfrm>
            <a:off x="3584575" y="1271588"/>
            <a:ext cx="5391150" cy="4492625"/>
            <a:chOff x="4973873" y="1241425"/>
            <a:chExt cx="3865327" cy="3719513"/>
          </a:xfrm>
        </p:grpSpPr>
        <p:sp>
          <p:nvSpPr>
            <p:cNvPr id="24588" name="Freeform 114"/>
            <p:cNvSpPr>
              <a:spLocks/>
            </p:cNvSpPr>
            <p:nvPr/>
          </p:nvSpPr>
          <p:spPr bwMode="auto">
            <a:xfrm>
              <a:off x="6126163" y="3521075"/>
              <a:ext cx="1911350" cy="201613"/>
            </a:xfrm>
            <a:custGeom>
              <a:avLst/>
              <a:gdLst>
                <a:gd name="T0" fmla="*/ 0 w 1944"/>
                <a:gd name="T1" fmla="*/ 2147483647 h 215"/>
                <a:gd name="T2" fmla="*/ 2147483647 w 1944"/>
                <a:gd name="T3" fmla="*/ 2147483647 h 215"/>
                <a:gd name="T4" fmla="*/ 2147483647 w 1944"/>
                <a:gd name="T5" fmla="*/ 2147483647 h 215"/>
                <a:gd name="T6" fmla="*/ 2147483647 w 1944"/>
                <a:gd name="T7" fmla="*/ 2147483647 h 215"/>
                <a:gd name="T8" fmla="*/ 2147483647 w 1944"/>
                <a:gd name="T9" fmla="*/ 2147483647 h 215"/>
                <a:gd name="T10" fmla="*/ 0 60000 65536"/>
                <a:gd name="T11" fmla="*/ 0 60000 65536"/>
                <a:gd name="T12" fmla="*/ 0 60000 65536"/>
                <a:gd name="T13" fmla="*/ 0 60000 65536"/>
                <a:gd name="T14" fmla="*/ 0 60000 65536"/>
                <a:gd name="T15" fmla="*/ 0 w 1944"/>
                <a:gd name="T16" fmla="*/ 0 h 215"/>
                <a:gd name="T17" fmla="*/ 1944 w 1944"/>
                <a:gd name="T18" fmla="*/ 215 h 215"/>
              </a:gdLst>
              <a:ahLst/>
              <a:cxnLst>
                <a:cxn ang="T10">
                  <a:pos x="T0" y="T1"/>
                </a:cxn>
                <a:cxn ang="T11">
                  <a:pos x="T2" y="T3"/>
                </a:cxn>
                <a:cxn ang="T12">
                  <a:pos x="T4" y="T5"/>
                </a:cxn>
                <a:cxn ang="T13">
                  <a:pos x="T6" y="T7"/>
                </a:cxn>
                <a:cxn ang="T14">
                  <a:pos x="T8" y="T9"/>
                </a:cxn>
              </a:cxnLst>
              <a:rect l="T15" t="T16" r="T17" b="T18"/>
              <a:pathLst>
                <a:path w="1944" h="215">
                  <a:moveTo>
                    <a:pt x="0" y="215"/>
                  </a:moveTo>
                  <a:cubicBezTo>
                    <a:pt x="167" y="184"/>
                    <a:pt x="784" y="62"/>
                    <a:pt x="1009" y="31"/>
                  </a:cubicBezTo>
                  <a:cubicBezTo>
                    <a:pt x="1234" y="0"/>
                    <a:pt x="1222" y="23"/>
                    <a:pt x="1353" y="31"/>
                  </a:cubicBezTo>
                  <a:cubicBezTo>
                    <a:pt x="1485" y="39"/>
                    <a:pt x="1698" y="63"/>
                    <a:pt x="1796" y="79"/>
                  </a:cubicBezTo>
                  <a:cubicBezTo>
                    <a:pt x="1895" y="95"/>
                    <a:pt x="1919" y="119"/>
                    <a:pt x="1944" y="127"/>
                  </a:cubicBezTo>
                </a:path>
              </a:pathLst>
            </a:custGeom>
            <a:noFill/>
            <a:ln w="2857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4589" name="Line 115"/>
            <p:cNvSpPr>
              <a:spLocks noChangeShapeType="1"/>
            </p:cNvSpPr>
            <p:nvPr/>
          </p:nvSpPr>
          <p:spPr bwMode="auto">
            <a:xfrm>
              <a:off x="5429250" y="3611563"/>
              <a:ext cx="476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0" name="Line 116"/>
            <p:cNvSpPr>
              <a:spLocks noChangeShapeType="1"/>
            </p:cNvSpPr>
            <p:nvPr/>
          </p:nvSpPr>
          <p:spPr bwMode="auto">
            <a:xfrm>
              <a:off x="5429250" y="2257425"/>
              <a:ext cx="476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1" name="Line 117"/>
            <p:cNvSpPr>
              <a:spLocks noChangeShapeType="1"/>
            </p:cNvSpPr>
            <p:nvPr/>
          </p:nvSpPr>
          <p:spPr bwMode="auto">
            <a:xfrm>
              <a:off x="5429250" y="2933700"/>
              <a:ext cx="476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2" name="Freeform 118"/>
            <p:cNvSpPr>
              <a:spLocks/>
            </p:cNvSpPr>
            <p:nvPr/>
          </p:nvSpPr>
          <p:spPr bwMode="auto">
            <a:xfrm>
              <a:off x="5819775" y="3225800"/>
              <a:ext cx="3175" cy="1052513"/>
            </a:xfrm>
            <a:custGeom>
              <a:avLst/>
              <a:gdLst>
                <a:gd name="T0" fmla="*/ 0 w 1"/>
                <a:gd name="T1" fmla="*/ 2147483647 h 1120"/>
                <a:gd name="T2" fmla="*/ 0 w 1"/>
                <a:gd name="T3" fmla="*/ 0 h 1120"/>
                <a:gd name="T4" fmla="*/ 0 60000 65536"/>
                <a:gd name="T5" fmla="*/ 0 60000 65536"/>
                <a:gd name="T6" fmla="*/ 0 w 1"/>
                <a:gd name="T7" fmla="*/ 0 h 1120"/>
                <a:gd name="T8" fmla="*/ 1 w 1"/>
                <a:gd name="T9" fmla="*/ 1120 h 1120"/>
              </a:gdLst>
              <a:ahLst/>
              <a:cxnLst>
                <a:cxn ang="T4">
                  <a:pos x="T0" y="T1"/>
                </a:cxn>
                <a:cxn ang="T5">
                  <a:pos x="T2" y="T3"/>
                </a:cxn>
              </a:cxnLst>
              <a:rect l="T6" t="T7" r="T8" b="T9"/>
              <a:pathLst>
                <a:path w="1" h="1120">
                  <a:moveTo>
                    <a:pt x="0" y="1120"/>
                  </a:moveTo>
                  <a:lnTo>
                    <a:pt x="0"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4593" name="Line 119"/>
            <p:cNvSpPr>
              <a:spLocks noChangeShapeType="1"/>
            </p:cNvSpPr>
            <p:nvPr/>
          </p:nvSpPr>
          <p:spPr bwMode="auto">
            <a:xfrm>
              <a:off x="5819775" y="3386138"/>
              <a:ext cx="476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4" name="Line 120"/>
            <p:cNvSpPr>
              <a:spLocks noChangeShapeType="1"/>
            </p:cNvSpPr>
            <p:nvPr/>
          </p:nvSpPr>
          <p:spPr bwMode="auto">
            <a:xfrm>
              <a:off x="5819775" y="3611563"/>
              <a:ext cx="476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5" name="Line 121"/>
            <p:cNvSpPr>
              <a:spLocks noChangeShapeType="1"/>
            </p:cNvSpPr>
            <p:nvPr/>
          </p:nvSpPr>
          <p:spPr bwMode="auto">
            <a:xfrm>
              <a:off x="5819775" y="3835400"/>
              <a:ext cx="476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6" name="Line 122"/>
            <p:cNvSpPr>
              <a:spLocks noChangeShapeType="1"/>
            </p:cNvSpPr>
            <p:nvPr/>
          </p:nvSpPr>
          <p:spPr bwMode="auto">
            <a:xfrm>
              <a:off x="5819775" y="4060825"/>
              <a:ext cx="476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7" name="Line 123"/>
            <p:cNvSpPr>
              <a:spLocks noChangeShapeType="1"/>
            </p:cNvSpPr>
            <p:nvPr/>
          </p:nvSpPr>
          <p:spPr bwMode="auto">
            <a:xfrm>
              <a:off x="5726113" y="4286250"/>
              <a:ext cx="476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8" name="Line 124"/>
            <p:cNvSpPr>
              <a:spLocks noChangeShapeType="1"/>
            </p:cNvSpPr>
            <p:nvPr/>
          </p:nvSpPr>
          <p:spPr bwMode="auto">
            <a:xfrm rot="-5400000">
              <a:off x="5751513" y="4308475"/>
              <a:ext cx="444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9" name="Line 125"/>
            <p:cNvSpPr>
              <a:spLocks noChangeShapeType="1"/>
            </p:cNvSpPr>
            <p:nvPr/>
          </p:nvSpPr>
          <p:spPr bwMode="auto">
            <a:xfrm rot="-5400000">
              <a:off x="6223000" y="4308475"/>
              <a:ext cx="444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00" name="Line 126"/>
            <p:cNvSpPr>
              <a:spLocks noChangeShapeType="1"/>
            </p:cNvSpPr>
            <p:nvPr/>
          </p:nvSpPr>
          <p:spPr bwMode="auto">
            <a:xfrm rot="-5400000">
              <a:off x="6694488" y="4308475"/>
              <a:ext cx="444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01" name="Line 127"/>
            <p:cNvSpPr>
              <a:spLocks noChangeShapeType="1"/>
            </p:cNvSpPr>
            <p:nvPr/>
          </p:nvSpPr>
          <p:spPr bwMode="auto">
            <a:xfrm rot="-5400000">
              <a:off x="7167563" y="4308475"/>
              <a:ext cx="444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02" name="Line 128"/>
            <p:cNvSpPr>
              <a:spLocks noChangeShapeType="1"/>
            </p:cNvSpPr>
            <p:nvPr/>
          </p:nvSpPr>
          <p:spPr bwMode="auto">
            <a:xfrm rot="-5400000">
              <a:off x="7639050" y="4308475"/>
              <a:ext cx="444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03" name="Line 129"/>
            <p:cNvSpPr>
              <a:spLocks noChangeShapeType="1"/>
            </p:cNvSpPr>
            <p:nvPr/>
          </p:nvSpPr>
          <p:spPr bwMode="auto">
            <a:xfrm rot="-5400000">
              <a:off x="8156575" y="4308475"/>
              <a:ext cx="444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04" name="Line 130"/>
            <p:cNvSpPr>
              <a:spLocks noChangeShapeType="1"/>
            </p:cNvSpPr>
            <p:nvPr/>
          </p:nvSpPr>
          <p:spPr bwMode="auto">
            <a:xfrm rot="-5400000">
              <a:off x="8582025" y="4308475"/>
              <a:ext cx="444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05" name="Text Box 132"/>
            <p:cNvSpPr txBox="1">
              <a:spLocks noChangeArrowheads="1"/>
            </p:cNvSpPr>
            <p:nvPr/>
          </p:nvSpPr>
          <p:spPr bwMode="auto">
            <a:xfrm>
              <a:off x="5867400" y="4684713"/>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omic Sans MS" pitchFamily="66" charset="0"/>
                </a:rPr>
                <a:t>Hours from start of rain storm</a:t>
              </a:r>
            </a:p>
          </p:txBody>
        </p:sp>
        <p:sp>
          <p:nvSpPr>
            <p:cNvPr id="24606" name="Text Box 133"/>
            <p:cNvSpPr txBox="1">
              <a:spLocks noChangeArrowheads="1"/>
            </p:cNvSpPr>
            <p:nvPr/>
          </p:nvSpPr>
          <p:spPr bwMode="auto">
            <a:xfrm>
              <a:off x="5214938" y="2122488"/>
              <a:ext cx="2365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alibri" pitchFamily="34" charset="0"/>
                </a:rPr>
                <a:t>3</a:t>
              </a:r>
            </a:p>
          </p:txBody>
        </p:sp>
        <p:sp>
          <p:nvSpPr>
            <p:cNvPr id="24607" name="Text Box 134"/>
            <p:cNvSpPr txBox="1">
              <a:spLocks noChangeArrowheads="1"/>
            </p:cNvSpPr>
            <p:nvPr/>
          </p:nvSpPr>
          <p:spPr bwMode="auto">
            <a:xfrm>
              <a:off x="5214938" y="2798763"/>
              <a:ext cx="236537"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alibri" pitchFamily="34" charset="0"/>
                </a:rPr>
                <a:t>2</a:t>
              </a:r>
            </a:p>
          </p:txBody>
        </p:sp>
        <p:sp>
          <p:nvSpPr>
            <p:cNvPr id="24608" name="Text Box 135"/>
            <p:cNvSpPr txBox="1">
              <a:spLocks noChangeArrowheads="1"/>
            </p:cNvSpPr>
            <p:nvPr/>
          </p:nvSpPr>
          <p:spPr bwMode="auto">
            <a:xfrm>
              <a:off x="5214938" y="3455988"/>
              <a:ext cx="236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alibri" pitchFamily="34" charset="0"/>
                </a:rPr>
                <a:t>1</a:t>
              </a:r>
            </a:p>
          </p:txBody>
        </p:sp>
        <p:sp>
          <p:nvSpPr>
            <p:cNvPr id="24609" name="Text Box 143"/>
            <p:cNvSpPr txBox="1">
              <a:spLocks noChangeArrowheads="1"/>
            </p:cNvSpPr>
            <p:nvPr/>
          </p:nvSpPr>
          <p:spPr bwMode="auto">
            <a:xfrm>
              <a:off x="5867400" y="3008313"/>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solidFill>
                    <a:srgbClr val="990033"/>
                  </a:solidFill>
                  <a:latin typeface="Calibri" pitchFamily="34" charset="0"/>
                </a:rPr>
                <a:t>mm</a:t>
              </a:r>
            </a:p>
          </p:txBody>
        </p:sp>
        <p:sp>
          <p:nvSpPr>
            <p:cNvPr id="24610" name="Text Box 147"/>
            <p:cNvSpPr txBox="1">
              <a:spLocks noChangeArrowheads="1"/>
            </p:cNvSpPr>
            <p:nvPr/>
          </p:nvSpPr>
          <p:spPr bwMode="auto">
            <a:xfrm>
              <a:off x="5776913" y="329565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alibri" pitchFamily="34" charset="0"/>
                </a:rPr>
                <a:t>4</a:t>
              </a:r>
            </a:p>
          </p:txBody>
        </p:sp>
        <p:sp>
          <p:nvSpPr>
            <p:cNvPr id="24611" name="Text Box 148"/>
            <p:cNvSpPr txBox="1">
              <a:spLocks noChangeArrowheads="1"/>
            </p:cNvSpPr>
            <p:nvPr/>
          </p:nvSpPr>
          <p:spPr bwMode="auto">
            <a:xfrm>
              <a:off x="5776913" y="3521075"/>
              <a:ext cx="2286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alibri" pitchFamily="34" charset="0"/>
                </a:rPr>
                <a:t>3</a:t>
              </a:r>
            </a:p>
          </p:txBody>
        </p:sp>
        <p:sp>
          <p:nvSpPr>
            <p:cNvPr id="24612" name="Text Box 149"/>
            <p:cNvSpPr txBox="1">
              <a:spLocks noChangeArrowheads="1"/>
            </p:cNvSpPr>
            <p:nvPr/>
          </p:nvSpPr>
          <p:spPr bwMode="auto">
            <a:xfrm>
              <a:off x="5776913" y="374650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alibri" pitchFamily="34" charset="0"/>
                </a:rPr>
                <a:t>2</a:t>
              </a:r>
            </a:p>
          </p:txBody>
        </p:sp>
        <p:grpSp>
          <p:nvGrpSpPr>
            <p:cNvPr id="24613" name="Group 56"/>
            <p:cNvGrpSpPr>
              <a:grpSpLocks/>
            </p:cNvGrpSpPr>
            <p:nvPr/>
          </p:nvGrpSpPr>
          <p:grpSpPr bwMode="auto">
            <a:xfrm>
              <a:off x="4973873" y="1241425"/>
              <a:ext cx="3865327" cy="3282094"/>
              <a:chOff x="5214300" y="1752600"/>
              <a:chExt cx="3624900" cy="2896421"/>
            </a:xfrm>
          </p:grpSpPr>
          <p:sp>
            <p:nvSpPr>
              <p:cNvPr id="24614" name="Text Box 142"/>
              <p:cNvSpPr txBox="1">
                <a:spLocks noChangeArrowheads="1"/>
              </p:cNvSpPr>
              <p:nvPr/>
            </p:nvSpPr>
            <p:spPr bwMode="auto">
              <a:xfrm>
                <a:off x="6077558" y="1752600"/>
                <a:ext cx="769686" cy="24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solidFill>
                      <a:srgbClr val="990033"/>
                    </a:solidFill>
                    <a:latin typeface="Calibri" pitchFamily="34" charset="0"/>
                  </a:rPr>
                  <a:t>Lag time</a:t>
                </a:r>
              </a:p>
            </p:txBody>
          </p:sp>
          <p:sp>
            <p:nvSpPr>
              <p:cNvPr id="24615" name="Freeform 107"/>
              <p:cNvSpPr>
                <a:spLocks/>
              </p:cNvSpPr>
              <p:nvPr/>
            </p:nvSpPr>
            <p:spPr bwMode="auto">
              <a:xfrm>
                <a:off x="5773738" y="2066925"/>
                <a:ext cx="1587" cy="2335213"/>
              </a:xfrm>
              <a:custGeom>
                <a:avLst/>
                <a:gdLst>
                  <a:gd name="T0" fmla="*/ 0 w 1"/>
                  <a:gd name="T1" fmla="*/ 0 h 2488"/>
                  <a:gd name="T2" fmla="*/ 2147483647 w 1"/>
                  <a:gd name="T3" fmla="*/ 2147483647 h 2488"/>
                  <a:gd name="T4" fmla="*/ 0 60000 65536"/>
                  <a:gd name="T5" fmla="*/ 0 60000 65536"/>
                  <a:gd name="T6" fmla="*/ 0 w 1"/>
                  <a:gd name="T7" fmla="*/ 0 h 2488"/>
                  <a:gd name="T8" fmla="*/ 1 w 1"/>
                  <a:gd name="T9" fmla="*/ 2488 h 2488"/>
                </a:gdLst>
                <a:ahLst/>
                <a:cxnLst>
                  <a:cxn ang="T4">
                    <a:pos x="T0" y="T1"/>
                  </a:cxn>
                  <a:cxn ang="T5">
                    <a:pos x="T2" y="T3"/>
                  </a:cxn>
                </a:cxnLst>
                <a:rect l="T6" t="T7" r="T8" b="T9"/>
                <a:pathLst>
                  <a:path w="1" h="2488">
                    <a:moveTo>
                      <a:pt x="0" y="0"/>
                    </a:moveTo>
                    <a:lnTo>
                      <a:pt x="1" y="2488"/>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4616" name="Freeform 108"/>
              <p:cNvSpPr>
                <a:spLocks/>
              </p:cNvSpPr>
              <p:nvPr/>
            </p:nvSpPr>
            <p:spPr bwMode="auto">
              <a:xfrm>
                <a:off x="5773738" y="4402138"/>
                <a:ext cx="2836862" cy="0"/>
              </a:xfrm>
              <a:custGeom>
                <a:avLst/>
                <a:gdLst>
                  <a:gd name="T0" fmla="*/ 0 w 2888"/>
                  <a:gd name="T1" fmla="*/ 0 h 1"/>
                  <a:gd name="T2" fmla="*/ 2147483647 w 2888"/>
                  <a:gd name="T3" fmla="*/ 0 h 1"/>
                  <a:gd name="T4" fmla="*/ 0 60000 65536"/>
                  <a:gd name="T5" fmla="*/ 0 60000 65536"/>
                  <a:gd name="T6" fmla="*/ 0 w 2888"/>
                  <a:gd name="T7" fmla="*/ 0 h 1"/>
                  <a:gd name="T8" fmla="*/ 2888 w 2888"/>
                  <a:gd name="T9" fmla="*/ 0 h 1"/>
                </a:gdLst>
                <a:ahLst/>
                <a:cxnLst>
                  <a:cxn ang="T4">
                    <a:pos x="T0" y="T1"/>
                  </a:cxn>
                  <a:cxn ang="T5">
                    <a:pos x="T2" y="T3"/>
                  </a:cxn>
                </a:cxnLst>
                <a:rect l="T6" t="T7" r="T8" b="T9"/>
                <a:pathLst>
                  <a:path w="2888" h="1">
                    <a:moveTo>
                      <a:pt x="0" y="0"/>
                    </a:moveTo>
                    <a:lnTo>
                      <a:pt x="2888" y="0"/>
                    </a:lnTo>
                  </a:path>
                </a:pathLst>
              </a:custGeom>
              <a:solidFill>
                <a:schemeClr val="accent1"/>
              </a:solidFill>
              <a:ln w="28575">
                <a:solidFill>
                  <a:schemeClr val="tx1"/>
                </a:solidFill>
                <a:round/>
                <a:headEnd/>
                <a:tailEnd/>
              </a:ln>
            </p:spPr>
            <p:txBody>
              <a:bodyPr/>
              <a:lstStyle/>
              <a:p>
                <a:endParaRPr lang="en-GB"/>
              </a:p>
            </p:txBody>
          </p:sp>
          <p:sp>
            <p:nvSpPr>
              <p:cNvPr id="24617" name="Freeform 109"/>
              <p:cNvSpPr>
                <a:spLocks/>
              </p:cNvSpPr>
              <p:nvPr/>
            </p:nvSpPr>
            <p:spPr bwMode="auto">
              <a:xfrm>
                <a:off x="5761777" y="2232025"/>
                <a:ext cx="2827338" cy="1666875"/>
              </a:xfrm>
              <a:custGeom>
                <a:avLst/>
                <a:gdLst>
                  <a:gd name="T0" fmla="*/ 2147483647 w 2876"/>
                  <a:gd name="T1" fmla="*/ 2147483647 h 1776"/>
                  <a:gd name="T2" fmla="*/ 2147483647 w 2876"/>
                  <a:gd name="T3" fmla="*/ 2147483647 h 1776"/>
                  <a:gd name="T4" fmla="*/ 2147483647 w 2876"/>
                  <a:gd name="T5" fmla="*/ 2147483647 h 1776"/>
                  <a:gd name="T6" fmla="*/ 2147483647 w 2876"/>
                  <a:gd name="T7" fmla="*/ 2147483647 h 1776"/>
                  <a:gd name="T8" fmla="*/ 2147483647 w 2876"/>
                  <a:gd name="T9" fmla="*/ 2147483647 h 1776"/>
                  <a:gd name="T10" fmla="*/ 2147483647 w 2876"/>
                  <a:gd name="T11" fmla="*/ 2147483647 h 1776"/>
                  <a:gd name="T12" fmla="*/ 2147483647 w 2876"/>
                  <a:gd name="T13" fmla="*/ 2147483647 h 1776"/>
                  <a:gd name="T14" fmla="*/ 2147483647 w 2876"/>
                  <a:gd name="T15" fmla="*/ 2147483647 h 1776"/>
                  <a:gd name="T16" fmla="*/ 2147483647 w 2876"/>
                  <a:gd name="T17" fmla="*/ 2147483647 h 1776"/>
                  <a:gd name="T18" fmla="*/ 2147483647 w 2876"/>
                  <a:gd name="T19" fmla="*/ 2147483647 h 1776"/>
                  <a:gd name="T20" fmla="*/ 2147483647 w 2876"/>
                  <a:gd name="T21" fmla="*/ 2147483647 h 1776"/>
                  <a:gd name="T22" fmla="*/ 2147483647 w 2876"/>
                  <a:gd name="T23" fmla="*/ 2147483647 h 1776"/>
                  <a:gd name="T24" fmla="*/ 2147483647 w 2876"/>
                  <a:gd name="T25" fmla="*/ 2147483647 h 17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76"/>
                  <a:gd name="T40" fmla="*/ 0 h 1776"/>
                  <a:gd name="T41" fmla="*/ 2876 w 2876"/>
                  <a:gd name="T42" fmla="*/ 1776 h 177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76" h="1776">
                    <a:moveTo>
                      <a:pt x="4" y="1640"/>
                    </a:moveTo>
                    <a:cubicBezTo>
                      <a:pt x="9" y="1647"/>
                      <a:pt x="0" y="1657"/>
                      <a:pt x="36" y="1680"/>
                    </a:cubicBezTo>
                    <a:cubicBezTo>
                      <a:pt x="72" y="1703"/>
                      <a:pt x="163" y="1776"/>
                      <a:pt x="220" y="1776"/>
                    </a:cubicBezTo>
                    <a:cubicBezTo>
                      <a:pt x="277" y="1776"/>
                      <a:pt x="321" y="1749"/>
                      <a:pt x="380" y="1680"/>
                    </a:cubicBezTo>
                    <a:cubicBezTo>
                      <a:pt x="439" y="1611"/>
                      <a:pt x="511" y="1545"/>
                      <a:pt x="572" y="1360"/>
                    </a:cubicBezTo>
                    <a:cubicBezTo>
                      <a:pt x="633" y="1175"/>
                      <a:pt x="699" y="777"/>
                      <a:pt x="748" y="568"/>
                    </a:cubicBezTo>
                    <a:cubicBezTo>
                      <a:pt x="797" y="359"/>
                      <a:pt x="816" y="197"/>
                      <a:pt x="868" y="104"/>
                    </a:cubicBezTo>
                    <a:cubicBezTo>
                      <a:pt x="920" y="11"/>
                      <a:pt x="996" y="0"/>
                      <a:pt x="1060" y="8"/>
                    </a:cubicBezTo>
                    <a:cubicBezTo>
                      <a:pt x="1124" y="16"/>
                      <a:pt x="1156" y="16"/>
                      <a:pt x="1252" y="152"/>
                    </a:cubicBezTo>
                    <a:cubicBezTo>
                      <a:pt x="1348" y="288"/>
                      <a:pt x="1508" y="624"/>
                      <a:pt x="1636" y="824"/>
                    </a:cubicBezTo>
                    <a:cubicBezTo>
                      <a:pt x="1764" y="1024"/>
                      <a:pt x="1903" y="1216"/>
                      <a:pt x="2020" y="1352"/>
                    </a:cubicBezTo>
                    <a:cubicBezTo>
                      <a:pt x="2137" y="1488"/>
                      <a:pt x="2197" y="1571"/>
                      <a:pt x="2340" y="1640"/>
                    </a:cubicBezTo>
                    <a:cubicBezTo>
                      <a:pt x="2483" y="1709"/>
                      <a:pt x="2764" y="1741"/>
                      <a:pt x="2876" y="1768"/>
                    </a:cubicBezTo>
                  </a:path>
                </a:pathLst>
              </a:custGeom>
              <a:noFill/>
              <a:ln w="38100">
                <a:solidFill>
                  <a:srgbClr val="0066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4618" name="Rectangle 110"/>
              <p:cNvSpPr>
                <a:spLocks noChangeArrowheads="1"/>
              </p:cNvSpPr>
              <p:nvPr/>
            </p:nvSpPr>
            <p:spPr bwMode="auto">
              <a:xfrm>
                <a:off x="5915025" y="4041775"/>
                <a:ext cx="93663" cy="360363"/>
              </a:xfrm>
              <a:prstGeom prst="rect">
                <a:avLst/>
              </a:prstGeom>
              <a:solidFill>
                <a:schemeClr val="accent2"/>
              </a:solidFill>
              <a:ln w="2857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800">
                  <a:latin typeface="Calibri" pitchFamily="34" charset="0"/>
                </a:endParaRPr>
              </a:p>
            </p:txBody>
          </p:sp>
          <p:sp>
            <p:nvSpPr>
              <p:cNvPr id="24619" name="Rectangle 111"/>
              <p:cNvSpPr>
                <a:spLocks noChangeArrowheads="1"/>
              </p:cNvSpPr>
              <p:nvPr/>
            </p:nvSpPr>
            <p:spPr bwMode="auto">
              <a:xfrm>
                <a:off x="6008688" y="3409950"/>
                <a:ext cx="95250" cy="992188"/>
              </a:xfrm>
              <a:prstGeom prst="rect">
                <a:avLst/>
              </a:prstGeom>
              <a:solidFill>
                <a:schemeClr val="accent2"/>
              </a:solidFill>
              <a:ln w="2857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800">
                  <a:latin typeface="Calibri" pitchFamily="34" charset="0"/>
                </a:endParaRPr>
              </a:p>
            </p:txBody>
          </p:sp>
          <p:sp>
            <p:nvSpPr>
              <p:cNvPr id="24620" name="Rectangle 112"/>
              <p:cNvSpPr>
                <a:spLocks noChangeArrowheads="1"/>
              </p:cNvSpPr>
              <p:nvPr/>
            </p:nvSpPr>
            <p:spPr bwMode="auto">
              <a:xfrm>
                <a:off x="6103938" y="3951288"/>
                <a:ext cx="93662" cy="450850"/>
              </a:xfrm>
              <a:prstGeom prst="rect">
                <a:avLst/>
              </a:prstGeom>
              <a:solidFill>
                <a:schemeClr val="accent2"/>
              </a:solidFill>
              <a:ln w="2857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200">
                  <a:latin typeface="Times New Roman" pitchFamily="18" charset="0"/>
                </a:endParaRPr>
              </a:p>
            </p:txBody>
          </p:sp>
          <p:sp>
            <p:nvSpPr>
              <p:cNvPr id="24621" name="Text Box 131"/>
              <p:cNvSpPr txBox="1">
                <a:spLocks noChangeArrowheads="1"/>
              </p:cNvSpPr>
              <p:nvPr/>
            </p:nvSpPr>
            <p:spPr bwMode="auto">
              <a:xfrm>
                <a:off x="5584779" y="4446638"/>
                <a:ext cx="3254421" cy="202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dirty="0">
                    <a:latin typeface="Calibri" pitchFamily="34" charset="0"/>
                  </a:rPr>
                  <a:t>0        12       24      36      48       </a:t>
                </a:r>
                <a:r>
                  <a:rPr lang="en-GB" altLang="en-US" sz="1200" dirty="0" smtClean="0">
                    <a:latin typeface="Calibri" pitchFamily="34" charset="0"/>
                  </a:rPr>
                  <a:t>60     </a:t>
                </a:r>
                <a:r>
                  <a:rPr lang="en-GB" altLang="en-US" sz="1200" dirty="0">
                    <a:latin typeface="Calibri" pitchFamily="34" charset="0"/>
                  </a:rPr>
                  <a:t>72</a:t>
                </a:r>
              </a:p>
            </p:txBody>
          </p:sp>
          <p:sp>
            <p:nvSpPr>
              <p:cNvPr id="24622" name="Text Box 136"/>
              <p:cNvSpPr txBox="1">
                <a:spLocks noChangeArrowheads="1"/>
              </p:cNvSpPr>
              <p:nvPr/>
            </p:nvSpPr>
            <p:spPr bwMode="auto">
              <a:xfrm rot="-5400000">
                <a:off x="4532625" y="3105754"/>
                <a:ext cx="1620905" cy="25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alibri" pitchFamily="34" charset="0"/>
                  </a:rPr>
                  <a:t>Discharge (m</a:t>
                </a:r>
                <a:r>
                  <a:rPr lang="en-GB" altLang="en-US" sz="1200" baseline="30000">
                    <a:latin typeface="Calibri" pitchFamily="34" charset="0"/>
                  </a:rPr>
                  <a:t>3</a:t>
                </a:r>
                <a:r>
                  <a:rPr lang="en-GB" altLang="en-US" sz="1200">
                    <a:latin typeface="Calibri" pitchFamily="34" charset="0"/>
                  </a:rPr>
                  <a:t>/s)</a:t>
                </a:r>
              </a:p>
            </p:txBody>
          </p:sp>
          <p:grpSp>
            <p:nvGrpSpPr>
              <p:cNvPr id="24623" name="Group 156"/>
              <p:cNvGrpSpPr>
                <a:grpSpLocks/>
              </p:cNvGrpSpPr>
              <p:nvPr/>
            </p:nvGrpSpPr>
            <p:grpSpPr bwMode="auto">
              <a:xfrm>
                <a:off x="6527800" y="2824163"/>
                <a:ext cx="1463675" cy="1370013"/>
                <a:chOff x="4112" y="1779"/>
                <a:chExt cx="922" cy="863"/>
              </a:xfrm>
            </p:grpSpPr>
            <p:sp>
              <p:nvSpPr>
                <p:cNvPr id="24629" name="Text Box 137"/>
                <p:cNvSpPr txBox="1">
                  <a:spLocks noChangeArrowheads="1"/>
                </p:cNvSpPr>
                <p:nvPr/>
              </p:nvSpPr>
              <p:spPr bwMode="auto">
                <a:xfrm>
                  <a:off x="4290" y="2489"/>
                  <a:ext cx="744"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solidFill>
                        <a:srgbClr val="990033"/>
                      </a:solidFill>
                      <a:latin typeface="Calibri" pitchFamily="34" charset="0"/>
                    </a:rPr>
                    <a:t>Base flow</a:t>
                  </a:r>
                </a:p>
              </p:txBody>
            </p:sp>
            <p:sp>
              <p:nvSpPr>
                <p:cNvPr id="24630" name="Text Box 139"/>
                <p:cNvSpPr txBox="1">
                  <a:spLocks noChangeArrowheads="1"/>
                </p:cNvSpPr>
                <p:nvPr/>
              </p:nvSpPr>
              <p:spPr bwMode="auto">
                <a:xfrm>
                  <a:off x="4112" y="1779"/>
                  <a:ext cx="565"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latin typeface="Calibri" pitchFamily="34" charset="0"/>
                    </a:rPr>
                    <a:t>Overland flow</a:t>
                  </a:r>
                </a:p>
              </p:txBody>
            </p:sp>
          </p:grpSp>
          <p:sp>
            <p:nvSpPr>
              <p:cNvPr id="24624" name="Text Box 140"/>
              <p:cNvSpPr txBox="1">
                <a:spLocks noChangeArrowheads="1"/>
              </p:cNvSpPr>
              <p:nvPr/>
            </p:nvSpPr>
            <p:spPr bwMode="auto">
              <a:xfrm rot="-4701125">
                <a:off x="5880377" y="2631810"/>
                <a:ext cx="976466" cy="25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solidFill>
                      <a:srgbClr val="990033"/>
                    </a:solidFill>
                    <a:latin typeface="Calibri" pitchFamily="34" charset="0"/>
                  </a:rPr>
                  <a:t>Rising limb</a:t>
                </a:r>
              </a:p>
            </p:txBody>
          </p:sp>
          <p:sp>
            <p:nvSpPr>
              <p:cNvPr id="24625" name="Text Box 141"/>
              <p:cNvSpPr txBox="1">
                <a:spLocks noChangeArrowheads="1"/>
              </p:cNvSpPr>
              <p:nvPr/>
            </p:nvSpPr>
            <p:spPr bwMode="auto">
              <a:xfrm rot="3378051">
                <a:off x="6884619" y="2923209"/>
                <a:ext cx="1382743" cy="25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solidFill>
                      <a:srgbClr val="990033"/>
                    </a:solidFill>
                    <a:latin typeface="Calibri" pitchFamily="34" charset="0"/>
                  </a:rPr>
                  <a:t>Recession limb</a:t>
                </a:r>
              </a:p>
            </p:txBody>
          </p:sp>
          <p:sp>
            <p:nvSpPr>
              <p:cNvPr id="24626" name="Line 144"/>
              <p:cNvSpPr>
                <a:spLocks noChangeShapeType="1"/>
              </p:cNvSpPr>
              <p:nvPr/>
            </p:nvSpPr>
            <p:spPr bwMode="auto">
              <a:xfrm>
                <a:off x="6080125" y="2081213"/>
                <a:ext cx="706438" cy="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627" name="Line 151"/>
              <p:cNvSpPr>
                <a:spLocks noChangeShapeType="1"/>
              </p:cNvSpPr>
              <p:nvPr/>
            </p:nvSpPr>
            <p:spPr bwMode="auto">
              <a:xfrm flipV="1">
                <a:off x="6786563" y="2081213"/>
                <a:ext cx="282575" cy="134937"/>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wrap="none"/>
              <a:lstStyle/>
              <a:p>
                <a:endParaRPr lang="en-GB"/>
              </a:p>
            </p:txBody>
          </p:sp>
          <p:sp>
            <p:nvSpPr>
              <p:cNvPr id="24628" name="Text Box 152"/>
              <p:cNvSpPr txBox="1">
                <a:spLocks noChangeArrowheads="1"/>
              </p:cNvSpPr>
              <p:nvPr/>
            </p:nvSpPr>
            <p:spPr bwMode="auto">
              <a:xfrm>
                <a:off x="7069069" y="1945932"/>
                <a:ext cx="1161230" cy="24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200">
                    <a:solidFill>
                      <a:srgbClr val="990033"/>
                    </a:solidFill>
                    <a:latin typeface="Calibri" pitchFamily="34" charset="0"/>
                  </a:rPr>
                  <a:t>Peak flow</a:t>
                </a:r>
              </a:p>
            </p:txBody>
          </p:sp>
        </p:grpSp>
      </p:grpSp>
      <p:sp>
        <p:nvSpPr>
          <p:cNvPr id="24587" name="Text Box 53"/>
          <p:cNvSpPr txBox="1">
            <a:spLocks noChangeArrowheads="1"/>
          </p:cNvSpPr>
          <p:nvPr/>
        </p:nvSpPr>
        <p:spPr bwMode="auto">
          <a:xfrm>
            <a:off x="288925" y="765175"/>
            <a:ext cx="8675688" cy="369332"/>
          </a:xfrm>
          <a:prstGeom prst="rect">
            <a:avLst/>
          </a:prstGeom>
          <a:noFill/>
          <a:ln w="28575">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1800" u="sng" dirty="0" smtClean="0">
                <a:latin typeface="Comic Sans MS" pitchFamily="66" charset="0"/>
              </a:rPr>
              <a:t>Demo</a:t>
            </a:r>
            <a:r>
              <a:rPr lang="en-GB" altLang="en-US" sz="1800" dirty="0" smtClean="0">
                <a:latin typeface="Comic Sans MS" pitchFamily="66" charset="0"/>
              </a:rPr>
              <a:t>: What </a:t>
            </a:r>
            <a:r>
              <a:rPr lang="en-GB" altLang="en-US" sz="1800" dirty="0">
                <a:latin typeface="Comic Sans MS" pitchFamily="66" charset="0"/>
              </a:rPr>
              <a:t>does your hydrograph tell us about the river? </a:t>
            </a:r>
            <a:endParaRPr lang="en-US" altLang="en-US" sz="1800" dirty="0">
              <a:latin typeface="Comic Sans MS" pitchFamily="66" charset="0"/>
            </a:endParaRPr>
          </a:p>
        </p:txBody>
      </p:sp>
    </p:spTree>
    <p:extLst>
      <p:ext uri="{BB962C8B-B14F-4D97-AF65-F5344CB8AC3E}">
        <p14:creationId xmlns:p14="http://schemas.microsoft.com/office/powerpoint/2010/main" val="39715814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88169"/>
                                        </p:tgtEl>
                                        <p:attrNameLst>
                                          <p:attrName>style.visibility</p:attrName>
                                        </p:attrNameLst>
                                      </p:cBhvr>
                                      <p:to>
                                        <p:strVal val="visible"/>
                                      </p:to>
                                    </p:set>
                                  </p:childTnLst>
                                </p:cTn>
                              </p:par>
                            </p:childTnLst>
                          </p:cTn>
                        </p:par>
                        <p:par>
                          <p:cTn id="7" fill="hold" nodeType="afterGroup">
                            <p:stCondLst>
                              <p:cond delay="1500"/>
                            </p:stCondLst>
                            <p:childTnLst>
                              <p:par>
                                <p:cTn id="8" presetID="2" presetClass="entr" presetSubtype="12" fill="hold" grpId="0" nodeType="afterEffect">
                                  <p:stCondLst>
                                    <p:cond delay="3000"/>
                                  </p:stCondLst>
                                  <p:childTnLst>
                                    <p:set>
                                      <p:cBhvr>
                                        <p:cTn id="9" dur="1" fill="hold">
                                          <p:stCondLst>
                                            <p:cond delay="0"/>
                                          </p:stCondLst>
                                        </p:cTn>
                                        <p:tgtEl>
                                          <p:spTgt spid="88069"/>
                                        </p:tgtEl>
                                        <p:attrNameLst>
                                          <p:attrName>style.visibility</p:attrName>
                                        </p:attrNameLst>
                                      </p:cBhvr>
                                      <p:to>
                                        <p:strVal val="visible"/>
                                      </p:to>
                                    </p:set>
                                    <p:anim calcmode="lin" valueType="num">
                                      <p:cBhvr additive="base">
                                        <p:cTn id="10" dur="500" fill="hold"/>
                                        <p:tgtEl>
                                          <p:spTgt spid="88069"/>
                                        </p:tgtEl>
                                        <p:attrNameLst>
                                          <p:attrName>ppt_x</p:attrName>
                                        </p:attrNameLst>
                                      </p:cBhvr>
                                      <p:tavLst>
                                        <p:tav tm="0">
                                          <p:val>
                                            <p:strVal val="0-#ppt_w/2"/>
                                          </p:val>
                                        </p:tav>
                                        <p:tav tm="100000">
                                          <p:val>
                                            <p:strVal val="#ppt_x"/>
                                          </p:val>
                                        </p:tav>
                                      </p:tavLst>
                                    </p:anim>
                                    <p:anim calcmode="lin" valueType="num">
                                      <p:cBhvr additive="base">
                                        <p:cTn id="11" dur="500" fill="hold"/>
                                        <p:tgtEl>
                                          <p:spTgt spid="88069"/>
                                        </p:tgtEl>
                                        <p:attrNameLst>
                                          <p:attrName>ppt_y</p:attrName>
                                        </p:attrNameLst>
                                      </p:cBhvr>
                                      <p:tavLst>
                                        <p:tav tm="0">
                                          <p:val>
                                            <p:strVal val="1+#ppt_h/2"/>
                                          </p:val>
                                        </p:tav>
                                        <p:tav tm="100000">
                                          <p:val>
                                            <p:strVal val="#ppt_y"/>
                                          </p:val>
                                        </p:tav>
                                      </p:tavLst>
                                    </p:anim>
                                  </p:childTnLst>
                                </p:cTn>
                              </p:par>
                            </p:childTnLst>
                          </p:cTn>
                        </p:par>
                        <p:par>
                          <p:cTn id="12" fill="hold" nodeType="afterGroup">
                            <p:stCondLst>
                              <p:cond delay="5000"/>
                            </p:stCondLst>
                            <p:childTnLst>
                              <p:par>
                                <p:cTn id="13" presetID="2" presetClass="entr" presetSubtype="9" fill="hold" grpId="0" nodeType="afterEffect">
                                  <p:stCondLst>
                                    <p:cond delay="3000"/>
                                  </p:stCondLst>
                                  <p:childTnLst>
                                    <p:set>
                                      <p:cBhvr>
                                        <p:cTn id="14" dur="1" fill="hold">
                                          <p:stCondLst>
                                            <p:cond delay="0"/>
                                          </p:stCondLst>
                                        </p:cTn>
                                        <p:tgtEl>
                                          <p:spTgt spid="88070"/>
                                        </p:tgtEl>
                                        <p:attrNameLst>
                                          <p:attrName>style.visibility</p:attrName>
                                        </p:attrNameLst>
                                      </p:cBhvr>
                                      <p:to>
                                        <p:strVal val="visible"/>
                                      </p:to>
                                    </p:set>
                                    <p:anim calcmode="lin" valueType="num">
                                      <p:cBhvr additive="base">
                                        <p:cTn id="15" dur="500" fill="hold"/>
                                        <p:tgtEl>
                                          <p:spTgt spid="88070"/>
                                        </p:tgtEl>
                                        <p:attrNameLst>
                                          <p:attrName>ppt_x</p:attrName>
                                        </p:attrNameLst>
                                      </p:cBhvr>
                                      <p:tavLst>
                                        <p:tav tm="0">
                                          <p:val>
                                            <p:strVal val="0-#ppt_w/2"/>
                                          </p:val>
                                        </p:tav>
                                        <p:tav tm="100000">
                                          <p:val>
                                            <p:strVal val="#ppt_x"/>
                                          </p:val>
                                        </p:tav>
                                      </p:tavLst>
                                    </p:anim>
                                    <p:anim calcmode="lin" valueType="num">
                                      <p:cBhvr additive="base">
                                        <p:cTn id="16" dur="500" fill="hold"/>
                                        <p:tgtEl>
                                          <p:spTgt spid="88070"/>
                                        </p:tgtEl>
                                        <p:attrNameLst>
                                          <p:attrName>ppt_y</p:attrName>
                                        </p:attrNameLst>
                                      </p:cBhvr>
                                      <p:tavLst>
                                        <p:tav tm="0">
                                          <p:val>
                                            <p:strVal val="0-#ppt_h/2"/>
                                          </p:val>
                                        </p:tav>
                                        <p:tav tm="100000">
                                          <p:val>
                                            <p:strVal val="#ppt_y"/>
                                          </p:val>
                                        </p:tav>
                                      </p:tavLst>
                                    </p:anim>
                                  </p:childTnLst>
                                </p:cTn>
                              </p:par>
                            </p:childTnLst>
                          </p:cTn>
                        </p:par>
                        <p:par>
                          <p:cTn id="17" fill="hold" nodeType="afterGroup">
                            <p:stCondLst>
                              <p:cond delay="8500"/>
                            </p:stCondLst>
                            <p:childTnLst>
                              <p:par>
                                <p:cTn id="18" presetID="7" presetClass="entr" presetSubtype="8" fill="hold" grpId="0" nodeType="afterEffect">
                                  <p:stCondLst>
                                    <p:cond delay="3000"/>
                                  </p:stCondLst>
                                  <p:childTnLst>
                                    <p:set>
                                      <p:cBhvr>
                                        <p:cTn id="19" dur="1" fill="hold">
                                          <p:stCondLst>
                                            <p:cond delay="0"/>
                                          </p:stCondLst>
                                        </p:cTn>
                                        <p:tgtEl>
                                          <p:spTgt spid="88071"/>
                                        </p:tgtEl>
                                        <p:attrNameLst>
                                          <p:attrName>style.visibility</p:attrName>
                                        </p:attrNameLst>
                                      </p:cBhvr>
                                      <p:to>
                                        <p:strVal val="visible"/>
                                      </p:to>
                                    </p:set>
                                    <p:anim calcmode="lin" valueType="num">
                                      <p:cBhvr additive="base">
                                        <p:cTn id="20" dur="5000" fill="hold"/>
                                        <p:tgtEl>
                                          <p:spTgt spid="88071"/>
                                        </p:tgtEl>
                                        <p:attrNameLst>
                                          <p:attrName>ppt_x</p:attrName>
                                        </p:attrNameLst>
                                      </p:cBhvr>
                                      <p:tavLst>
                                        <p:tav tm="0">
                                          <p:val>
                                            <p:strVal val="0-#ppt_w/2"/>
                                          </p:val>
                                        </p:tav>
                                        <p:tav tm="100000">
                                          <p:val>
                                            <p:strVal val="#ppt_x"/>
                                          </p:val>
                                        </p:tav>
                                      </p:tavLst>
                                    </p:anim>
                                    <p:anim calcmode="lin" valueType="num">
                                      <p:cBhvr additive="base">
                                        <p:cTn id="21" dur="5000" fill="hold"/>
                                        <p:tgtEl>
                                          <p:spTgt spid="88071"/>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16500"/>
                            </p:stCondLst>
                            <p:childTnLst>
                              <p:par>
                                <p:cTn id="23" presetID="2" presetClass="entr" presetSubtype="1" fill="hold" grpId="0" nodeType="afterEffect">
                                  <p:stCondLst>
                                    <p:cond delay="3000"/>
                                  </p:stCondLst>
                                  <p:iterate type="lt">
                                    <p:tmPct val="100000"/>
                                  </p:iterate>
                                  <p:childTnLst>
                                    <p:set>
                                      <p:cBhvr>
                                        <p:cTn id="24" dur="1" fill="hold">
                                          <p:stCondLst>
                                            <p:cond delay="0"/>
                                          </p:stCondLst>
                                        </p:cTn>
                                        <p:tgtEl>
                                          <p:spTgt spid="88068"/>
                                        </p:tgtEl>
                                        <p:attrNameLst>
                                          <p:attrName>style.visibility</p:attrName>
                                        </p:attrNameLst>
                                      </p:cBhvr>
                                      <p:to>
                                        <p:strVal val="visible"/>
                                      </p:to>
                                    </p:set>
                                    <p:anim calcmode="lin" valueType="num">
                                      <p:cBhvr additive="base">
                                        <p:cTn id="25" dur="75" fill="hold"/>
                                        <p:tgtEl>
                                          <p:spTgt spid="88068"/>
                                        </p:tgtEl>
                                        <p:attrNameLst>
                                          <p:attrName>ppt_x</p:attrName>
                                        </p:attrNameLst>
                                      </p:cBhvr>
                                      <p:tavLst>
                                        <p:tav tm="0">
                                          <p:val>
                                            <p:strVal val="#ppt_x"/>
                                          </p:val>
                                        </p:tav>
                                        <p:tav tm="100000">
                                          <p:val>
                                            <p:strVal val="#ppt_x"/>
                                          </p:val>
                                        </p:tav>
                                      </p:tavLst>
                                    </p:anim>
                                    <p:anim calcmode="lin" valueType="num">
                                      <p:cBhvr additive="base">
                                        <p:cTn id="26" dur="75" fill="hold"/>
                                        <p:tgtEl>
                                          <p:spTgt spid="88068"/>
                                        </p:tgtEl>
                                        <p:attrNameLst>
                                          <p:attrName>ppt_y</p:attrName>
                                        </p:attrNameLst>
                                      </p:cBhvr>
                                      <p:tavLst>
                                        <p:tav tm="0">
                                          <p:val>
                                            <p:strVal val="0-#ppt_h/2"/>
                                          </p:val>
                                        </p:tav>
                                        <p:tav tm="100000">
                                          <p:val>
                                            <p:strVal val="#ppt_y"/>
                                          </p:val>
                                        </p:tav>
                                      </p:tavLst>
                                    </p:anim>
                                  </p:childTnLst>
                                </p:cTn>
                              </p:par>
                            </p:childTnLst>
                          </p:cTn>
                        </p:par>
                        <p:par>
                          <p:cTn id="27" fill="hold" nodeType="afterGroup">
                            <p:stCondLst>
                              <p:cond delay="20775"/>
                            </p:stCondLst>
                            <p:childTnLst>
                              <p:par>
                                <p:cTn id="28" presetID="1" presetClass="entr" presetSubtype="0" fill="hold" grpId="0" nodeType="afterEffect">
                                  <p:stCondLst>
                                    <p:cond delay="3000"/>
                                  </p:stCondLst>
                                  <p:childTnLst>
                                    <p:set>
                                      <p:cBhvr>
                                        <p:cTn id="29" dur="1" fill="hold">
                                          <p:stCondLst>
                                            <p:cond delay="499"/>
                                          </p:stCondLst>
                                        </p:cTn>
                                        <p:tgtEl>
                                          <p:spTgt spid="88072"/>
                                        </p:tgtEl>
                                        <p:attrNameLst>
                                          <p:attrName>style.visibility</p:attrName>
                                        </p:attrNameLst>
                                      </p:cBhvr>
                                      <p:to>
                                        <p:strVal val="visible"/>
                                      </p:to>
                                    </p:set>
                                  </p:childTnLst>
                                </p:cTn>
                              </p:par>
                            </p:childTnLst>
                          </p:cTn>
                        </p:par>
                        <p:par>
                          <p:cTn id="30" fill="hold" nodeType="afterGroup">
                            <p:stCondLst>
                              <p:cond delay="24275"/>
                            </p:stCondLst>
                            <p:childTnLst>
                              <p:par>
                                <p:cTn id="31" presetID="7" presetClass="entr" presetSubtype="4" fill="hold" grpId="0" nodeType="afterEffect">
                                  <p:stCondLst>
                                    <p:cond delay="3000"/>
                                  </p:stCondLst>
                                  <p:childTnLst>
                                    <p:set>
                                      <p:cBhvr>
                                        <p:cTn id="32" dur="1" fill="hold">
                                          <p:stCondLst>
                                            <p:cond delay="0"/>
                                          </p:stCondLst>
                                        </p:cTn>
                                        <p:tgtEl>
                                          <p:spTgt spid="88073"/>
                                        </p:tgtEl>
                                        <p:attrNameLst>
                                          <p:attrName>style.visibility</p:attrName>
                                        </p:attrNameLst>
                                      </p:cBhvr>
                                      <p:to>
                                        <p:strVal val="visible"/>
                                      </p:to>
                                    </p:set>
                                    <p:anim calcmode="lin" valueType="num">
                                      <p:cBhvr additive="base">
                                        <p:cTn id="33" dur="5000" fill="hold"/>
                                        <p:tgtEl>
                                          <p:spTgt spid="88073"/>
                                        </p:tgtEl>
                                        <p:attrNameLst>
                                          <p:attrName>ppt_x</p:attrName>
                                        </p:attrNameLst>
                                      </p:cBhvr>
                                      <p:tavLst>
                                        <p:tav tm="0">
                                          <p:val>
                                            <p:strVal val="#ppt_x"/>
                                          </p:val>
                                        </p:tav>
                                        <p:tav tm="100000">
                                          <p:val>
                                            <p:strVal val="#ppt_x"/>
                                          </p:val>
                                        </p:tav>
                                      </p:tavLst>
                                    </p:anim>
                                    <p:anim calcmode="lin" valueType="num">
                                      <p:cBhvr additive="base">
                                        <p:cTn id="34" dur="5000" fill="hold"/>
                                        <p:tgtEl>
                                          <p:spTgt spid="880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autoUpdateAnimBg="0"/>
      <p:bldP spid="88069" grpId="0" autoUpdateAnimBg="0"/>
      <p:bldP spid="88070" grpId="0" autoUpdateAnimBg="0"/>
      <p:bldP spid="88071" grpId="0" autoUpdateAnimBg="0"/>
      <p:bldP spid="88072" grpId="0" autoUpdateAnimBg="0"/>
      <p:bldP spid="88073" grpId="0" autoUpdateAnimBg="0"/>
      <p:bldP spid="8816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79388" y="115888"/>
            <a:ext cx="8791575" cy="477837"/>
          </a:xfrm>
          <a:ln w="28575">
            <a:solidFill>
              <a:srgbClr val="FF0000"/>
            </a:solidFill>
            <a:miter lim="800000"/>
            <a:headEnd/>
            <a:tailEnd/>
          </a:ln>
          <a:extLst>
            <a:ext uri="{909E8E84-426E-40DD-AFC4-6F175D3DCCD1}">
              <a14:hiddenFill xmlns:a14="http://schemas.microsoft.com/office/drawing/2010/main">
                <a:solidFill>
                  <a:schemeClr val="bg1"/>
                </a:solidFill>
              </a14:hiddenFill>
            </a:ext>
          </a:extLst>
        </p:spPr>
        <p:txBody>
          <a:bodyPr/>
          <a:lstStyle/>
          <a:p>
            <a:pPr eaLnBrk="1" hangingPunct="1"/>
            <a:r>
              <a:rPr lang="en-GB" altLang="en-US" sz="2400" u="sng" smtClean="0">
                <a:solidFill>
                  <a:schemeClr val="tx1"/>
                </a:solidFill>
                <a:latin typeface="Comic Sans MS" pitchFamily="66" charset="0"/>
              </a:rPr>
              <a:t>What do you know about drainage basins?</a:t>
            </a:r>
          </a:p>
        </p:txBody>
      </p:sp>
      <p:sp>
        <p:nvSpPr>
          <p:cNvPr id="4" name="Rectangle 2"/>
          <p:cNvSpPr txBox="1">
            <a:spLocks noChangeArrowheads="1"/>
          </p:cNvSpPr>
          <p:nvPr/>
        </p:nvSpPr>
        <p:spPr bwMode="auto">
          <a:xfrm>
            <a:off x="176213" y="692150"/>
            <a:ext cx="8791575" cy="477838"/>
          </a:xfrm>
          <a:prstGeom prst="rect">
            <a:avLst/>
          </a:prstGeom>
          <a:noFill/>
          <a:ln w="28575">
            <a:solidFill>
              <a:srgbClr val="00FF00"/>
            </a:solidFill>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GB" altLang="en-US" sz="2000" u="sng" kern="0" dirty="0" smtClean="0">
                <a:solidFill>
                  <a:schemeClr val="tx1"/>
                </a:solidFill>
                <a:latin typeface="Comic Sans MS" panose="030F0702030302020204" pitchFamily="66" charset="0"/>
              </a:rPr>
              <a:t>Plenary</a:t>
            </a:r>
            <a:r>
              <a:rPr lang="en-GB" altLang="en-US" sz="2000" kern="0" dirty="0" smtClean="0">
                <a:solidFill>
                  <a:schemeClr val="tx1"/>
                </a:solidFill>
                <a:latin typeface="Comic Sans MS" panose="030F0702030302020204" pitchFamily="66" charset="0"/>
              </a:rPr>
              <a:t>: Get into two teams and lets check you understanding.</a:t>
            </a:r>
          </a:p>
        </p:txBody>
      </p:sp>
      <p:sp>
        <p:nvSpPr>
          <p:cNvPr id="2" name="Action Button: Home 1">
            <a:hlinkClick r:id="rId4" highlightClick="1"/>
          </p:cNvPr>
          <p:cNvSpPr/>
          <p:nvPr/>
        </p:nvSpPr>
        <p:spPr>
          <a:xfrm>
            <a:off x="8420100" y="212725"/>
            <a:ext cx="360363" cy="28892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ontrols>
      <mc:AlternateContent xmlns:mc="http://schemas.openxmlformats.org/markup-compatibility/2006">
        <mc:Choice xmlns:v="urn:schemas-microsoft-com:vml" Requires="v">
          <p:control spid="1028" name="ShockwaveFlash1" r:id="rId2" imgW="8353440" imgH="5329080"/>
        </mc:Choice>
        <mc:Fallback>
          <p:control name="ShockwaveFlash1" r:id="rId2" imgW="8353440" imgH="5329080">
            <p:pic>
              <p:nvPicPr>
                <p:cNvPr id="3" name="ShockwaveFlash1"/>
                <p:cNvPicPr preferRelativeResize="0">
                  <a:picLocks noChangeArrowheads="1" noChangeShapeType="1"/>
                </p:cNvPicPr>
                <p:nvPr/>
              </p:nvPicPr>
              <p:blipFill>
                <a:blip r:embed="rId5"/>
                <a:srcRect/>
                <a:stretch>
                  <a:fillRect/>
                </a:stretch>
              </p:blipFill>
              <p:spPr bwMode="auto">
                <a:xfrm>
                  <a:off x="395288" y="1268413"/>
                  <a:ext cx="8353425" cy="532923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333320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79388" y="115889"/>
            <a:ext cx="8791575" cy="360784"/>
          </a:xfrm>
          <a:prstGeom prst="rect">
            <a:avLst/>
          </a:prstGeom>
          <a:ln w="28575">
            <a:solidFill>
              <a:srgbClr val="FF0000"/>
            </a:solidFill>
            <a:miter lim="800000"/>
            <a:headEnd/>
            <a:tailEnd/>
          </a:ln>
          <a:extLst>
            <a:ext uri="{909E8E84-426E-40DD-AFC4-6F175D3DCCD1}">
              <a14:hiddenFill xmlns:a14="http://schemas.microsoft.com/office/drawing/2010/main">
                <a:solidFill>
                  <a:schemeClr val="bg1"/>
                </a:solidFill>
              </a14:hiddenFill>
            </a:ext>
          </a:extLst>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2000" u="sng" dirty="0" smtClean="0">
                <a:latin typeface="Comic Sans MS" pitchFamily="66" charset="0"/>
              </a:rPr>
              <a:t>Past Exam Questions</a:t>
            </a:r>
            <a:endParaRPr lang="en-GB" altLang="en-US" sz="2000" u="sng" dirty="0">
              <a:latin typeface="Comic Sans MS" pitchFamily="66" charset="0"/>
            </a:endParaRPr>
          </a:p>
        </p:txBody>
      </p:sp>
      <p:sp>
        <p:nvSpPr>
          <p:cNvPr id="4" name="Rectangle 3"/>
          <p:cNvSpPr/>
          <p:nvPr/>
        </p:nvSpPr>
        <p:spPr>
          <a:xfrm>
            <a:off x="179387" y="548680"/>
            <a:ext cx="8791575" cy="646331"/>
          </a:xfrm>
          <a:prstGeom prst="rect">
            <a:avLst/>
          </a:prstGeom>
          <a:ln w="28575">
            <a:solidFill>
              <a:srgbClr val="00FF00"/>
            </a:solidFill>
          </a:ln>
        </p:spPr>
        <p:txBody>
          <a:bodyPr wrap="square">
            <a:spAutoFit/>
          </a:bodyPr>
          <a:lstStyle/>
          <a:p>
            <a:r>
              <a:rPr lang="en-GB" dirty="0">
                <a:latin typeface="Comic Sans MS" panose="030F0702030302020204" pitchFamily="66" charset="0"/>
              </a:rPr>
              <a:t>[</a:t>
            </a:r>
            <a:r>
              <a:rPr lang="en-GB" dirty="0" smtClean="0">
                <a:latin typeface="Comic Sans MS" panose="030F0702030302020204" pitchFamily="66" charset="0"/>
              </a:rPr>
              <a:t>a]Draw a labelled diagram of a hydrograph. [4]</a:t>
            </a:r>
          </a:p>
          <a:p>
            <a:r>
              <a:rPr lang="en-GB" dirty="0" smtClean="0">
                <a:latin typeface="Comic Sans MS" panose="030F0702030302020204" pitchFamily="66" charset="0"/>
              </a:rPr>
              <a:t>[b]Explain how hydrographs are used to forecast floods. [6]</a:t>
            </a:r>
            <a:endParaRPr lang="en-GB" dirty="0">
              <a:latin typeface="Comic Sans MS" panose="030F0702030302020204" pitchFamily="66" charset="0"/>
            </a:endParaRPr>
          </a:p>
        </p:txBody>
      </p:sp>
      <p:sp>
        <p:nvSpPr>
          <p:cNvPr id="5" name="Rectangle 4"/>
          <p:cNvSpPr/>
          <p:nvPr/>
        </p:nvSpPr>
        <p:spPr>
          <a:xfrm>
            <a:off x="133749" y="1385156"/>
            <a:ext cx="8837213" cy="5262979"/>
          </a:xfrm>
          <a:prstGeom prst="rect">
            <a:avLst/>
          </a:prstGeom>
          <a:ln w="28575">
            <a:solidFill>
              <a:srgbClr val="7030A0"/>
            </a:solidFill>
          </a:ln>
        </p:spPr>
        <p:txBody>
          <a:bodyPr wrap="square">
            <a:spAutoFit/>
          </a:bodyPr>
          <a:lstStyle/>
          <a:p>
            <a:r>
              <a:rPr lang="en-GB" sz="1600" u="sng" dirty="0" smtClean="0">
                <a:latin typeface="Comic Sans MS" panose="030F0702030302020204" pitchFamily="66" charset="0"/>
              </a:rPr>
              <a:t>[a]The hydrograph must include:</a:t>
            </a:r>
          </a:p>
          <a:p>
            <a:r>
              <a:rPr lang="en-GB" sz="1600" dirty="0" smtClean="0">
                <a:latin typeface="Comic Sans MS" panose="030F0702030302020204" pitchFamily="66" charset="0"/>
              </a:rPr>
              <a:t>Labelled axes showing time and discharge [1 mark]</a:t>
            </a:r>
          </a:p>
          <a:p>
            <a:r>
              <a:rPr lang="en-GB" sz="1600" dirty="0" smtClean="0">
                <a:latin typeface="Comic Sans MS" panose="030F0702030302020204" pitchFamily="66" charset="0"/>
              </a:rPr>
              <a:t>Line graph showing discharge [1 mark].</a:t>
            </a:r>
          </a:p>
          <a:p>
            <a:r>
              <a:rPr lang="en-GB" sz="1600" dirty="0" smtClean="0">
                <a:latin typeface="Comic Sans MS" panose="030F0702030302020204" pitchFamily="66" charset="0"/>
              </a:rPr>
              <a:t>Any additional features or labels are worth 1 mark each, up to a maximum of 2 marks:</a:t>
            </a:r>
          </a:p>
          <a:p>
            <a:endParaRPr lang="en-GB" sz="1600" dirty="0" smtClean="0">
              <a:latin typeface="Comic Sans MS" panose="030F0702030302020204" pitchFamily="66" charset="0"/>
            </a:endParaRPr>
          </a:p>
          <a:p>
            <a:r>
              <a:rPr lang="en-GB" sz="1600" dirty="0" smtClean="0">
                <a:latin typeface="Comic Sans MS" panose="030F0702030302020204" pitchFamily="66" charset="0"/>
              </a:rPr>
              <a:t>Labelled rainfall</a:t>
            </a:r>
          </a:p>
          <a:p>
            <a:r>
              <a:rPr lang="en-GB" sz="1600" dirty="0" smtClean="0">
                <a:latin typeface="Comic Sans MS" panose="030F0702030302020204" pitchFamily="66" charset="0"/>
              </a:rPr>
              <a:t>Peak discharge</a:t>
            </a:r>
          </a:p>
          <a:p>
            <a:r>
              <a:rPr lang="en-GB" sz="1600" dirty="0" smtClean="0">
                <a:latin typeface="Comic Sans MS" panose="030F0702030302020204" pitchFamily="66" charset="0"/>
              </a:rPr>
              <a:t>Base flow</a:t>
            </a:r>
          </a:p>
          <a:p>
            <a:r>
              <a:rPr lang="en-GB" sz="1600" dirty="0" smtClean="0">
                <a:latin typeface="Comic Sans MS" panose="030F0702030302020204" pitchFamily="66" charset="0"/>
              </a:rPr>
              <a:t>Lag time</a:t>
            </a:r>
          </a:p>
          <a:p>
            <a:r>
              <a:rPr lang="en-GB" sz="1600" dirty="0" smtClean="0">
                <a:latin typeface="Comic Sans MS" panose="030F0702030302020204" pitchFamily="66" charset="0"/>
              </a:rPr>
              <a:t>Rising or falling limb.</a:t>
            </a:r>
          </a:p>
          <a:p>
            <a:endParaRPr lang="en-GB" sz="1600" dirty="0" smtClean="0">
              <a:latin typeface="Comic Sans MS" panose="030F0702030302020204" pitchFamily="66" charset="0"/>
            </a:endParaRPr>
          </a:p>
          <a:p>
            <a:r>
              <a:rPr lang="en-GB" sz="1600" dirty="0" smtClean="0">
                <a:latin typeface="Comic Sans MS" panose="030F0702030302020204" pitchFamily="66" charset="0"/>
              </a:rPr>
              <a:t>[b]There are many ways in which hydrographs are useful in forecasting floods. Answers could mention prediction of flood height and arrival time downstream using a study of lag times and stream response records. Hydrographs are also used to predict the return period of floods of different sizes through the use of hydrograph records over a long period of time. They may also be used to predict the extent of flooding and how long it will last.</a:t>
            </a:r>
          </a:p>
          <a:p>
            <a:endParaRPr lang="en-GB" sz="1600" dirty="0" smtClean="0">
              <a:latin typeface="Comic Sans MS" panose="030F0702030302020204" pitchFamily="66" charset="0"/>
            </a:endParaRPr>
          </a:p>
          <a:p>
            <a:r>
              <a:rPr lang="en-GB" sz="1600" dirty="0" smtClean="0">
                <a:latin typeface="Comic Sans MS" panose="030F0702030302020204" pitchFamily="66" charset="0"/>
              </a:rPr>
              <a:t>At least two of these should be explained to gain 6 marks.</a:t>
            </a:r>
          </a:p>
          <a:p>
            <a:endParaRPr lang="en-GB" sz="1600" dirty="0" smtClean="0">
              <a:latin typeface="Comic Sans MS" panose="030F0702030302020204" pitchFamily="66" charset="0"/>
            </a:endParaRPr>
          </a:p>
          <a:p>
            <a:r>
              <a:rPr lang="en-GB" sz="1600" dirty="0" smtClean="0">
                <a:latin typeface="Comic Sans MS" panose="030F0702030302020204" pitchFamily="66" charset="0"/>
              </a:rPr>
              <a:t>A strong account of one may compensate for a weaker account of another.</a:t>
            </a:r>
            <a:endParaRPr lang="en-GB" sz="1600" dirty="0">
              <a:latin typeface="Comic Sans MS" panose="030F0702030302020204" pitchFamily="66" charset="0"/>
            </a:endParaRPr>
          </a:p>
        </p:txBody>
      </p:sp>
    </p:spTree>
    <p:extLst>
      <p:ext uri="{BB962C8B-B14F-4D97-AF65-F5344CB8AC3E}">
        <p14:creationId xmlns:p14="http://schemas.microsoft.com/office/powerpoint/2010/main" val="621361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79388" y="115889"/>
            <a:ext cx="8791575" cy="360784"/>
          </a:xfrm>
          <a:prstGeom prst="rect">
            <a:avLst/>
          </a:prstGeom>
          <a:ln w="28575">
            <a:solidFill>
              <a:srgbClr val="FF0000"/>
            </a:solidFill>
            <a:miter lim="800000"/>
            <a:headEnd/>
            <a:tailEnd/>
          </a:ln>
          <a:extLst>
            <a:ext uri="{909E8E84-426E-40DD-AFC4-6F175D3DCCD1}">
              <a14:hiddenFill xmlns:a14="http://schemas.microsoft.com/office/drawing/2010/main">
                <a:solidFill>
                  <a:schemeClr val="bg1"/>
                </a:solidFill>
              </a14:hiddenFill>
            </a:ext>
          </a:extLst>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2000" u="sng" dirty="0" smtClean="0">
                <a:latin typeface="Comic Sans MS" pitchFamily="66" charset="0"/>
              </a:rPr>
              <a:t>Past Exam Questions</a:t>
            </a:r>
            <a:endParaRPr lang="en-GB" altLang="en-US" sz="2000" u="sng" dirty="0">
              <a:latin typeface="Comic Sans MS" pitchFamily="66" charset="0"/>
            </a:endParaRPr>
          </a:p>
        </p:txBody>
      </p:sp>
      <p:sp>
        <p:nvSpPr>
          <p:cNvPr id="4" name="Rectangle 3"/>
          <p:cNvSpPr/>
          <p:nvPr/>
        </p:nvSpPr>
        <p:spPr>
          <a:xfrm>
            <a:off x="179387" y="548680"/>
            <a:ext cx="8791575" cy="1200329"/>
          </a:xfrm>
          <a:prstGeom prst="rect">
            <a:avLst/>
          </a:prstGeom>
          <a:ln w="28575">
            <a:solidFill>
              <a:srgbClr val="00FF00"/>
            </a:solidFill>
          </a:ln>
        </p:spPr>
        <p:txBody>
          <a:bodyPr wrap="square">
            <a:spAutoFit/>
          </a:bodyPr>
          <a:lstStyle/>
          <a:p>
            <a:r>
              <a:rPr lang="en-GB" dirty="0" smtClean="0">
                <a:latin typeface="Comic Sans MS" panose="030F0702030302020204" pitchFamily="66" charset="0"/>
              </a:rPr>
              <a:t>[a]Describe </a:t>
            </a:r>
            <a:r>
              <a:rPr lang="en-GB" b="1" dirty="0" smtClean="0">
                <a:latin typeface="Comic Sans MS" panose="030F0702030302020204" pitchFamily="66" charset="0"/>
              </a:rPr>
              <a:t>four</a:t>
            </a:r>
            <a:r>
              <a:rPr lang="en-GB" dirty="0" smtClean="0">
                <a:latin typeface="Comic Sans MS" panose="030F0702030302020204" pitchFamily="66" charset="0"/>
              </a:rPr>
              <a:t> differences between the two hydrographs shown on the diagram. [4]</a:t>
            </a:r>
          </a:p>
          <a:p>
            <a:r>
              <a:rPr lang="en-GB" dirty="0" smtClean="0">
                <a:latin typeface="Comic Sans MS" panose="030F0702030302020204" pitchFamily="66" charset="0"/>
              </a:rPr>
              <a:t>[b]Suggest reasons why the urban and forested hydrographs show different responses to the storm event. [6]</a:t>
            </a:r>
            <a:endParaRPr lang="en-GB" dirty="0">
              <a:latin typeface="Comic Sans MS" panose="030F0702030302020204" pitchFamily="66" charset="0"/>
            </a:endParaRPr>
          </a:p>
        </p:txBody>
      </p:sp>
      <p:sp>
        <p:nvSpPr>
          <p:cNvPr id="5" name="Rectangle 4"/>
          <p:cNvSpPr/>
          <p:nvPr/>
        </p:nvSpPr>
        <p:spPr>
          <a:xfrm>
            <a:off x="107504" y="1900042"/>
            <a:ext cx="2686135" cy="3785652"/>
          </a:xfrm>
          <a:prstGeom prst="rect">
            <a:avLst/>
          </a:prstGeom>
          <a:ln w="28575">
            <a:solidFill>
              <a:srgbClr val="7030A0"/>
            </a:solidFill>
          </a:ln>
        </p:spPr>
        <p:txBody>
          <a:bodyPr wrap="square">
            <a:spAutoFit/>
          </a:bodyPr>
          <a:lstStyle/>
          <a:p>
            <a:r>
              <a:rPr lang="en-GB" sz="2000" dirty="0">
                <a:latin typeface="Comic Sans MS" panose="030F0702030302020204" pitchFamily="66" charset="0"/>
              </a:rPr>
              <a:t>The diagram shows the response of a stream in an urban area compared with that of a stream in a neighbouring forested area after the same rainstorm event. (The basins are of similar size and drainage density.)</a:t>
            </a:r>
          </a:p>
        </p:txBody>
      </p:sp>
      <p:sp>
        <p:nvSpPr>
          <p:cNvPr id="6" name="AutoShape 2" descr="http://ib-questionbank-attachments.s3.amazonaws.com/uploads/tinymce_asset/asset/106/Urban-Forest_hydrograph.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5" descr="http://ib-questionbank-attachments.s3.amazonaws.com/uploads/tinymce_asset/asset/106/Urban-Forest_hydrograph.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4"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3069"/>
          <a:stretch/>
        </p:blipFill>
        <p:spPr bwMode="auto">
          <a:xfrm>
            <a:off x="2915816" y="1900042"/>
            <a:ext cx="6066543" cy="4625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3694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79388" y="115888"/>
            <a:ext cx="8791575" cy="288775"/>
          </a:xfrm>
          <a:prstGeom prst="rect">
            <a:avLst/>
          </a:prstGeom>
          <a:ln w="28575">
            <a:solidFill>
              <a:srgbClr val="FF0000"/>
            </a:solidFill>
            <a:miter lim="800000"/>
            <a:headEnd/>
            <a:tailEnd/>
          </a:ln>
          <a:extLst>
            <a:ext uri="{909E8E84-426E-40DD-AFC4-6F175D3DCCD1}">
              <a14:hiddenFill xmlns:a14="http://schemas.microsoft.com/office/drawing/2010/main">
                <a:solidFill>
                  <a:schemeClr val="bg1"/>
                </a:solidFill>
              </a14:hiddenFill>
            </a:ext>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1800" u="sng" dirty="0" smtClean="0">
                <a:latin typeface="Comic Sans MS" pitchFamily="66" charset="0"/>
              </a:rPr>
              <a:t>Past Exam Questions</a:t>
            </a:r>
            <a:endParaRPr lang="en-GB" altLang="en-US" sz="1800" u="sng" dirty="0">
              <a:latin typeface="Comic Sans MS" pitchFamily="66" charset="0"/>
            </a:endParaRPr>
          </a:p>
        </p:txBody>
      </p:sp>
      <p:sp>
        <p:nvSpPr>
          <p:cNvPr id="4" name="Rectangle 3"/>
          <p:cNvSpPr/>
          <p:nvPr/>
        </p:nvSpPr>
        <p:spPr>
          <a:xfrm>
            <a:off x="179387" y="477234"/>
            <a:ext cx="8791575" cy="1200329"/>
          </a:xfrm>
          <a:prstGeom prst="rect">
            <a:avLst/>
          </a:prstGeom>
          <a:ln w="28575">
            <a:solidFill>
              <a:srgbClr val="00FF00"/>
            </a:solidFill>
          </a:ln>
        </p:spPr>
        <p:txBody>
          <a:bodyPr wrap="square">
            <a:spAutoFit/>
          </a:bodyPr>
          <a:lstStyle/>
          <a:p>
            <a:r>
              <a:rPr lang="en-GB" dirty="0" smtClean="0">
                <a:latin typeface="Comic Sans MS" panose="030F0702030302020204" pitchFamily="66" charset="0"/>
              </a:rPr>
              <a:t>[a]Describe </a:t>
            </a:r>
            <a:r>
              <a:rPr lang="en-GB" b="1" dirty="0" smtClean="0">
                <a:latin typeface="Comic Sans MS" panose="030F0702030302020204" pitchFamily="66" charset="0"/>
              </a:rPr>
              <a:t>four</a:t>
            </a:r>
            <a:r>
              <a:rPr lang="en-GB" dirty="0" smtClean="0">
                <a:latin typeface="Comic Sans MS" panose="030F0702030302020204" pitchFamily="66" charset="0"/>
              </a:rPr>
              <a:t> differences between the two hydrographs shown on the diagram. [4]</a:t>
            </a:r>
          </a:p>
          <a:p>
            <a:r>
              <a:rPr lang="en-GB" dirty="0" smtClean="0">
                <a:latin typeface="Comic Sans MS" panose="030F0702030302020204" pitchFamily="66" charset="0"/>
              </a:rPr>
              <a:t>[b]Suggest reasons why the urban and forested hydrographs show different responses to the storm event. [6]</a:t>
            </a:r>
            <a:endParaRPr lang="en-GB" dirty="0">
              <a:latin typeface="Comic Sans MS" panose="030F0702030302020204" pitchFamily="66" charset="0"/>
            </a:endParaRPr>
          </a:p>
        </p:txBody>
      </p:sp>
      <p:sp>
        <p:nvSpPr>
          <p:cNvPr id="5" name="Rectangle 4"/>
          <p:cNvSpPr/>
          <p:nvPr/>
        </p:nvSpPr>
        <p:spPr>
          <a:xfrm>
            <a:off x="179387" y="1729274"/>
            <a:ext cx="8791576" cy="5078313"/>
          </a:xfrm>
          <a:prstGeom prst="rect">
            <a:avLst/>
          </a:prstGeom>
          <a:ln w="28575">
            <a:solidFill>
              <a:srgbClr val="7030A0"/>
            </a:solidFill>
          </a:ln>
        </p:spPr>
        <p:txBody>
          <a:bodyPr wrap="square">
            <a:spAutoFit/>
          </a:bodyPr>
          <a:lstStyle/>
          <a:p>
            <a:pPr algn="just"/>
            <a:r>
              <a:rPr lang="en-GB" sz="1600" u="sng" dirty="0" smtClean="0">
                <a:latin typeface="Comic Sans MS" panose="030F0702030302020204" pitchFamily="66" charset="0"/>
              </a:rPr>
              <a:t>[a]Differences </a:t>
            </a:r>
            <a:r>
              <a:rPr lang="en-GB" sz="1600" u="sng" dirty="0">
                <a:latin typeface="Comic Sans MS" panose="030F0702030302020204" pitchFamily="66" charset="0"/>
              </a:rPr>
              <a:t>could include:</a:t>
            </a:r>
          </a:p>
          <a:p>
            <a:pPr algn="just"/>
            <a:r>
              <a:rPr lang="en-GB" sz="1600" dirty="0">
                <a:latin typeface="Comic Sans MS" panose="030F0702030302020204" pitchFamily="66" charset="0"/>
              </a:rPr>
              <a:t>higher peak discharge in the urban area</a:t>
            </a:r>
          </a:p>
          <a:p>
            <a:pPr algn="just"/>
            <a:r>
              <a:rPr lang="en-GB" sz="1600" dirty="0">
                <a:latin typeface="Comic Sans MS" panose="030F0702030302020204" pitchFamily="66" charset="0"/>
              </a:rPr>
              <a:t>shorter lag time in the urban area</a:t>
            </a:r>
          </a:p>
          <a:p>
            <a:pPr algn="just"/>
            <a:r>
              <a:rPr lang="en-GB" sz="1600" dirty="0">
                <a:latin typeface="Comic Sans MS" panose="030F0702030302020204" pitchFamily="66" charset="0"/>
              </a:rPr>
              <a:t>steeper rising limb in the urban area</a:t>
            </a:r>
          </a:p>
          <a:p>
            <a:pPr algn="just"/>
            <a:r>
              <a:rPr lang="en-GB" sz="1600" dirty="0">
                <a:latin typeface="Comic Sans MS" panose="030F0702030302020204" pitchFamily="66" charset="0"/>
              </a:rPr>
              <a:t>the longer peak discharge in the forested area</a:t>
            </a:r>
          </a:p>
          <a:p>
            <a:pPr algn="just"/>
            <a:r>
              <a:rPr lang="en-GB" sz="1600" dirty="0">
                <a:latin typeface="Comic Sans MS" panose="030F0702030302020204" pitchFamily="66" charset="0"/>
              </a:rPr>
              <a:t>there may be other features e.g. differences in base flow, urban hydrograph has two peaks.</a:t>
            </a:r>
          </a:p>
          <a:p>
            <a:pPr algn="just"/>
            <a:r>
              <a:rPr lang="en-GB" sz="1600" dirty="0">
                <a:latin typeface="Comic Sans MS" panose="030F0702030302020204" pitchFamily="66" charset="0"/>
              </a:rPr>
              <a:t>Award [1 mark] for each valid difference. For full marks there should be some quantification.</a:t>
            </a:r>
          </a:p>
          <a:p>
            <a:pPr algn="just"/>
            <a:endParaRPr lang="en-GB" sz="1600" dirty="0">
              <a:latin typeface="Comic Sans MS" panose="030F0702030302020204" pitchFamily="66" charset="0"/>
            </a:endParaRPr>
          </a:p>
          <a:p>
            <a:pPr algn="just"/>
            <a:r>
              <a:rPr lang="en-GB" sz="1600" dirty="0" smtClean="0">
                <a:latin typeface="Comic Sans MS" panose="030F0702030302020204" pitchFamily="66" charset="0"/>
              </a:rPr>
              <a:t>[b]Answers </a:t>
            </a:r>
            <a:r>
              <a:rPr lang="en-GB" sz="1600" dirty="0">
                <a:latin typeface="Comic Sans MS" panose="030F0702030302020204" pitchFamily="66" charset="0"/>
              </a:rPr>
              <a:t>should refer to the reasons for the rapid response in the urban area due to lack of interception, impermeable surfaces (roads, roofs, paving), thereby reducing infiltration, and the presence of artificial and rapid drainage channels (drains, sewers, flood channels), explaining the rapid rising limb, high peak discharge and rapid falling limb on account of overland flow/runoff.</a:t>
            </a:r>
          </a:p>
          <a:p>
            <a:pPr algn="just"/>
            <a:r>
              <a:rPr lang="en-GB" sz="1600" dirty="0">
                <a:latin typeface="Comic Sans MS" panose="030F0702030302020204" pitchFamily="66" charset="0"/>
              </a:rPr>
              <a:t>The slower and lower response in the forested area could be explained by higher interception, the retention of water by litter, absorption by root systems, high soil and bedrock permeability.</a:t>
            </a:r>
          </a:p>
          <a:p>
            <a:pPr algn="just"/>
            <a:r>
              <a:rPr lang="en-GB" sz="1600" dirty="0">
                <a:latin typeface="Comic Sans MS" panose="030F0702030302020204" pitchFamily="66" charset="0"/>
              </a:rPr>
              <a:t>Award [1 mark] for each valid reason suggested and award additional marks for depth of explanation (of the operation of factors and associated processes).</a:t>
            </a:r>
          </a:p>
        </p:txBody>
      </p:sp>
    </p:spTree>
    <p:extLst>
      <p:ext uri="{BB962C8B-B14F-4D97-AF65-F5344CB8AC3E}">
        <p14:creationId xmlns:p14="http://schemas.microsoft.com/office/powerpoint/2010/main" val="619885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t="9355"/>
          <a:stretch>
            <a:fillRect/>
          </a:stretch>
        </p:blipFill>
        <p:spPr bwMode="auto">
          <a:xfrm>
            <a:off x="1143000" y="692150"/>
            <a:ext cx="7000875" cy="50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 y="5805488"/>
            <a:ext cx="8215313"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25604" name="Rectangle 2"/>
          <p:cNvSpPr>
            <a:spLocks noGrp="1" noChangeArrowheads="1"/>
          </p:cNvSpPr>
          <p:nvPr>
            <p:ph type="title"/>
          </p:nvPr>
        </p:nvSpPr>
        <p:spPr>
          <a:xfrm>
            <a:off x="179388" y="115888"/>
            <a:ext cx="8791575" cy="477837"/>
          </a:xfrm>
          <a:ln w="28575">
            <a:solidFill>
              <a:srgbClr val="FF0000"/>
            </a:solidFill>
            <a:miter lim="800000"/>
            <a:headEnd/>
            <a:tailEnd/>
          </a:ln>
          <a:extLst>
            <a:ext uri="{909E8E84-426E-40DD-AFC4-6F175D3DCCD1}">
              <a14:hiddenFill xmlns:a14="http://schemas.microsoft.com/office/drawing/2010/main">
                <a:solidFill>
                  <a:schemeClr val="bg1"/>
                </a:solidFill>
              </a14:hiddenFill>
            </a:ext>
          </a:extLst>
        </p:spPr>
        <p:txBody>
          <a:bodyPr/>
          <a:lstStyle/>
          <a:p>
            <a:pPr eaLnBrk="1" hangingPunct="1"/>
            <a:r>
              <a:rPr lang="en-GB" altLang="en-US" sz="2400" u="sng" smtClean="0">
                <a:solidFill>
                  <a:schemeClr val="tx1"/>
                </a:solidFill>
                <a:latin typeface="Comic Sans MS" pitchFamily="66" charset="0"/>
              </a:rPr>
              <a:t>Flood Hydrographs</a:t>
            </a:r>
          </a:p>
        </p:txBody>
      </p:sp>
    </p:spTree>
    <p:extLst>
      <p:ext uri="{BB962C8B-B14F-4D97-AF65-F5344CB8AC3E}">
        <p14:creationId xmlns:p14="http://schemas.microsoft.com/office/powerpoint/2010/main" val="884365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95536" y="620688"/>
            <a:ext cx="8352928" cy="5760640"/>
          </a:xfrm>
          <a:prstGeom prst="rect">
            <a:avLst/>
          </a:prstGeom>
        </p:spPr>
      </p:pic>
    </p:spTree>
    <p:extLst>
      <p:ext uri="{BB962C8B-B14F-4D97-AF65-F5344CB8AC3E}">
        <p14:creationId xmlns:p14="http://schemas.microsoft.com/office/powerpoint/2010/main" val="4167860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1089</TotalTime>
  <Words>789</Words>
  <Application>Microsoft Office PowerPoint</Application>
  <PresentationFormat>On-screen Show (4:3)</PresentationFormat>
  <Paragraphs>160</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Office Theme</vt:lpstr>
      <vt:lpstr>PowerPoint Presentation</vt:lpstr>
      <vt:lpstr>Flood Hydrograph</vt:lpstr>
      <vt:lpstr>PowerPoint Presentation</vt:lpstr>
      <vt:lpstr>What do you know about drainage basins?</vt:lpstr>
      <vt:lpstr>PowerPoint Presentation</vt:lpstr>
      <vt:lpstr>PowerPoint Presentation</vt:lpstr>
      <vt:lpstr>PowerPoint Presentation</vt:lpstr>
      <vt:lpstr>Flood Hydrographs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7</cp:revision>
  <dcterms:created xsi:type="dcterms:W3CDTF">2015-05-06T14:34:16Z</dcterms:created>
  <dcterms:modified xsi:type="dcterms:W3CDTF">2016-05-20T13:55:07Z</dcterms:modified>
</cp:coreProperties>
</file>