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58" r:id="rId5"/>
    <p:sldId id="262"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8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70B88-5C94-429B-BDF1-4C3ED243A94B}"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GB"/>
        </a:p>
      </dgm:t>
    </dgm:pt>
    <dgm:pt modelId="{731532D1-D0F2-4C88-B8BE-C3FB04AA46D1}">
      <dgm:prSet phldrT="[Text]" custT="1"/>
      <dgm:spPr/>
      <dgm:t>
        <a:bodyPr/>
        <a:lstStyle/>
        <a:p>
          <a:r>
            <a:rPr lang="en-GB" sz="2400" dirty="0" smtClean="0">
              <a:latin typeface="Comic Sans MS" panose="030F0702030302020204" pitchFamily="66" charset="0"/>
            </a:rPr>
            <a:t>Impacts</a:t>
          </a:r>
          <a:endParaRPr lang="en-GB" sz="2400" dirty="0">
            <a:latin typeface="Comic Sans MS" panose="030F0702030302020204" pitchFamily="66" charset="0"/>
          </a:endParaRPr>
        </a:p>
      </dgm:t>
    </dgm:pt>
    <dgm:pt modelId="{188A4C24-216D-4FEB-A674-5E1196F12965}" type="parTrans" cxnId="{552F8AF5-FD59-4077-8B8C-6ED80841C00B}">
      <dgm:prSet/>
      <dgm:spPr/>
      <dgm:t>
        <a:bodyPr/>
        <a:lstStyle/>
        <a:p>
          <a:endParaRPr lang="en-GB" sz="3200">
            <a:latin typeface="Comic Sans MS" panose="030F0702030302020204" pitchFamily="66" charset="0"/>
          </a:endParaRPr>
        </a:p>
      </dgm:t>
    </dgm:pt>
    <dgm:pt modelId="{EF846891-762B-4CE1-86F1-91A3817111EE}" type="sibTrans" cxnId="{552F8AF5-FD59-4077-8B8C-6ED80841C00B}">
      <dgm:prSet/>
      <dgm:spPr/>
      <dgm:t>
        <a:bodyPr/>
        <a:lstStyle/>
        <a:p>
          <a:endParaRPr lang="en-GB" sz="3200">
            <a:latin typeface="Comic Sans MS" panose="030F0702030302020204" pitchFamily="66" charset="0"/>
          </a:endParaRPr>
        </a:p>
      </dgm:t>
    </dgm:pt>
    <dgm:pt modelId="{8D09A99B-CE78-4302-8CAE-112D3E4A835C}">
      <dgm:prSet phldrT="[Text]" custT="1"/>
      <dgm:spPr/>
      <dgm:t>
        <a:bodyPr/>
        <a:lstStyle/>
        <a:p>
          <a:r>
            <a:rPr lang="en-GB" sz="1200" dirty="0" smtClean="0">
              <a:latin typeface="Comic Sans MS" panose="030F0702030302020204" pitchFamily="66" charset="0"/>
            </a:rPr>
            <a:t>Social</a:t>
          </a:r>
          <a:endParaRPr lang="en-GB" sz="1200" dirty="0">
            <a:latin typeface="Comic Sans MS" panose="030F0702030302020204" pitchFamily="66" charset="0"/>
          </a:endParaRPr>
        </a:p>
      </dgm:t>
    </dgm:pt>
    <dgm:pt modelId="{F29E18CB-3DD1-4154-8CBD-16C26CCB5E8A}" type="parTrans" cxnId="{800B4300-F70E-4D82-8E77-11710AA1D76C}">
      <dgm:prSet/>
      <dgm:spPr/>
      <dgm:t>
        <a:bodyPr/>
        <a:lstStyle/>
        <a:p>
          <a:endParaRPr lang="en-GB" sz="3200">
            <a:latin typeface="Comic Sans MS" panose="030F0702030302020204" pitchFamily="66" charset="0"/>
          </a:endParaRPr>
        </a:p>
      </dgm:t>
    </dgm:pt>
    <dgm:pt modelId="{B2754BEB-F6C9-4837-9F8B-336957092C4A}" type="sibTrans" cxnId="{800B4300-F70E-4D82-8E77-11710AA1D76C}">
      <dgm:prSet/>
      <dgm:spPr/>
      <dgm:t>
        <a:bodyPr/>
        <a:lstStyle/>
        <a:p>
          <a:endParaRPr lang="en-GB" sz="3200">
            <a:latin typeface="Comic Sans MS" panose="030F0702030302020204" pitchFamily="66" charset="0"/>
          </a:endParaRPr>
        </a:p>
      </dgm:t>
    </dgm:pt>
    <dgm:pt modelId="{186B7FBD-1BB8-46E4-8DFF-BBEEAB20ADCE}">
      <dgm:prSet phldrT="[Text]" custT="1"/>
      <dgm:spPr/>
      <dgm:t>
        <a:bodyPr/>
        <a:lstStyle/>
        <a:p>
          <a:r>
            <a:rPr lang="en-GB" sz="1200" dirty="0" smtClean="0">
              <a:latin typeface="Comic Sans MS" panose="030F0702030302020204" pitchFamily="66" charset="0"/>
            </a:rPr>
            <a:t>Environmental</a:t>
          </a:r>
          <a:endParaRPr lang="en-GB" sz="1200" dirty="0">
            <a:latin typeface="Comic Sans MS" panose="030F0702030302020204" pitchFamily="66" charset="0"/>
          </a:endParaRPr>
        </a:p>
      </dgm:t>
    </dgm:pt>
    <dgm:pt modelId="{902CD9EF-DFB2-4009-85FC-A71771F1A888}" type="parTrans" cxnId="{9340F758-8005-46E5-9BA5-43E54AB9255F}">
      <dgm:prSet/>
      <dgm:spPr/>
      <dgm:t>
        <a:bodyPr/>
        <a:lstStyle/>
        <a:p>
          <a:endParaRPr lang="en-GB" sz="3200">
            <a:latin typeface="Comic Sans MS" panose="030F0702030302020204" pitchFamily="66" charset="0"/>
          </a:endParaRPr>
        </a:p>
      </dgm:t>
    </dgm:pt>
    <dgm:pt modelId="{F3F32D97-6B1E-4FD0-A070-08FD86E1DEDB}" type="sibTrans" cxnId="{9340F758-8005-46E5-9BA5-43E54AB9255F}">
      <dgm:prSet/>
      <dgm:spPr/>
      <dgm:t>
        <a:bodyPr/>
        <a:lstStyle/>
        <a:p>
          <a:endParaRPr lang="en-GB" sz="3200">
            <a:latin typeface="Comic Sans MS" panose="030F0702030302020204" pitchFamily="66" charset="0"/>
          </a:endParaRPr>
        </a:p>
      </dgm:t>
    </dgm:pt>
    <dgm:pt modelId="{50A1A739-6159-4312-97F4-78ACCE65F4E4}">
      <dgm:prSet phldrT="[Text]" custT="1"/>
      <dgm:spPr/>
      <dgm:t>
        <a:bodyPr/>
        <a:lstStyle/>
        <a:p>
          <a:r>
            <a:rPr lang="en-GB" sz="1200" dirty="0" smtClean="0">
              <a:latin typeface="Comic Sans MS" panose="030F0702030302020204" pitchFamily="66" charset="0"/>
            </a:rPr>
            <a:t>Economic</a:t>
          </a:r>
          <a:endParaRPr lang="en-GB" sz="1200" dirty="0">
            <a:latin typeface="Comic Sans MS" panose="030F0702030302020204" pitchFamily="66" charset="0"/>
          </a:endParaRPr>
        </a:p>
      </dgm:t>
    </dgm:pt>
    <dgm:pt modelId="{A5C34A74-A918-4FE8-A72F-0B70BE770533}" type="parTrans" cxnId="{6B195FE1-339C-4276-8AAF-D2748B363B1D}">
      <dgm:prSet/>
      <dgm:spPr/>
      <dgm:t>
        <a:bodyPr/>
        <a:lstStyle/>
        <a:p>
          <a:endParaRPr lang="en-GB" sz="3200">
            <a:latin typeface="Comic Sans MS" panose="030F0702030302020204" pitchFamily="66" charset="0"/>
          </a:endParaRPr>
        </a:p>
      </dgm:t>
    </dgm:pt>
    <dgm:pt modelId="{43A87265-6D78-47C4-8C67-3BF70FA6488F}" type="sibTrans" cxnId="{6B195FE1-339C-4276-8AAF-D2748B363B1D}">
      <dgm:prSet/>
      <dgm:spPr/>
      <dgm:t>
        <a:bodyPr/>
        <a:lstStyle/>
        <a:p>
          <a:endParaRPr lang="en-GB" sz="3200">
            <a:latin typeface="Comic Sans MS" panose="030F0702030302020204" pitchFamily="66" charset="0"/>
          </a:endParaRPr>
        </a:p>
      </dgm:t>
    </dgm:pt>
    <dgm:pt modelId="{1C1BA17A-D4CA-48E5-9DAF-44FB6D321529}">
      <dgm:prSet phldrT="[Text]" custT="1"/>
      <dgm:spPr/>
      <dgm:t>
        <a:bodyPr/>
        <a:lstStyle/>
        <a:p>
          <a:r>
            <a:rPr lang="en-GB" sz="1200" dirty="0" smtClean="0">
              <a:latin typeface="Comic Sans MS" panose="030F0702030302020204" pitchFamily="66" charset="0"/>
            </a:rPr>
            <a:t>Political</a:t>
          </a:r>
          <a:endParaRPr lang="en-GB" sz="1200" dirty="0">
            <a:latin typeface="Comic Sans MS" panose="030F0702030302020204" pitchFamily="66" charset="0"/>
          </a:endParaRPr>
        </a:p>
      </dgm:t>
    </dgm:pt>
    <dgm:pt modelId="{1969E3D4-23B1-407E-856B-0C394F36E1CD}" type="parTrans" cxnId="{8824FF73-80FB-4C2D-9B72-3B3830C69328}">
      <dgm:prSet/>
      <dgm:spPr/>
      <dgm:t>
        <a:bodyPr/>
        <a:lstStyle/>
        <a:p>
          <a:endParaRPr lang="en-GB" sz="3200">
            <a:latin typeface="Comic Sans MS" panose="030F0702030302020204" pitchFamily="66" charset="0"/>
          </a:endParaRPr>
        </a:p>
      </dgm:t>
    </dgm:pt>
    <dgm:pt modelId="{401FB619-A667-47F7-8931-0C2BF7162AB5}" type="sibTrans" cxnId="{8824FF73-80FB-4C2D-9B72-3B3830C69328}">
      <dgm:prSet/>
      <dgm:spPr/>
      <dgm:t>
        <a:bodyPr/>
        <a:lstStyle/>
        <a:p>
          <a:endParaRPr lang="en-GB" sz="3200">
            <a:latin typeface="Comic Sans MS" panose="030F0702030302020204" pitchFamily="66" charset="0"/>
          </a:endParaRPr>
        </a:p>
      </dgm:t>
    </dgm:pt>
    <dgm:pt modelId="{23D77271-4E67-4989-B1E8-37D8EAC4275F}" type="pres">
      <dgm:prSet presAssocID="{A3A70B88-5C94-429B-BDF1-4C3ED243A94B}" presName="composite" presStyleCnt="0">
        <dgm:presLayoutVars>
          <dgm:chMax val="1"/>
          <dgm:dir/>
          <dgm:resizeHandles val="exact"/>
        </dgm:presLayoutVars>
      </dgm:prSet>
      <dgm:spPr/>
      <dgm:t>
        <a:bodyPr/>
        <a:lstStyle/>
        <a:p>
          <a:endParaRPr lang="en-GB"/>
        </a:p>
      </dgm:t>
    </dgm:pt>
    <dgm:pt modelId="{7FC0C2CD-56F8-4A40-B4BF-C9C5652A221D}" type="pres">
      <dgm:prSet presAssocID="{A3A70B88-5C94-429B-BDF1-4C3ED243A94B}" presName="radial" presStyleCnt="0">
        <dgm:presLayoutVars>
          <dgm:animLvl val="ctr"/>
        </dgm:presLayoutVars>
      </dgm:prSet>
      <dgm:spPr/>
    </dgm:pt>
    <dgm:pt modelId="{E3AFA8B8-49E0-411D-827E-B4D5F81878DB}" type="pres">
      <dgm:prSet presAssocID="{731532D1-D0F2-4C88-B8BE-C3FB04AA46D1}" presName="centerShape" presStyleLbl="vennNode1" presStyleIdx="0" presStyleCnt="5"/>
      <dgm:spPr/>
      <dgm:t>
        <a:bodyPr/>
        <a:lstStyle/>
        <a:p>
          <a:endParaRPr lang="en-GB"/>
        </a:p>
      </dgm:t>
    </dgm:pt>
    <dgm:pt modelId="{7F7BEFA4-10F5-4949-BCA4-E5FD95DA9402}" type="pres">
      <dgm:prSet presAssocID="{8D09A99B-CE78-4302-8CAE-112D3E4A835C}" presName="node" presStyleLbl="vennNode1" presStyleIdx="1" presStyleCnt="5">
        <dgm:presLayoutVars>
          <dgm:bulletEnabled val="1"/>
        </dgm:presLayoutVars>
      </dgm:prSet>
      <dgm:spPr/>
      <dgm:t>
        <a:bodyPr/>
        <a:lstStyle/>
        <a:p>
          <a:endParaRPr lang="en-GB"/>
        </a:p>
      </dgm:t>
    </dgm:pt>
    <dgm:pt modelId="{6DE095FC-5A8D-420C-9C95-BC9F0CF39C7E}" type="pres">
      <dgm:prSet presAssocID="{186B7FBD-1BB8-46E4-8DFF-BBEEAB20ADCE}" presName="node" presStyleLbl="vennNode1" presStyleIdx="2" presStyleCnt="5">
        <dgm:presLayoutVars>
          <dgm:bulletEnabled val="1"/>
        </dgm:presLayoutVars>
      </dgm:prSet>
      <dgm:spPr/>
      <dgm:t>
        <a:bodyPr/>
        <a:lstStyle/>
        <a:p>
          <a:endParaRPr lang="en-GB"/>
        </a:p>
      </dgm:t>
    </dgm:pt>
    <dgm:pt modelId="{10C530A8-70BC-44EC-9908-0561AB284E86}" type="pres">
      <dgm:prSet presAssocID="{50A1A739-6159-4312-97F4-78ACCE65F4E4}" presName="node" presStyleLbl="vennNode1" presStyleIdx="3" presStyleCnt="5">
        <dgm:presLayoutVars>
          <dgm:bulletEnabled val="1"/>
        </dgm:presLayoutVars>
      </dgm:prSet>
      <dgm:spPr/>
      <dgm:t>
        <a:bodyPr/>
        <a:lstStyle/>
        <a:p>
          <a:endParaRPr lang="en-GB"/>
        </a:p>
      </dgm:t>
    </dgm:pt>
    <dgm:pt modelId="{A9D3B7F6-5631-467A-BAAD-ED43E522360F}" type="pres">
      <dgm:prSet presAssocID="{1C1BA17A-D4CA-48E5-9DAF-44FB6D321529}" presName="node" presStyleLbl="vennNode1" presStyleIdx="4" presStyleCnt="5">
        <dgm:presLayoutVars>
          <dgm:bulletEnabled val="1"/>
        </dgm:presLayoutVars>
      </dgm:prSet>
      <dgm:spPr/>
      <dgm:t>
        <a:bodyPr/>
        <a:lstStyle/>
        <a:p>
          <a:endParaRPr lang="en-GB"/>
        </a:p>
      </dgm:t>
    </dgm:pt>
  </dgm:ptLst>
  <dgm:cxnLst>
    <dgm:cxn modelId="{35A09EE6-109B-4743-9E60-0940163AD0AE}" type="presOf" srcId="{50A1A739-6159-4312-97F4-78ACCE65F4E4}" destId="{10C530A8-70BC-44EC-9908-0561AB284E86}" srcOrd="0" destOrd="0" presId="urn:microsoft.com/office/officeart/2005/8/layout/radial3"/>
    <dgm:cxn modelId="{800B4300-F70E-4D82-8E77-11710AA1D76C}" srcId="{731532D1-D0F2-4C88-B8BE-C3FB04AA46D1}" destId="{8D09A99B-CE78-4302-8CAE-112D3E4A835C}" srcOrd="0" destOrd="0" parTransId="{F29E18CB-3DD1-4154-8CBD-16C26CCB5E8A}" sibTransId="{B2754BEB-F6C9-4837-9F8B-336957092C4A}"/>
    <dgm:cxn modelId="{9340F758-8005-46E5-9BA5-43E54AB9255F}" srcId="{731532D1-D0F2-4C88-B8BE-C3FB04AA46D1}" destId="{186B7FBD-1BB8-46E4-8DFF-BBEEAB20ADCE}" srcOrd="1" destOrd="0" parTransId="{902CD9EF-DFB2-4009-85FC-A71771F1A888}" sibTransId="{F3F32D97-6B1E-4FD0-A070-08FD86E1DEDB}"/>
    <dgm:cxn modelId="{4F566ACE-E72D-4534-AF99-B651AAFC4B88}" type="presOf" srcId="{A3A70B88-5C94-429B-BDF1-4C3ED243A94B}" destId="{23D77271-4E67-4989-B1E8-37D8EAC4275F}" srcOrd="0" destOrd="0" presId="urn:microsoft.com/office/officeart/2005/8/layout/radial3"/>
    <dgm:cxn modelId="{CB2A17B3-DD29-4E2A-B83F-B06393EAE74A}" type="presOf" srcId="{186B7FBD-1BB8-46E4-8DFF-BBEEAB20ADCE}" destId="{6DE095FC-5A8D-420C-9C95-BC9F0CF39C7E}" srcOrd="0" destOrd="0" presId="urn:microsoft.com/office/officeart/2005/8/layout/radial3"/>
    <dgm:cxn modelId="{6B195FE1-339C-4276-8AAF-D2748B363B1D}" srcId="{731532D1-D0F2-4C88-B8BE-C3FB04AA46D1}" destId="{50A1A739-6159-4312-97F4-78ACCE65F4E4}" srcOrd="2" destOrd="0" parTransId="{A5C34A74-A918-4FE8-A72F-0B70BE770533}" sibTransId="{43A87265-6D78-47C4-8C67-3BF70FA6488F}"/>
    <dgm:cxn modelId="{1BC96C79-483A-4726-AE30-11727CD12A46}" type="presOf" srcId="{1C1BA17A-D4CA-48E5-9DAF-44FB6D321529}" destId="{A9D3B7F6-5631-467A-BAAD-ED43E522360F}" srcOrd="0" destOrd="0" presId="urn:microsoft.com/office/officeart/2005/8/layout/radial3"/>
    <dgm:cxn modelId="{552F8AF5-FD59-4077-8B8C-6ED80841C00B}" srcId="{A3A70B88-5C94-429B-BDF1-4C3ED243A94B}" destId="{731532D1-D0F2-4C88-B8BE-C3FB04AA46D1}" srcOrd="0" destOrd="0" parTransId="{188A4C24-216D-4FEB-A674-5E1196F12965}" sibTransId="{EF846891-762B-4CE1-86F1-91A3817111EE}"/>
    <dgm:cxn modelId="{A4B7321D-1B35-4A64-A153-7B418F0C29A7}" type="presOf" srcId="{8D09A99B-CE78-4302-8CAE-112D3E4A835C}" destId="{7F7BEFA4-10F5-4949-BCA4-E5FD95DA9402}" srcOrd="0" destOrd="0" presId="urn:microsoft.com/office/officeart/2005/8/layout/radial3"/>
    <dgm:cxn modelId="{8824FF73-80FB-4C2D-9B72-3B3830C69328}" srcId="{731532D1-D0F2-4C88-B8BE-C3FB04AA46D1}" destId="{1C1BA17A-D4CA-48E5-9DAF-44FB6D321529}" srcOrd="3" destOrd="0" parTransId="{1969E3D4-23B1-407E-856B-0C394F36E1CD}" sibTransId="{401FB619-A667-47F7-8931-0C2BF7162AB5}"/>
    <dgm:cxn modelId="{9DF851FC-5989-4E43-8B9E-C6EBF2D8687E}" type="presOf" srcId="{731532D1-D0F2-4C88-B8BE-C3FB04AA46D1}" destId="{E3AFA8B8-49E0-411D-827E-B4D5F81878DB}" srcOrd="0" destOrd="0" presId="urn:microsoft.com/office/officeart/2005/8/layout/radial3"/>
    <dgm:cxn modelId="{39A50F59-CD29-4980-8F07-D3BEB44657FB}" type="presParOf" srcId="{23D77271-4E67-4989-B1E8-37D8EAC4275F}" destId="{7FC0C2CD-56F8-4A40-B4BF-C9C5652A221D}" srcOrd="0" destOrd="0" presId="urn:microsoft.com/office/officeart/2005/8/layout/radial3"/>
    <dgm:cxn modelId="{A0D41C56-2DE2-4D4F-ABB4-02C512FFD26F}" type="presParOf" srcId="{7FC0C2CD-56F8-4A40-B4BF-C9C5652A221D}" destId="{E3AFA8B8-49E0-411D-827E-B4D5F81878DB}" srcOrd="0" destOrd="0" presId="urn:microsoft.com/office/officeart/2005/8/layout/radial3"/>
    <dgm:cxn modelId="{B02E21CE-F70B-4CD8-BE6F-234BD4D913D9}" type="presParOf" srcId="{7FC0C2CD-56F8-4A40-B4BF-C9C5652A221D}" destId="{7F7BEFA4-10F5-4949-BCA4-E5FD95DA9402}" srcOrd="1" destOrd="0" presId="urn:microsoft.com/office/officeart/2005/8/layout/radial3"/>
    <dgm:cxn modelId="{0C854013-8CE2-473D-B228-19DE420EC3C2}" type="presParOf" srcId="{7FC0C2CD-56F8-4A40-B4BF-C9C5652A221D}" destId="{6DE095FC-5A8D-420C-9C95-BC9F0CF39C7E}" srcOrd="2" destOrd="0" presId="urn:microsoft.com/office/officeart/2005/8/layout/radial3"/>
    <dgm:cxn modelId="{EF375EC6-A785-4341-ABC5-DE53BAC0AF52}" type="presParOf" srcId="{7FC0C2CD-56F8-4A40-B4BF-C9C5652A221D}" destId="{10C530A8-70BC-44EC-9908-0561AB284E86}" srcOrd="3" destOrd="0" presId="urn:microsoft.com/office/officeart/2005/8/layout/radial3"/>
    <dgm:cxn modelId="{E5EE24FB-6B05-4591-BED7-1FAF99816CDC}" type="presParOf" srcId="{7FC0C2CD-56F8-4A40-B4BF-C9C5652A221D}" destId="{A9D3B7F6-5631-467A-BAAD-ED43E522360F}"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FA8B8-49E0-411D-827E-B4D5F81878DB}">
      <dsp:nvSpPr>
        <dsp:cNvPr id="0" name=""/>
        <dsp:cNvSpPr/>
      </dsp:nvSpPr>
      <dsp:spPr>
        <a:xfrm>
          <a:off x="1920875" y="904875"/>
          <a:ext cx="2254249" cy="225424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latin typeface="Comic Sans MS" panose="030F0702030302020204" pitchFamily="66" charset="0"/>
            </a:rPr>
            <a:t>Impacts</a:t>
          </a:r>
          <a:endParaRPr lang="en-GB" sz="2400" kern="1200" dirty="0">
            <a:latin typeface="Comic Sans MS" panose="030F0702030302020204" pitchFamily="66" charset="0"/>
          </a:endParaRPr>
        </a:p>
      </dsp:txBody>
      <dsp:txXfrm>
        <a:off x="2251002" y="1235002"/>
        <a:ext cx="1593995" cy="1593995"/>
      </dsp:txXfrm>
    </dsp:sp>
    <dsp:sp modelId="{7F7BEFA4-10F5-4949-BCA4-E5FD95DA9402}">
      <dsp:nvSpPr>
        <dsp:cNvPr id="0" name=""/>
        <dsp:cNvSpPr/>
      </dsp:nvSpPr>
      <dsp:spPr>
        <a:xfrm>
          <a:off x="2484437" y="402"/>
          <a:ext cx="1127124" cy="1127124"/>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omic Sans MS" panose="030F0702030302020204" pitchFamily="66" charset="0"/>
            </a:rPr>
            <a:t>Social</a:t>
          </a:r>
          <a:endParaRPr lang="en-GB" sz="1200" kern="1200" dirty="0">
            <a:latin typeface="Comic Sans MS" panose="030F0702030302020204" pitchFamily="66" charset="0"/>
          </a:endParaRPr>
        </a:p>
      </dsp:txBody>
      <dsp:txXfrm>
        <a:off x="2649500" y="165465"/>
        <a:ext cx="796998" cy="796998"/>
      </dsp:txXfrm>
    </dsp:sp>
    <dsp:sp modelId="{6DE095FC-5A8D-420C-9C95-BC9F0CF39C7E}">
      <dsp:nvSpPr>
        <dsp:cNvPr id="0" name=""/>
        <dsp:cNvSpPr/>
      </dsp:nvSpPr>
      <dsp:spPr>
        <a:xfrm>
          <a:off x="3952472" y="1468437"/>
          <a:ext cx="1127124" cy="1127124"/>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omic Sans MS" panose="030F0702030302020204" pitchFamily="66" charset="0"/>
            </a:rPr>
            <a:t>Environmental</a:t>
          </a:r>
          <a:endParaRPr lang="en-GB" sz="1200" kern="1200" dirty="0">
            <a:latin typeface="Comic Sans MS" panose="030F0702030302020204" pitchFamily="66" charset="0"/>
          </a:endParaRPr>
        </a:p>
      </dsp:txBody>
      <dsp:txXfrm>
        <a:off x="4117535" y="1633500"/>
        <a:ext cx="796998" cy="796998"/>
      </dsp:txXfrm>
    </dsp:sp>
    <dsp:sp modelId="{10C530A8-70BC-44EC-9908-0561AB284E86}">
      <dsp:nvSpPr>
        <dsp:cNvPr id="0" name=""/>
        <dsp:cNvSpPr/>
      </dsp:nvSpPr>
      <dsp:spPr>
        <a:xfrm>
          <a:off x="2484437" y="2936472"/>
          <a:ext cx="1127124" cy="1127124"/>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omic Sans MS" panose="030F0702030302020204" pitchFamily="66" charset="0"/>
            </a:rPr>
            <a:t>Economic</a:t>
          </a:r>
          <a:endParaRPr lang="en-GB" sz="1200" kern="1200" dirty="0">
            <a:latin typeface="Comic Sans MS" panose="030F0702030302020204" pitchFamily="66" charset="0"/>
          </a:endParaRPr>
        </a:p>
      </dsp:txBody>
      <dsp:txXfrm>
        <a:off x="2649500" y="3101535"/>
        <a:ext cx="796998" cy="796998"/>
      </dsp:txXfrm>
    </dsp:sp>
    <dsp:sp modelId="{A9D3B7F6-5631-467A-BAAD-ED43E522360F}">
      <dsp:nvSpPr>
        <dsp:cNvPr id="0" name=""/>
        <dsp:cNvSpPr/>
      </dsp:nvSpPr>
      <dsp:spPr>
        <a:xfrm>
          <a:off x="1016402" y="1468437"/>
          <a:ext cx="1127124" cy="112712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omic Sans MS" panose="030F0702030302020204" pitchFamily="66" charset="0"/>
            </a:rPr>
            <a:t>Political</a:t>
          </a:r>
          <a:endParaRPr lang="en-GB" sz="1200" kern="1200" dirty="0">
            <a:latin typeface="Comic Sans MS" panose="030F0702030302020204" pitchFamily="66" charset="0"/>
          </a:endParaRPr>
        </a:p>
      </dsp:txBody>
      <dsp:txXfrm>
        <a:off x="1181465" y="1633500"/>
        <a:ext cx="796998" cy="79699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8880FB-3DBC-49E0-B901-3BE1AFE3DBEF}"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290808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8880FB-3DBC-49E0-B901-3BE1AFE3DBEF}"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3300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8880FB-3DBC-49E0-B901-3BE1AFE3DBEF}"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222692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8880FB-3DBC-49E0-B901-3BE1AFE3DBEF}"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382146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8880FB-3DBC-49E0-B901-3BE1AFE3DBEF}"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33804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8880FB-3DBC-49E0-B901-3BE1AFE3DBEF}"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15907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8880FB-3DBC-49E0-B901-3BE1AFE3DBEF}" type="datetimeFigureOut">
              <a:rPr lang="en-GB" smtClean="0"/>
              <a:t>25/06/2015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310562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8880FB-3DBC-49E0-B901-3BE1AFE3DBEF}" type="datetimeFigureOut">
              <a:rPr lang="en-GB" smtClean="0"/>
              <a:t>25/06/2015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61501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880FB-3DBC-49E0-B901-3BE1AFE3DBEF}" type="datetimeFigureOut">
              <a:rPr lang="en-GB" smtClean="0"/>
              <a:t>25/06/2015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163505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880FB-3DBC-49E0-B901-3BE1AFE3DBEF}"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149381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880FB-3DBC-49E0-B901-3BE1AFE3DBEF}"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6229E9-11FF-4824-935C-8AA15664EF3E}" type="slidenum">
              <a:rPr lang="en-GB" smtClean="0"/>
              <a:t>‹#›</a:t>
            </a:fld>
            <a:endParaRPr lang="en-GB"/>
          </a:p>
        </p:txBody>
      </p:sp>
    </p:spTree>
    <p:extLst>
      <p:ext uri="{BB962C8B-B14F-4D97-AF65-F5344CB8AC3E}">
        <p14:creationId xmlns:p14="http://schemas.microsoft.com/office/powerpoint/2010/main" val="421588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880FB-3DBC-49E0-B901-3BE1AFE3DBEF}" type="datetimeFigureOut">
              <a:rPr lang="en-GB" smtClean="0"/>
              <a:t>25/06/2015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229E9-11FF-4824-935C-8AA15664EF3E}" type="slidenum">
              <a:rPr lang="en-GB" smtClean="0"/>
              <a:t>‹#›</a:t>
            </a:fld>
            <a:endParaRPr lang="en-GB"/>
          </a:p>
        </p:txBody>
      </p:sp>
    </p:spTree>
    <p:extLst>
      <p:ext uri="{BB962C8B-B14F-4D97-AF65-F5344CB8AC3E}">
        <p14:creationId xmlns:p14="http://schemas.microsoft.com/office/powerpoint/2010/main" val="1750566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fOi0iBUL8"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o1QsCa7RmmU#t=267"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388" y="188913"/>
          <a:ext cx="8785226" cy="6429414"/>
        </p:xfrm>
        <a:graphic>
          <a:graphicData uri="http://schemas.openxmlformats.org/drawingml/2006/table">
            <a:tbl>
              <a:tblPr>
                <a:tableStyleId>{616DA210-FB5B-4158-B5E0-FEB733F419BA}</a:tableStyleId>
              </a:tblPr>
              <a:tblGrid>
                <a:gridCol w="1545441"/>
                <a:gridCol w="3219669"/>
                <a:gridCol w="1126885"/>
                <a:gridCol w="2893231"/>
              </a:tblGrid>
              <a:tr h="349078">
                <a:tc gridSpan="4">
                  <a:txBody>
                    <a:bodyPr/>
                    <a:lstStyle/>
                    <a:p>
                      <a:pPr algn="ctr">
                        <a:spcAft>
                          <a:spcPts val="0"/>
                        </a:spcAft>
                      </a:pPr>
                      <a:r>
                        <a:rPr lang="en-US" sz="1800" dirty="0">
                          <a:effectLst/>
                          <a:latin typeface="Comic Sans MS" panose="030F0702030302020204" pitchFamily="66" charset="0"/>
                        </a:rPr>
                        <a:t>3. Management issues and strategies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365755">
                <a:tc>
                  <a:txBody>
                    <a:bodyPr/>
                    <a:lstStyle/>
                    <a:p>
                      <a:pPr algn="ctr">
                        <a:spcAft>
                          <a:spcPts val="0"/>
                        </a:spcAft>
                      </a:pPr>
                      <a:r>
                        <a:rPr lang="en-US" sz="1200" dirty="0">
                          <a:effectLst/>
                          <a:latin typeface="Comic Sans MS" panose="030F0702030302020204" pitchFamily="66" charset="0"/>
                        </a:rPr>
                        <a:t>Sub-topic</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Development</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Teaching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Reflection/Notes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r>
              <a:tr h="1097265">
                <a:tc>
                  <a:txBody>
                    <a:bodyPr/>
                    <a:lstStyle/>
                    <a:p>
                      <a:pPr algn="ctr">
                        <a:spcAft>
                          <a:spcPts val="0"/>
                        </a:spcAft>
                      </a:pPr>
                      <a:r>
                        <a:rPr lang="en-US" sz="1200" dirty="0">
                          <a:effectLst/>
                          <a:latin typeface="Comic Sans MS" panose="030F0702030302020204" pitchFamily="66" charset="0"/>
                        </a:rPr>
                        <a:t>Dams and reservoirs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spcAft>
                          <a:spcPts val="0"/>
                        </a:spcAft>
                      </a:pPr>
                      <a:r>
                        <a:rPr lang="en-US" sz="1200" dirty="0">
                          <a:effectLst/>
                          <a:latin typeface="Comic Sans MS" panose="030F0702030302020204" pitchFamily="66" charset="0"/>
                        </a:rPr>
                        <a:t>Examine the hydrological changes resulting from the construction of dams and reservoirs. Examine </a:t>
                      </a:r>
                      <a:endParaRPr lang="en-GB" sz="1600" dirty="0">
                        <a:effectLst/>
                        <a:latin typeface="Comic Sans MS" panose="030F0702030302020204" pitchFamily="66" charset="0"/>
                      </a:endParaRPr>
                    </a:p>
                    <a:p>
                      <a:pPr>
                        <a:spcAft>
                          <a:spcPts val="0"/>
                        </a:spcAft>
                      </a:pPr>
                      <a:r>
                        <a:rPr lang="en-US" sz="1200" dirty="0">
                          <a:effectLst/>
                          <a:latin typeface="Comic Sans MS" panose="030F0702030302020204" pitchFamily="66" charset="0"/>
                        </a:rPr>
                        <a:t>the costs and benefits of dams and reservoirs as part of multi-purpose schemes.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2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600" dirty="0">
                          <a:effectLst/>
                          <a:latin typeface="Comic Sans MS" panose="030F0702030302020204" pitchFamily="66" charset="0"/>
                        </a:rPr>
                        <a:t>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r>
              <a:tr h="1561017">
                <a:tc>
                  <a:txBody>
                    <a:bodyPr/>
                    <a:lstStyle/>
                    <a:p>
                      <a:pPr algn="ctr">
                        <a:spcAft>
                          <a:spcPts val="0"/>
                        </a:spcAft>
                      </a:pPr>
                      <a:r>
                        <a:rPr lang="en-US" sz="1200" dirty="0">
                          <a:effectLst/>
                          <a:latin typeface="Comic Sans MS" panose="030F0702030302020204" pitchFamily="66" charset="0"/>
                        </a:rPr>
                        <a:t>Floodplain management</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spcAft>
                          <a:spcPts val="0"/>
                        </a:spcAft>
                      </a:pPr>
                      <a:r>
                        <a:rPr lang="en-US" sz="1200" dirty="0">
                          <a:effectLst/>
                          <a:latin typeface="Comic Sans MS" panose="030F0702030302020204" pitchFamily="66" charset="0"/>
                        </a:rPr>
                        <a:t>Explain the stream channel processes (erosion, transport, deposition) and explain the resultant landforms found on floodplains.  Examine the human modifications of a floodplain and their effect on the size and probability of floods. Evaluate the costs and benefits of alternative stream management strategies.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3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600" dirty="0">
                          <a:effectLst/>
                          <a:latin typeface="Comic Sans MS" panose="030F0702030302020204" pitchFamily="66" charset="0"/>
                        </a:rPr>
                        <a:t>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r>
              <a:tr h="958735">
                <a:tc>
                  <a:txBody>
                    <a:bodyPr/>
                    <a:lstStyle/>
                    <a:p>
                      <a:pPr algn="ctr">
                        <a:spcAft>
                          <a:spcPts val="0"/>
                        </a:spcAft>
                      </a:pPr>
                      <a:r>
                        <a:rPr lang="en-US" sz="1200" dirty="0">
                          <a:effectLst/>
                          <a:latin typeface="Comic Sans MS" panose="030F0702030302020204" pitchFamily="66" charset="0"/>
                        </a:rPr>
                        <a:t>Ground water</a:t>
                      </a:r>
                      <a:endParaRPr lang="en-GB" sz="1600" dirty="0">
                        <a:effectLst/>
                        <a:latin typeface="Comic Sans MS" panose="030F0702030302020204" pitchFamily="66" charset="0"/>
                      </a:endParaRPr>
                    </a:p>
                    <a:p>
                      <a:pPr algn="ctr">
                        <a:spcAft>
                          <a:spcPts val="0"/>
                        </a:spcAft>
                      </a:pPr>
                      <a:r>
                        <a:rPr lang="en-US" sz="1200" dirty="0">
                          <a:effectLst/>
                          <a:latin typeface="Comic Sans MS" panose="030F0702030302020204" pitchFamily="66" charset="0"/>
                        </a:rPr>
                        <a:t>management</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spcAft>
                          <a:spcPts val="0"/>
                        </a:spcAft>
                      </a:pPr>
                      <a:r>
                        <a:rPr lang="en-US" sz="1200" dirty="0">
                          <a:effectLst/>
                          <a:latin typeface="Comic Sans MS" panose="030F0702030302020204" pitchFamily="66" charset="0"/>
                        </a:rPr>
                        <a:t>Explain the functioning and management of artesian basins and aquifers, distinguishing between natural and artificial recharge. Examine the environmental impacts of groundwater abstraction.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2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600" dirty="0">
                          <a:effectLst/>
                          <a:latin typeface="Comic Sans MS" panose="030F0702030302020204" pitchFamily="66" charset="0"/>
                        </a:rPr>
                        <a:t>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r>
              <a:tr h="817384">
                <a:tc>
                  <a:txBody>
                    <a:bodyPr/>
                    <a:lstStyle/>
                    <a:p>
                      <a:pPr algn="ctr">
                        <a:spcAft>
                          <a:spcPts val="0"/>
                        </a:spcAft>
                      </a:pPr>
                      <a:r>
                        <a:rPr lang="en-US" sz="1200" dirty="0">
                          <a:effectLst/>
                          <a:latin typeface="Comic Sans MS" panose="030F0702030302020204" pitchFamily="66" charset="0"/>
                        </a:rPr>
                        <a:t>Freshwater wetland</a:t>
                      </a:r>
                      <a:endParaRPr lang="en-GB" sz="1600" dirty="0">
                        <a:effectLst/>
                        <a:latin typeface="Comic Sans MS" panose="030F0702030302020204" pitchFamily="66" charset="0"/>
                      </a:endParaRPr>
                    </a:p>
                    <a:p>
                      <a:pPr algn="ctr">
                        <a:spcAft>
                          <a:spcPts val="0"/>
                        </a:spcAft>
                      </a:pPr>
                      <a:r>
                        <a:rPr lang="en-US" sz="1200" dirty="0">
                          <a:effectLst/>
                          <a:latin typeface="Comic Sans MS" panose="030F0702030302020204" pitchFamily="66" charset="0"/>
                        </a:rPr>
                        <a:t>management</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spcAft>
                          <a:spcPts val="0"/>
                        </a:spcAft>
                      </a:pPr>
                      <a:r>
                        <a:rPr lang="en-US" sz="1200" dirty="0">
                          <a:effectLst/>
                          <a:latin typeface="Comic Sans MS" panose="030F0702030302020204" pitchFamily="66" charset="0"/>
                        </a:rPr>
                        <a:t>Describe the role of wetlands as a water resource. Evaluate the effectiveness of the management strategies that have been adopted in a major wetland.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2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600" dirty="0">
                          <a:effectLst/>
                          <a:latin typeface="Comic Sans MS" panose="030F0702030302020204" pitchFamily="66" charset="0"/>
                        </a:rPr>
                        <a:t>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r>
              <a:tr h="1280142">
                <a:tc>
                  <a:txBody>
                    <a:bodyPr/>
                    <a:lstStyle/>
                    <a:p>
                      <a:pPr algn="ctr">
                        <a:spcAft>
                          <a:spcPts val="0"/>
                        </a:spcAft>
                      </a:pPr>
                      <a:r>
                        <a:rPr lang="en-US" sz="1200" dirty="0">
                          <a:effectLst/>
                          <a:latin typeface="Comic Sans MS" panose="030F0702030302020204" pitchFamily="66" charset="0"/>
                        </a:rPr>
                        <a:t>Irrigation and agriculture</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spcAft>
                          <a:spcPts val="0"/>
                        </a:spcAft>
                      </a:pPr>
                      <a:r>
                        <a:rPr lang="en-US" sz="1200" dirty="0">
                          <a:effectLst/>
                          <a:latin typeface="Comic Sans MS" panose="030F0702030302020204" pitchFamily="66" charset="0"/>
                        </a:rPr>
                        <a:t> </a:t>
                      </a:r>
                      <a:endParaRPr lang="en-GB" sz="1600" dirty="0">
                        <a:effectLst/>
                        <a:latin typeface="Comic Sans MS" panose="030F0702030302020204" pitchFamily="66" charset="0"/>
                      </a:endParaRPr>
                    </a:p>
                    <a:p>
                      <a:pPr>
                        <a:spcAft>
                          <a:spcPts val="0"/>
                        </a:spcAft>
                      </a:pPr>
                      <a:r>
                        <a:rPr lang="en-US" sz="1200" dirty="0">
                          <a:effectLst/>
                          <a:latin typeface="Comic Sans MS" panose="030F0702030302020204" pitchFamily="66" charset="0"/>
                        </a:rPr>
                        <a:t>Examine the environmental impact of agriculture and irrigation on water quality: salinization, agro-chemical runoff, the pollution of groundwater and the eutrophication of lakes, rivers and wetlands</a:t>
                      </a:r>
                      <a:r>
                        <a:rPr lang="en-US" sz="1200" dirty="0" smtClean="0">
                          <a:effectLst/>
                          <a:latin typeface="Comic Sans MS" panose="030F0702030302020204" pitchFamily="66" charset="0"/>
                        </a:rPr>
                        <a:t>.</a:t>
                      </a:r>
                      <a:endParaRPr lang="en-GB" sz="1600" dirty="0">
                        <a:effectLst/>
                        <a:latin typeface="Comic Sans MS" panose="030F0702030302020204" pitchFamily="66" charset="0"/>
                      </a:endParaRPr>
                    </a:p>
                  </a:txBody>
                  <a:tcPr marL="48823" marR="48823" marT="0" marB="0" anchor="ctr"/>
                </a:tc>
                <a:tc>
                  <a:txBody>
                    <a:bodyPr/>
                    <a:lstStyle/>
                    <a:p>
                      <a:pPr algn="ctr">
                        <a:spcAft>
                          <a:spcPts val="0"/>
                        </a:spcAft>
                      </a:pPr>
                      <a:r>
                        <a:rPr lang="en-US" sz="1200" dirty="0">
                          <a:effectLst/>
                          <a:latin typeface="Comic Sans MS" panose="030F0702030302020204" pitchFamily="66" charset="0"/>
                        </a:rPr>
                        <a:t>3 hours</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c>
                  <a:txBody>
                    <a:bodyPr/>
                    <a:lstStyle/>
                    <a:p>
                      <a:pPr algn="ctr">
                        <a:spcAft>
                          <a:spcPts val="0"/>
                        </a:spcAft>
                      </a:pPr>
                      <a:r>
                        <a:rPr lang="en-US" sz="1600" dirty="0">
                          <a:effectLst/>
                          <a:latin typeface="Comic Sans MS" panose="030F0702030302020204" pitchFamily="66" charset="0"/>
                        </a:rPr>
                        <a:t> </a:t>
                      </a:r>
                      <a:endParaRPr lang="en-GB" sz="1600" dirty="0">
                        <a:solidFill>
                          <a:srgbClr val="000000"/>
                        </a:solidFill>
                        <a:effectLst/>
                        <a:latin typeface="Comic Sans MS" panose="030F0702030302020204" pitchFamily="66" charset="0"/>
                        <a:ea typeface="Times New Roman"/>
                        <a:cs typeface="Times New Roman"/>
                      </a:endParaRPr>
                    </a:p>
                  </a:txBody>
                  <a:tcPr marL="48823" marR="48823" marT="0" marB="0" anchor="ctr"/>
                </a:tc>
              </a:tr>
            </a:tbl>
          </a:graphicData>
        </a:graphic>
      </p:graphicFrame>
    </p:spTree>
    <p:extLst>
      <p:ext uri="{BB962C8B-B14F-4D97-AF65-F5344CB8AC3E}">
        <p14:creationId xmlns:p14="http://schemas.microsoft.com/office/powerpoint/2010/main" val="3979082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105" y="145215"/>
            <a:ext cx="8868390" cy="369332"/>
          </a:xfrm>
          <a:prstGeom prst="rect">
            <a:avLst/>
          </a:prstGeom>
          <a:ln w="28575">
            <a:solidFill>
              <a:srgbClr val="FF0000"/>
            </a:solidFill>
          </a:ln>
        </p:spPr>
        <p:txBody>
          <a:bodyPr wrap="square">
            <a:spAutoFit/>
          </a:bodyPr>
          <a:lstStyle/>
          <a:p>
            <a:pPr algn="ctr"/>
            <a:r>
              <a:rPr lang="en-GB" u="sng" cap="all" dirty="0" smtClean="0">
                <a:latin typeface="Comic Sans MS" panose="030F0702030302020204" pitchFamily="66" charset="0"/>
              </a:rPr>
              <a:t>GROUNDWATER </a:t>
            </a:r>
            <a:r>
              <a:rPr lang="en-GB" u="sng" cap="all" dirty="0">
                <a:latin typeface="Comic Sans MS" panose="030F0702030302020204" pitchFamily="66" charset="0"/>
              </a:rPr>
              <a:t>  </a:t>
            </a:r>
            <a:r>
              <a:rPr lang="en-GB" u="sng" cap="all" dirty="0" smtClean="0">
                <a:latin typeface="Comic Sans MS" panose="030F0702030302020204" pitchFamily="66" charset="0"/>
              </a:rPr>
              <a:t>ABSTRACTION</a:t>
            </a:r>
            <a:endParaRPr lang="en-GB" u="sng" cap="all" dirty="0">
              <a:latin typeface="Comic Sans MS" panose="030F0702030302020204" pitchFamily="66" charset="0"/>
            </a:endParaRPr>
          </a:p>
        </p:txBody>
      </p:sp>
      <p:sp>
        <p:nvSpPr>
          <p:cNvPr id="5" name="Rectangle 4"/>
          <p:cNvSpPr/>
          <p:nvPr/>
        </p:nvSpPr>
        <p:spPr>
          <a:xfrm>
            <a:off x="180365" y="580740"/>
            <a:ext cx="8856129" cy="646331"/>
          </a:xfrm>
          <a:prstGeom prst="rect">
            <a:avLst/>
          </a:prstGeom>
          <a:ln w="28575">
            <a:solidFill>
              <a:srgbClr val="FFC000"/>
            </a:solidFill>
          </a:ln>
        </p:spPr>
        <p:txBody>
          <a:bodyPr wrap="square">
            <a:spAutoFit/>
          </a:bodyPr>
          <a:lstStyle/>
          <a:p>
            <a:r>
              <a:rPr lang="en-US" u="sng" dirty="0" smtClean="0">
                <a:effectLst/>
                <a:latin typeface="Comic Sans MS" panose="030F0702030302020204" pitchFamily="66" charset="0"/>
              </a:rPr>
              <a:t>Learning Objective</a:t>
            </a:r>
            <a:r>
              <a:rPr lang="en-US" dirty="0" smtClean="0">
                <a:effectLst/>
                <a:latin typeface="Comic Sans MS" panose="030F0702030302020204" pitchFamily="66" charset="0"/>
              </a:rPr>
              <a:t>: Examine the environmental impacts of groundwater abstraction. </a:t>
            </a:r>
            <a:endParaRPr lang="en-GB" dirty="0">
              <a:latin typeface="Comic Sans MS" panose="030F0702030302020204" pitchFamily="66" charset="0"/>
            </a:endParaRPr>
          </a:p>
        </p:txBody>
      </p:sp>
      <p:sp>
        <p:nvSpPr>
          <p:cNvPr id="6" name="AutoShape 2" descr="http://www.geographypods.com/uploads/7/6/2/2/7622863/6075809_ori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omic Sans MS" panose="030F0702030302020204" pitchFamily="66" charset="0"/>
            </a:endParaRPr>
          </a:p>
        </p:txBody>
      </p:sp>
      <p:sp>
        <p:nvSpPr>
          <p:cNvPr id="8" name="Rectangle 7"/>
          <p:cNvSpPr/>
          <p:nvPr/>
        </p:nvSpPr>
        <p:spPr>
          <a:xfrm rot="5400000">
            <a:off x="6841120" y="4526326"/>
            <a:ext cx="3744416" cy="646331"/>
          </a:xfrm>
          <a:prstGeom prst="rect">
            <a:avLst/>
          </a:prstGeom>
          <a:ln w="28575">
            <a:solidFill>
              <a:srgbClr val="00FF00"/>
            </a:solidFill>
          </a:ln>
        </p:spPr>
        <p:txBody>
          <a:bodyPr wrap="square">
            <a:spAutoFit/>
          </a:bodyPr>
          <a:lstStyle/>
          <a:p>
            <a:r>
              <a:rPr lang="en-US" u="sng" dirty="0" smtClean="0">
                <a:effectLst/>
                <a:latin typeface="Comic Sans MS" panose="030F0702030302020204" pitchFamily="66" charset="0"/>
              </a:rPr>
              <a:t>Starter: </a:t>
            </a:r>
            <a:r>
              <a:rPr lang="en-US" dirty="0" smtClean="0">
                <a:effectLst/>
                <a:latin typeface="Comic Sans MS" panose="030F0702030302020204" pitchFamily="66" charset="0"/>
              </a:rPr>
              <a:t>Describe the map. [4marks]  </a:t>
            </a:r>
            <a:endParaRPr lang="en-GB" dirty="0">
              <a:latin typeface="Comic Sans MS" panose="030F0702030302020204"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69" y="2868404"/>
            <a:ext cx="7149112" cy="390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ction Button: Movie 8">
            <a:hlinkClick r:id="rId3" highlightClick="1"/>
          </p:cNvPr>
          <p:cNvSpPr/>
          <p:nvPr/>
        </p:nvSpPr>
        <p:spPr>
          <a:xfrm>
            <a:off x="307276" y="229584"/>
            <a:ext cx="303585" cy="18466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80365" y="1340768"/>
            <a:ext cx="8856130" cy="1477328"/>
          </a:xfrm>
          <a:prstGeom prst="rect">
            <a:avLst/>
          </a:prstGeom>
          <a:ln w="28575">
            <a:solidFill>
              <a:srgbClr val="7030A0"/>
            </a:solidFill>
          </a:ln>
        </p:spPr>
        <p:txBody>
          <a:bodyPr wrap="square">
            <a:spAutoFit/>
          </a:bodyPr>
          <a:lstStyle/>
          <a:p>
            <a:r>
              <a:rPr lang="en-GB" u="sng" dirty="0" smtClean="0">
                <a:latin typeface="Comic Sans MS" panose="030F0702030302020204" pitchFamily="66" charset="0"/>
              </a:rPr>
              <a:t>A01 Defining Language:</a:t>
            </a:r>
          </a:p>
          <a:p>
            <a:r>
              <a:rPr lang="en-GB" dirty="0" smtClean="0">
                <a:latin typeface="Comic Sans MS" panose="030F0702030302020204" pitchFamily="66" charset="0"/>
              </a:rPr>
              <a:t>Water</a:t>
            </a:r>
            <a:r>
              <a:rPr lang="en-GB" dirty="0">
                <a:latin typeface="Comic Sans MS" panose="030F0702030302020204" pitchFamily="66" charset="0"/>
              </a:rPr>
              <a:t> extraction, water abstraction, or groundwater extraction is the process of taking water from any source, either temporarily or permanently. This water can be used for irrigation, industry, recreation, flood control or treatment to produce drinking water</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12" name="Rectangle 11"/>
          <p:cNvSpPr/>
          <p:nvPr/>
        </p:nvSpPr>
        <p:spPr>
          <a:xfrm>
            <a:off x="3923928" y="2924943"/>
            <a:ext cx="4032448" cy="3849097"/>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Movie 13">
            <a:hlinkClick r:id="rId4" highlightClick="1"/>
          </p:cNvPr>
          <p:cNvSpPr/>
          <p:nvPr/>
        </p:nvSpPr>
        <p:spPr>
          <a:xfrm>
            <a:off x="8496519" y="257311"/>
            <a:ext cx="323166" cy="18466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9962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149112" cy="390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82" y="692696"/>
            <a:ext cx="8994422"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8105" y="145215"/>
            <a:ext cx="8868390" cy="369332"/>
          </a:xfrm>
          <a:prstGeom prst="rect">
            <a:avLst/>
          </a:prstGeom>
          <a:ln w="28575">
            <a:solidFill>
              <a:srgbClr val="FF0000"/>
            </a:solidFill>
          </a:ln>
        </p:spPr>
        <p:txBody>
          <a:bodyPr wrap="square">
            <a:spAutoFit/>
          </a:bodyPr>
          <a:lstStyle/>
          <a:p>
            <a:pPr algn="ctr"/>
            <a:r>
              <a:rPr lang="en-GB" u="sng" cap="all" dirty="0" smtClean="0">
                <a:latin typeface="Comic Sans MS" panose="030F0702030302020204" pitchFamily="66" charset="0"/>
              </a:rPr>
              <a:t>GROUNDWATER </a:t>
            </a:r>
            <a:r>
              <a:rPr lang="en-GB" u="sng" cap="all" dirty="0">
                <a:latin typeface="Comic Sans MS" panose="030F0702030302020204" pitchFamily="66" charset="0"/>
              </a:rPr>
              <a:t>  </a:t>
            </a:r>
            <a:r>
              <a:rPr lang="en-GB" u="sng" cap="all" dirty="0" smtClean="0">
                <a:latin typeface="Comic Sans MS" panose="030F0702030302020204" pitchFamily="66" charset="0"/>
              </a:rPr>
              <a:t>ABSTRACTION(Source work)</a:t>
            </a:r>
            <a:endParaRPr lang="en-GB" u="sng" cap="all" dirty="0">
              <a:latin typeface="Comic Sans MS" panose="030F0702030302020204" pitchFamily="66" charset="0"/>
            </a:endParaRPr>
          </a:p>
        </p:txBody>
      </p:sp>
    </p:spTree>
    <p:extLst>
      <p:ext uri="{BB962C8B-B14F-4D97-AF65-F5344CB8AC3E}">
        <p14:creationId xmlns:p14="http://schemas.microsoft.com/office/powerpoint/2010/main" val="1217602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936" y="124324"/>
            <a:ext cx="8856129" cy="369332"/>
          </a:xfrm>
          <a:prstGeom prst="rect">
            <a:avLst/>
          </a:prstGeom>
          <a:ln w="28575">
            <a:solidFill>
              <a:srgbClr val="FF0000"/>
            </a:solidFill>
          </a:ln>
        </p:spPr>
        <p:txBody>
          <a:bodyPr wrap="square">
            <a:spAutoFit/>
          </a:bodyPr>
          <a:lstStyle/>
          <a:p>
            <a:pPr algn="ctr"/>
            <a:r>
              <a:rPr lang="en-US" u="sng" dirty="0" smtClean="0">
                <a:effectLst/>
                <a:latin typeface="Comic Sans MS" panose="030F0702030302020204" pitchFamily="66" charset="0"/>
              </a:rPr>
              <a:t>The Possibilities </a:t>
            </a:r>
            <a:endParaRPr lang="en-GB" dirty="0">
              <a:latin typeface="Comic Sans MS" panose="030F0702030302020204" pitchFamily="66" charset="0"/>
            </a:endParaRPr>
          </a:p>
        </p:txBody>
      </p:sp>
      <p:sp>
        <p:nvSpPr>
          <p:cNvPr id="7" name="Rectangle 6"/>
          <p:cNvSpPr/>
          <p:nvPr/>
        </p:nvSpPr>
        <p:spPr>
          <a:xfrm>
            <a:off x="180365" y="580740"/>
            <a:ext cx="8856129" cy="923330"/>
          </a:xfrm>
          <a:prstGeom prst="rect">
            <a:avLst/>
          </a:prstGeom>
          <a:ln w="28575">
            <a:solidFill>
              <a:srgbClr val="00FF00"/>
            </a:solidFill>
          </a:ln>
        </p:spPr>
        <p:txBody>
          <a:bodyPr wrap="square">
            <a:spAutoFit/>
          </a:bodyPr>
          <a:lstStyle/>
          <a:p>
            <a:r>
              <a:rPr lang="en-US" u="sng" dirty="0" smtClean="0">
                <a:effectLst/>
                <a:latin typeface="Comic Sans MS" panose="030F0702030302020204" pitchFamily="66" charset="0"/>
              </a:rPr>
              <a:t>Demo:</a:t>
            </a:r>
            <a:r>
              <a:rPr lang="en-US" dirty="0" smtClean="0">
                <a:effectLst/>
                <a:latin typeface="Comic Sans MS" panose="030F0702030302020204" pitchFamily="66" charset="0"/>
              </a:rPr>
              <a:t> Use your honeycomb to find the links between groundwater abstraction and the possibilities, changes and impacts it could have for the continent of Africa.   </a:t>
            </a:r>
            <a:endParaRPr lang="en-GB" dirty="0">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92" y="1988840"/>
            <a:ext cx="3370704" cy="469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4049004370"/>
              </p:ext>
            </p:extLst>
          </p:nvPr>
        </p:nvGraphicFramePr>
        <p:xfrm>
          <a:off x="3419872" y="19780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25730"/>
          <a:stretch/>
        </p:blipFill>
        <p:spPr bwMode="auto">
          <a:xfrm>
            <a:off x="3671122" y="1578909"/>
            <a:ext cx="1354704"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374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556" y="478413"/>
            <a:ext cx="8888537" cy="646331"/>
          </a:xfrm>
          <a:prstGeom prst="rect">
            <a:avLst/>
          </a:prstGeom>
          <a:ln w="28575">
            <a:solidFill>
              <a:srgbClr val="FFC000"/>
            </a:solidFill>
          </a:ln>
        </p:spPr>
        <p:txBody>
          <a:bodyPr wrap="square">
            <a:spAutoFit/>
          </a:bodyPr>
          <a:lstStyle/>
          <a:p>
            <a:r>
              <a:rPr lang="en-US" u="sng" dirty="0" smtClean="0">
                <a:effectLst/>
                <a:latin typeface="Comic Sans MS" panose="030F0702030302020204" pitchFamily="66" charset="0"/>
              </a:rPr>
              <a:t>Learning Objective</a:t>
            </a:r>
            <a:r>
              <a:rPr lang="en-US" dirty="0" smtClean="0">
                <a:effectLst/>
                <a:latin typeface="Comic Sans MS" panose="030F0702030302020204" pitchFamily="66" charset="0"/>
              </a:rPr>
              <a:t>: Examine the environmental impacts of groundwater abstraction. </a:t>
            </a:r>
            <a:endParaRPr lang="en-GB"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81" y="1251352"/>
            <a:ext cx="3571875" cy="4924425"/>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5436096" y="1988840"/>
            <a:ext cx="438150" cy="209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p:cNvSpPr/>
          <p:nvPr/>
        </p:nvSpPr>
        <p:spPr>
          <a:xfrm>
            <a:off x="1676400" y="7829550"/>
            <a:ext cx="438150" cy="209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p:cNvSpPr/>
          <p:nvPr/>
        </p:nvSpPr>
        <p:spPr>
          <a:xfrm>
            <a:off x="3923928" y="1198493"/>
            <a:ext cx="5141165" cy="646331"/>
          </a:xfrm>
          <a:prstGeom prst="rect">
            <a:avLst/>
          </a:prstGeom>
          <a:ln w="28575">
            <a:solidFill>
              <a:srgbClr val="00FF00"/>
            </a:solidFill>
          </a:ln>
        </p:spPr>
        <p:txBody>
          <a:bodyPr wrap="square">
            <a:spAutoFit/>
          </a:bodyPr>
          <a:lstStyle/>
          <a:p>
            <a:r>
              <a:rPr lang="en-GB" u="sng" dirty="0" smtClean="0">
                <a:latin typeface="Comic Sans MS" panose="030F0702030302020204" pitchFamily="66" charset="0"/>
              </a:rPr>
              <a:t>Demo</a:t>
            </a:r>
            <a:r>
              <a:rPr lang="en-GB" dirty="0" smtClean="0">
                <a:latin typeface="Comic Sans MS" panose="030F0702030302020204" pitchFamily="66" charset="0"/>
              </a:rPr>
              <a:t>: On your worksheet highlight the possible solutions for depletion and pollution.</a:t>
            </a:r>
            <a:endParaRPr lang="en-GB" dirty="0">
              <a:latin typeface="Comic Sans MS" panose="030F0702030302020204" pitchFamily="66" charset="0"/>
            </a:endParaRPr>
          </a:p>
        </p:txBody>
      </p:sp>
      <p:sp>
        <p:nvSpPr>
          <p:cNvPr id="13" name="Rectangle 12"/>
          <p:cNvSpPr/>
          <p:nvPr/>
        </p:nvSpPr>
        <p:spPr>
          <a:xfrm>
            <a:off x="5436096" y="2420888"/>
            <a:ext cx="438150" cy="209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13"/>
          <p:cNvSpPr/>
          <p:nvPr/>
        </p:nvSpPr>
        <p:spPr>
          <a:xfrm>
            <a:off x="6332812" y="1908949"/>
            <a:ext cx="1365708" cy="369332"/>
          </a:xfrm>
          <a:prstGeom prst="rect">
            <a:avLst/>
          </a:prstGeom>
          <a:ln w="28575">
            <a:solidFill>
              <a:srgbClr val="00FF00"/>
            </a:solidFill>
          </a:ln>
        </p:spPr>
        <p:txBody>
          <a:bodyPr wrap="square">
            <a:spAutoFit/>
          </a:bodyPr>
          <a:lstStyle/>
          <a:p>
            <a:r>
              <a:rPr lang="en-GB" u="sng" dirty="0" smtClean="0">
                <a:latin typeface="Comic Sans MS" panose="030F0702030302020204" pitchFamily="66" charset="0"/>
              </a:rPr>
              <a:t>Depletion</a:t>
            </a:r>
            <a:endParaRPr lang="en-GB" dirty="0">
              <a:latin typeface="Comic Sans MS" panose="030F0702030302020204" pitchFamily="66" charset="0"/>
            </a:endParaRPr>
          </a:p>
        </p:txBody>
      </p:sp>
      <p:sp>
        <p:nvSpPr>
          <p:cNvPr id="15" name="Rectangle 14"/>
          <p:cNvSpPr/>
          <p:nvPr/>
        </p:nvSpPr>
        <p:spPr>
          <a:xfrm>
            <a:off x="6332812" y="2340997"/>
            <a:ext cx="1365708" cy="369332"/>
          </a:xfrm>
          <a:prstGeom prst="rect">
            <a:avLst/>
          </a:prstGeom>
          <a:ln w="28575">
            <a:solidFill>
              <a:srgbClr val="00FF00"/>
            </a:solidFill>
          </a:ln>
        </p:spPr>
        <p:txBody>
          <a:bodyPr wrap="square">
            <a:spAutoFit/>
          </a:bodyPr>
          <a:lstStyle/>
          <a:p>
            <a:r>
              <a:rPr lang="en-GB" u="sng" dirty="0" smtClean="0">
                <a:latin typeface="Comic Sans MS" panose="030F0702030302020204" pitchFamily="66" charset="0"/>
              </a:rPr>
              <a:t>Solution</a:t>
            </a:r>
            <a:endParaRPr lang="en-GB" dirty="0">
              <a:latin typeface="Comic Sans MS" panose="030F0702030302020204" pitchFamily="66" charset="0"/>
            </a:endParaRPr>
          </a:p>
        </p:txBody>
      </p:sp>
      <p:sp>
        <p:nvSpPr>
          <p:cNvPr id="16" name="Rectangle 15"/>
          <p:cNvSpPr/>
          <p:nvPr/>
        </p:nvSpPr>
        <p:spPr>
          <a:xfrm>
            <a:off x="208964" y="51754"/>
            <a:ext cx="8856129" cy="369332"/>
          </a:xfrm>
          <a:prstGeom prst="rect">
            <a:avLst/>
          </a:prstGeom>
          <a:ln w="28575">
            <a:solidFill>
              <a:srgbClr val="FF0000"/>
            </a:solidFill>
          </a:ln>
        </p:spPr>
        <p:txBody>
          <a:bodyPr wrap="square">
            <a:spAutoFit/>
          </a:bodyPr>
          <a:lstStyle/>
          <a:p>
            <a:pPr algn="ctr"/>
            <a:r>
              <a:rPr lang="en-US" u="sng" dirty="0" smtClean="0">
                <a:effectLst/>
                <a:latin typeface="Comic Sans MS" panose="030F0702030302020204" pitchFamily="66" charset="0"/>
              </a:rPr>
              <a:t>Solutions and problems</a:t>
            </a:r>
            <a:endParaRPr lang="en-GB" dirty="0">
              <a:latin typeface="Comic Sans MS" panose="030F0702030302020204" pitchFamily="66" charset="0"/>
            </a:endParaRPr>
          </a:p>
        </p:txBody>
      </p:sp>
      <p:sp>
        <p:nvSpPr>
          <p:cNvPr id="11" name="Rectangle 10"/>
          <p:cNvSpPr/>
          <p:nvPr/>
        </p:nvSpPr>
        <p:spPr>
          <a:xfrm>
            <a:off x="3981211" y="3549496"/>
            <a:ext cx="5083882" cy="1323439"/>
          </a:xfrm>
          <a:prstGeom prst="rect">
            <a:avLst/>
          </a:prstGeom>
          <a:ln w="28575">
            <a:solidFill>
              <a:srgbClr val="00B0F0"/>
            </a:solidFill>
          </a:ln>
        </p:spPr>
        <p:txBody>
          <a:bodyPr wrap="square">
            <a:spAutoFit/>
          </a:bodyPr>
          <a:lstStyle/>
          <a:p>
            <a:r>
              <a:rPr lang="en-GB" sz="2000" u="sng" dirty="0" smtClean="0">
                <a:latin typeface="Comic Sans MS" panose="030F0702030302020204" pitchFamily="66" charset="0"/>
              </a:rPr>
              <a:t>Challenge</a:t>
            </a:r>
            <a:r>
              <a:rPr lang="en-GB" sz="2000" dirty="0" smtClean="0">
                <a:latin typeface="Comic Sans MS" panose="030F0702030302020204" pitchFamily="66" charset="0"/>
              </a:rPr>
              <a:t>: Examine the environmental impacts of groundwater abstraction. What problems does groundwater abstraction bring? List them below.</a:t>
            </a:r>
            <a:endParaRPr lang="en-GB" sz="2000" dirty="0">
              <a:latin typeface="Comic Sans MS" panose="030F0702030302020204" pitchFamily="66" charset="0"/>
            </a:endParaRPr>
          </a:p>
        </p:txBody>
      </p:sp>
      <p:sp>
        <p:nvSpPr>
          <p:cNvPr id="18" name="Oval 17"/>
          <p:cNvSpPr/>
          <p:nvPr/>
        </p:nvSpPr>
        <p:spPr>
          <a:xfrm>
            <a:off x="4988244" y="5175200"/>
            <a:ext cx="2573294" cy="126791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Rectangle 18"/>
          <p:cNvSpPr/>
          <p:nvPr/>
        </p:nvSpPr>
        <p:spPr>
          <a:xfrm>
            <a:off x="5689346" y="5606482"/>
            <a:ext cx="1240685" cy="369332"/>
          </a:xfrm>
          <a:prstGeom prst="rect">
            <a:avLst/>
          </a:prstGeom>
          <a:ln w="28575">
            <a:solidFill>
              <a:schemeClr val="bg1"/>
            </a:solidFill>
          </a:ln>
        </p:spPr>
        <p:txBody>
          <a:bodyPr wrap="square">
            <a:spAutoFit/>
          </a:bodyPr>
          <a:lstStyle/>
          <a:p>
            <a:pPr algn="ctr"/>
            <a:r>
              <a:rPr lang="en-GB" u="sng" dirty="0" smtClean="0">
                <a:latin typeface="Comic Sans MS" panose="030F0702030302020204" pitchFamily="66" charset="0"/>
              </a:rPr>
              <a:t>Problem</a:t>
            </a:r>
            <a:endParaRPr lang="en-GB" dirty="0">
              <a:latin typeface="Comic Sans MS" panose="030F0702030302020204" pitchFamily="66" charset="0"/>
            </a:endParaRPr>
          </a:p>
        </p:txBody>
      </p:sp>
    </p:spTree>
    <p:extLst>
      <p:ext uri="{BB962C8B-B14F-4D97-AF65-F5344CB8AC3E}">
        <p14:creationId xmlns:p14="http://schemas.microsoft.com/office/powerpoint/2010/main" val="1417611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tin Roberts\Downloads\groundwater_graphic31.eps.75dpi.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90" t="2926" r="7714" b="3296"/>
          <a:stretch/>
        </p:blipFill>
        <p:spPr bwMode="auto">
          <a:xfrm>
            <a:off x="255353" y="764704"/>
            <a:ext cx="8781143" cy="52251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8964" y="51754"/>
            <a:ext cx="8856129" cy="369332"/>
          </a:xfrm>
          <a:prstGeom prst="rect">
            <a:avLst/>
          </a:prstGeom>
          <a:ln w="28575">
            <a:solidFill>
              <a:srgbClr val="FF0000"/>
            </a:solidFill>
          </a:ln>
        </p:spPr>
        <p:txBody>
          <a:bodyPr wrap="square">
            <a:spAutoFit/>
          </a:bodyPr>
          <a:lstStyle/>
          <a:p>
            <a:pPr algn="ctr"/>
            <a:r>
              <a:rPr lang="en-US" u="sng" dirty="0" smtClean="0">
                <a:effectLst/>
                <a:latin typeface="Comic Sans MS" panose="030F0702030302020204" pitchFamily="66" charset="0"/>
              </a:rPr>
              <a:t>Global Problem</a:t>
            </a:r>
            <a:endParaRPr lang="en-GB" dirty="0">
              <a:latin typeface="Comic Sans MS" panose="030F0702030302020204" pitchFamily="66" charset="0"/>
            </a:endParaRPr>
          </a:p>
        </p:txBody>
      </p:sp>
    </p:spTree>
    <p:extLst>
      <p:ext uri="{BB962C8B-B14F-4D97-AF65-F5344CB8AC3E}">
        <p14:creationId xmlns:p14="http://schemas.microsoft.com/office/powerpoint/2010/main" val="675091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636" y="116632"/>
            <a:ext cx="8885857" cy="646331"/>
          </a:xfrm>
          <a:prstGeom prst="rect">
            <a:avLst/>
          </a:prstGeom>
          <a:ln w="28575">
            <a:solidFill>
              <a:srgbClr val="FFFF00"/>
            </a:solidFill>
          </a:ln>
        </p:spPr>
        <p:txBody>
          <a:bodyPr wrap="square">
            <a:spAutoFit/>
          </a:bodyPr>
          <a:lstStyle/>
          <a:p>
            <a:r>
              <a:rPr lang="en-GB" u="sng" dirty="0" smtClean="0">
                <a:latin typeface="Comic Sans MS" panose="030F0702030302020204" pitchFamily="66" charset="0"/>
              </a:rPr>
              <a:t>Possible IB Paper 2 </a:t>
            </a:r>
            <a:r>
              <a:rPr lang="en-GB" dirty="0" smtClean="0">
                <a:latin typeface="Comic Sans MS" panose="030F0702030302020204" pitchFamily="66" charset="0"/>
              </a:rPr>
              <a:t>- Exam Question - Referring to </a:t>
            </a:r>
            <a:r>
              <a:rPr lang="en-GB" u="sng" dirty="0" smtClean="0">
                <a:latin typeface="Comic Sans MS" panose="030F0702030302020204" pitchFamily="66" charset="0"/>
              </a:rPr>
              <a:t>at least one example</a:t>
            </a:r>
            <a:r>
              <a:rPr lang="en-GB" dirty="0" smtClean="0">
                <a:latin typeface="Comic Sans MS" panose="030F0702030302020204" pitchFamily="66" charset="0"/>
              </a:rPr>
              <a:t>, examine </a:t>
            </a:r>
            <a:r>
              <a:rPr lang="en-GB" u="sng" dirty="0" smtClean="0">
                <a:latin typeface="Comic Sans MS" panose="030F0702030302020204" pitchFamily="66" charset="0"/>
              </a:rPr>
              <a:t>the environmental effects </a:t>
            </a:r>
            <a:r>
              <a:rPr lang="en-GB" dirty="0" smtClean="0">
                <a:latin typeface="Comic Sans MS" panose="030F0702030302020204" pitchFamily="66" charset="0"/>
              </a:rPr>
              <a:t>of groundwater abstraction. [10 Marks] </a:t>
            </a:r>
            <a:endParaRPr lang="en-GB" dirty="0">
              <a:latin typeface="Comic Sans MS" panose="030F0702030302020204" pitchFamily="66" charset="0"/>
            </a:endParaRPr>
          </a:p>
        </p:txBody>
      </p:sp>
      <p:sp>
        <p:nvSpPr>
          <p:cNvPr id="6" name="Rectangle 5"/>
          <p:cNvSpPr/>
          <p:nvPr/>
        </p:nvSpPr>
        <p:spPr>
          <a:xfrm>
            <a:off x="180365" y="865740"/>
            <a:ext cx="8856130" cy="1477328"/>
          </a:xfrm>
          <a:prstGeom prst="rect">
            <a:avLst/>
          </a:prstGeom>
          <a:ln w="28575">
            <a:solidFill>
              <a:srgbClr val="7030A0"/>
            </a:solidFill>
          </a:ln>
        </p:spPr>
        <p:txBody>
          <a:bodyPr wrap="square">
            <a:spAutoFit/>
          </a:bodyPr>
          <a:lstStyle/>
          <a:p>
            <a:r>
              <a:rPr lang="en-GB" u="sng" dirty="0" smtClean="0">
                <a:latin typeface="Comic Sans MS" panose="030F0702030302020204" pitchFamily="66" charset="0"/>
              </a:rPr>
              <a:t>A01 Defining Language:</a:t>
            </a:r>
          </a:p>
          <a:p>
            <a:r>
              <a:rPr lang="en-GB" dirty="0" smtClean="0">
                <a:latin typeface="Comic Sans MS" panose="030F0702030302020204" pitchFamily="66" charset="0"/>
              </a:rPr>
              <a:t>Water</a:t>
            </a:r>
            <a:r>
              <a:rPr lang="en-GB" dirty="0">
                <a:latin typeface="Comic Sans MS" panose="030F0702030302020204" pitchFamily="66" charset="0"/>
              </a:rPr>
              <a:t> extraction, water abstraction, or groundwater extraction is the process of taking water from any source, either temporarily or permanently. This water can be used for irrigation, industry, recreation, flood control or treatment to produce drinking water</a:t>
            </a:r>
            <a:r>
              <a:rPr lang="en-GB" dirty="0" smtClean="0">
                <a:latin typeface="Comic Sans MS" panose="030F0702030302020204" pitchFamily="66" charset="0"/>
              </a:rPr>
              <a:t>.</a:t>
            </a:r>
            <a:endParaRPr lang="en-GB" dirty="0">
              <a:latin typeface="Comic Sans MS" panose="030F0702030302020204" pitchFamily="66" charset="0"/>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79" y="2393504"/>
            <a:ext cx="3464450" cy="4347864"/>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860102" y="2416340"/>
            <a:ext cx="5141165" cy="923330"/>
          </a:xfrm>
          <a:prstGeom prst="rect">
            <a:avLst/>
          </a:prstGeom>
          <a:ln w="28575">
            <a:solidFill>
              <a:srgbClr val="00FF00"/>
            </a:solidFill>
          </a:ln>
        </p:spPr>
        <p:txBody>
          <a:bodyPr wrap="square">
            <a:spAutoFit/>
          </a:bodyPr>
          <a:lstStyle/>
          <a:p>
            <a:r>
              <a:rPr lang="en-GB" u="sng" dirty="0" smtClean="0">
                <a:latin typeface="Comic Sans MS" panose="030F0702030302020204" pitchFamily="66" charset="0"/>
              </a:rPr>
              <a:t>Plenary</a:t>
            </a:r>
            <a:r>
              <a:rPr lang="en-GB" dirty="0" smtClean="0">
                <a:latin typeface="Comic Sans MS" panose="030F0702030302020204" pitchFamily="66" charset="0"/>
              </a:rPr>
              <a:t>: Read through your booklet on Lake Naivasha and fill in your case study sheet with all the key details.</a:t>
            </a:r>
            <a:endParaRPr lang="en-GB" dirty="0">
              <a:latin typeface="Comic Sans MS" panose="030F0702030302020204" pitchFamily="66"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183" y="3505749"/>
            <a:ext cx="4495002" cy="3168352"/>
          </a:xfrm>
          <a:prstGeom prst="rect">
            <a:avLst/>
          </a:prstGeom>
          <a:noFill/>
          <a:ln w="2857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7781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335</Words>
  <Application>Microsoft Office PowerPoint</Application>
  <PresentationFormat>On-screen Show (4:3)</PresentationFormat>
  <Paragraphs>54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8</cp:revision>
  <dcterms:created xsi:type="dcterms:W3CDTF">2015-06-25T06:33:21Z</dcterms:created>
  <dcterms:modified xsi:type="dcterms:W3CDTF">2015-06-25T08:00:40Z</dcterms:modified>
</cp:coreProperties>
</file>