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6" r:id="rId2"/>
    <p:sldId id="277" r:id="rId3"/>
    <p:sldId id="278" r:id="rId4"/>
    <p:sldId id="279" r:id="rId5"/>
    <p:sldId id="270" r:id="rId6"/>
    <p:sldId id="272" r:id="rId7"/>
    <p:sldId id="273" r:id="rId8"/>
    <p:sldId id="263" r:id="rId9"/>
    <p:sldId id="27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0036F3-096C-014A-A431-B7B03BC97052}">
          <p14:sldIdLst>
            <p14:sldId id="276"/>
          </p14:sldIdLst>
        </p14:section>
        <p14:section name="Worksheet" id="{B0639B20-96B8-5E49-92F9-71B9B04B5E48}">
          <p14:sldIdLst>
            <p14:sldId id="277"/>
            <p14:sldId id="278"/>
            <p14:sldId id="279"/>
            <p14:sldId id="270"/>
            <p14:sldId id="272"/>
            <p14:sldId id="273"/>
            <p14:sldId id="263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37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01A2-D32D-354D-96AF-81F9BE2C7768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E8A3E-C390-4A4A-B8B2-C72594DC4B8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32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BA30E-6986-6149-95CF-A58AA55F9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171B7-D658-744E-8393-C14C8864A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08856-60D3-5140-B955-EA83DA49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0C6C3-0912-C248-8B1D-BE80460E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E63-172E-4D40-BD57-7B497B13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87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F2066-BA53-CE48-97F0-103F8BD1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D3997-E86A-8547-8505-2AFE30CD3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9E1A-2CDD-1C44-B6ED-2C060A01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7C31F-829E-FD42-B114-C8A6B7F4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715D3-CD8E-5842-B5D3-6B0846D6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50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0FA78-383A-D444-9E30-D7E44E9A7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AC202-0F2A-7347-90C2-190BA7F5A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99E48-91AA-E241-AAAF-6673E21F3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8D0EE-C678-F743-B127-76AB9DDB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D1F91-BE7B-C54E-BA4A-FC994B70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91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7014-DBC8-9143-95EB-0CAA81E4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E2C7D-C29C-6049-814A-6B7A47AED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9F697-F68F-7F4E-BE91-47016A9F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8178-278E-EE4F-B0AB-1461A863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B769D-E626-3F47-8329-AA7D89F2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62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88BD-ABC6-914E-BBC2-105DA93E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9AEF0-13D5-1D4D-8A34-4CFF0974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AB5A-73B9-254A-AF3C-6CD304340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5CAB5-9206-FE4F-BDE2-8BB0CDEC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6F015-65BA-5943-912A-FF5BC23A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02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0E0C-376D-C14F-9359-3A91E22F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8160-E0DC-4149-A589-2D0A681A9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57F3E-532F-2646-BFEE-4D56D2E00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5BBD4-C0BD-C64F-99D8-E34F8766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2A84B-7E0E-FD48-95E3-EB36B4C3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86806-4289-7F4D-A813-651AB6C1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12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AE05F-045A-BF41-B162-C4D3206A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DFDFE-4CFA-104E-8D42-653433632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27567-05D0-7A4F-92CC-EC374E623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83CEA-B003-6842-B5C2-9FCB40A28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B4E03-0AF4-134C-849B-545EDA96B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96E62A-7A75-6648-AC94-34163C0BE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A8710-4E16-F94E-B5D9-8DE22868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C926B-6DE8-BB45-AC83-730AC3F28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85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7568-90F4-4543-85AE-FEE96549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283CF-5F94-F248-9358-1AF35C97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3B53E-D001-0B46-AE64-D6D954C3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3B233-F848-DC45-AC1F-4B60A3CF0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11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E7383-E115-7245-A7DA-3CF6B108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E9845-7188-4043-805A-23FC6EE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0DDA5-B6F4-174F-A133-4AF3F2DE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78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DC61-0C88-904F-BD2D-36F6842D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B0464-A4F3-4741-B389-A5A0DEF2A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819F4-B8B7-334B-91A5-9A1097274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59FF1-E2EB-3143-8930-E1A8C42A1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9E41D-4482-C149-8CA4-45D0A648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630CE-EB57-514B-8657-0C09D581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AD81-6E2D-4F45-9D58-88DA4E03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469993-C057-DA4B-AEA6-6DC53EEE3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1641A-2848-0F46-BF0E-430E7CC0A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A7092-DE4E-B748-B33C-1C94613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48EC1-491E-3946-A72C-57AA9038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2DA7B-7270-334D-B693-6D3D0574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97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86713-525B-4A45-8048-0833A7C3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4090E-CA38-F348-AFED-7804D7CC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6F1A4-324F-ED4A-B3FC-595FAF754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7A4C-D453-B148-8257-101A563E5093}" type="datetimeFigureOut">
              <a:rPr lang="de-DE" smtClean="0"/>
              <a:t>20.03.19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9963-EF02-2D46-9855-AA4BFBB9F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C7050-BD56-C549-A0A7-BD5ED963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92E14-1741-B845-82BE-F2DA1465DF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59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www.carbonbrief.org/explainer-six-ideas-to-limit-global-warming-with-solar-geoenginee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david_keith_s_surprising_ideas_on_climate_change?language=en#t-630325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wildlife.org/threats/effects-of-climate-change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wf.de/?gclid=CjwKCAjwycfkBRAFEiwAnLX5IfTSgxNSFTVtsbWPSoQtNdeOzcZMd4yd899CbK5STBczE8RlYbX50RoCXvIQAvD_BwE" TargetMode="Externa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51317"/>
            <a:ext cx="11926388" cy="504056"/>
          </a:xfr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800" u="sng" dirty="0">
                <a:latin typeface="Comic Sans MS" panose="030F0902030302020204" pitchFamily="66" charset="0"/>
              </a:rPr>
              <a:t>Title: Geoengineering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512536-80BF-8C4F-AF7B-976795BABDAD}"/>
              </a:ext>
            </a:extLst>
          </p:cNvPr>
          <p:cNvSpPr txBox="1">
            <a:spLocks/>
          </p:cNvSpPr>
          <p:nvPr/>
        </p:nvSpPr>
        <p:spPr>
          <a:xfrm>
            <a:off x="106878" y="634640"/>
            <a:ext cx="11958451" cy="97617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u="sng" dirty="0">
                <a:latin typeface="Comic Sans MS" panose="030F0702030302020204" pitchFamily="66" charset="0"/>
              </a:rPr>
              <a:t>Learning Objective</a:t>
            </a:r>
            <a:r>
              <a:rPr lang="en-GB" sz="2000" dirty="0">
                <a:latin typeface="Comic Sans MS" panose="030F0702030302020204" pitchFamily="66" charset="0"/>
              </a:rPr>
              <a:t>: To be able to analyse the use of geoengineering and evaluate </a:t>
            </a:r>
            <a:r>
              <a:rPr lang="en" sz="2000" dirty="0">
                <a:latin typeface="Comic Sans MS" panose="030F0902030302020204" pitchFamily="66" charset="0"/>
              </a:rPr>
              <a:t>Environmental civil society action and their </a:t>
            </a:r>
            <a:r>
              <a:rPr lang="de-DE" sz="2000" dirty="0">
                <a:latin typeface="Comic Sans MS" panose="030F0902030302020204" pitchFamily="66" charset="0"/>
              </a:rPr>
              <a:t>effective</a:t>
            </a:r>
            <a:r>
              <a:rPr lang="en" sz="2000" dirty="0">
                <a:latin typeface="Comic Sans MS" panose="030F0902030302020204" pitchFamily="66" charset="0"/>
              </a:rPr>
              <a:t>ness at combating climate change. </a:t>
            </a:r>
            <a:endParaRPr lang="de-DE" sz="2000" dirty="0"/>
          </a:p>
        </p:txBody>
      </p:sp>
      <p:sp>
        <p:nvSpPr>
          <p:cNvPr id="5" name="Action Button: Information 4">
            <a:hlinkClick r:id="rId2" highlightClick="1"/>
            <a:extLst>
              <a:ext uri="{FF2B5EF4-FFF2-40B4-BE49-F238E27FC236}">
                <a16:creationId xmlns:a16="http://schemas.microsoft.com/office/drawing/2014/main" id="{117A2CE5-9894-4D40-86D5-DBEE2A582132}"/>
              </a:ext>
            </a:extLst>
          </p:cNvPr>
          <p:cNvSpPr/>
          <p:nvPr/>
        </p:nvSpPr>
        <p:spPr>
          <a:xfrm>
            <a:off x="11609264" y="104820"/>
            <a:ext cx="353568" cy="37486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312B34-B13E-954D-8B32-48F3FEB39434}"/>
              </a:ext>
            </a:extLst>
          </p:cNvPr>
          <p:cNvSpPr/>
          <p:nvPr/>
        </p:nvSpPr>
        <p:spPr>
          <a:xfrm>
            <a:off x="7276759" y="1854097"/>
            <a:ext cx="4767195" cy="2308324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i="0" u="sng" dirty="0">
                <a:effectLst/>
                <a:latin typeface="Comic Sans MS" panose="030F0902030302020204" pitchFamily="66" charset="0"/>
              </a:rPr>
              <a:t>Climate engineering</a:t>
            </a:r>
          </a:p>
          <a:p>
            <a:pPr algn="just"/>
            <a:r>
              <a:rPr lang="en" b="0" i="0" dirty="0">
                <a:effectLst/>
                <a:latin typeface="Comic Sans MS" panose="030F0902030302020204" pitchFamily="66" charset="0"/>
              </a:rPr>
              <a:t>Climate engineering or climate intervention, commonly referred to as </a:t>
            </a:r>
            <a:r>
              <a:rPr lang="en" b="1" i="0" dirty="0">
                <a:effectLst/>
                <a:latin typeface="Comic Sans MS" panose="030F0902030302020204" pitchFamily="66" charset="0"/>
              </a:rPr>
              <a:t>geoengineering</a:t>
            </a:r>
            <a:r>
              <a:rPr lang="en" b="0" i="0" dirty="0">
                <a:effectLst/>
                <a:latin typeface="Comic Sans MS" panose="030F0902030302020204" pitchFamily="66" charset="0"/>
              </a:rPr>
              <a:t>, is the deliberate and large-scale intervention in the Earth's climate system, usually with the aim of mitigating the adverse effects of global warming.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C4082B-01FF-0443-AE46-42B0187AEF98}"/>
              </a:ext>
            </a:extLst>
          </p:cNvPr>
          <p:cNvSpPr/>
          <p:nvPr/>
        </p:nvSpPr>
        <p:spPr>
          <a:xfrm>
            <a:off x="7276760" y="4548581"/>
            <a:ext cx="4767196" cy="2031325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u="sng" dirty="0">
                <a:latin typeface="Comic Sans MS" panose="030F0902030302020204" pitchFamily="66" charset="0"/>
              </a:rPr>
              <a:t>E</a:t>
            </a:r>
            <a:r>
              <a:rPr lang="en" b="1" u="sng" dirty="0">
                <a:effectLst/>
                <a:latin typeface="Comic Sans MS" panose="030F0902030302020204" pitchFamily="66" charset="0"/>
              </a:rPr>
              <a:t>nvironmental civil society action</a:t>
            </a:r>
          </a:p>
          <a:p>
            <a:r>
              <a:rPr lang="en" b="1" dirty="0">
                <a:latin typeface="Comic Sans MS" panose="030F0902030302020204" pitchFamily="66" charset="0"/>
              </a:rPr>
              <a:t>Environmental</a:t>
            </a:r>
            <a:r>
              <a:rPr lang="en" dirty="0">
                <a:latin typeface="Comic Sans MS" panose="030F0902030302020204" pitchFamily="66" charset="0"/>
              </a:rPr>
              <a:t> governance refers to the institutions, policies, rules, and practices that mediate how governments, the private sector, and </a:t>
            </a:r>
            <a:r>
              <a:rPr lang="en" b="1" dirty="0">
                <a:latin typeface="Comic Sans MS" panose="030F0902030302020204" pitchFamily="66" charset="0"/>
              </a:rPr>
              <a:t>civil society</a:t>
            </a:r>
            <a:r>
              <a:rPr lang="en" dirty="0">
                <a:latin typeface="Comic Sans MS" panose="030F0902030302020204" pitchFamily="66" charset="0"/>
              </a:rPr>
              <a:t> interact with the </a:t>
            </a:r>
            <a:r>
              <a:rPr lang="en" b="1" dirty="0">
                <a:latin typeface="Comic Sans MS" panose="030F0902030302020204" pitchFamily="66" charset="0"/>
              </a:rPr>
              <a:t>environment</a:t>
            </a:r>
            <a:r>
              <a:rPr lang="en" dirty="0">
                <a:latin typeface="Comic Sans MS" panose="030F0902030302020204" pitchFamily="66" charset="0"/>
              </a:rPr>
              <a:t> at local, national and international levels.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5525807-FADE-9648-A92F-FA64FCED0CE8}"/>
              </a:ext>
            </a:extLst>
          </p:cNvPr>
          <p:cNvSpPr txBox="1">
            <a:spLocks/>
          </p:cNvSpPr>
          <p:nvPr/>
        </p:nvSpPr>
        <p:spPr>
          <a:xfrm rot="5400000">
            <a:off x="4449307" y="3964973"/>
            <a:ext cx="4725809" cy="504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u="sng" dirty="0">
                <a:latin typeface="Comic Sans MS" panose="030F0902030302020204" pitchFamily="66" charset="0"/>
              </a:rPr>
              <a:t>Key Language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BD64AA3-6260-F048-8A82-765D8450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6" y="1708707"/>
            <a:ext cx="6340384" cy="976173"/>
          </a:xfrm>
          <a:noFill/>
          <a:ln w="28575">
            <a:solidFill>
              <a:srgbClr val="00F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>
                <a:latin typeface="Comic Sans MS" panose="030F0902030302020204" pitchFamily="66" charset="0"/>
              </a:rPr>
              <a:t>Starter</a:t>
            </a:r>
            <a:r>
              <a:rPr lang="en-GB" b="1" dirty="0">
                <a:latin typeface="Comic Sans MS" panose="030F0902030302020204" pitchFamily="66" charset="0"/>
              </a:rPr>
              <a:t>: </a:t>
            </a:r>
            <a:r>
              <a:rPr lang="en-GB" dirty="0">
                <a:latin typeface="Comic Sans MS" panose="030F0902030302020204" pitchFamily="66" charset="0"/>
              </a:rPr>
              <a:t>Make a note of the key language.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6C51BE-BF85-5644-A229-63E00C505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6" y="2913148"/>
            <a:ext cx="2755900" cy="145785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FFD4B6-10E4-C44E-ABEF-FE8292707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869" y="2916665"/>
            <a:ext cx="2649794" cy="148519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C580AB-BF3C-6248-AF19-4577E1C8F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303" y="5024156"/>
            <a:ext cx="2787110" cy="15557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C6188C-7A22-B243-A2DA-66073C7559F4}"/>
              </a:ext>
            </a:extLst>
          </p:cNvPr>
          <p:cNvCxnSpPr>
            <a:cxnSpLocks/>
          </p:cNvCxnSpPr>
          <p:nvPr/>
        </p:nvCxnSpPr>
        <p:spPr>
          <a:xfrm flipH="1">
            <a:off x="4570413" y="4398341"/>
            <a:ext cx="1777250" cy="2181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520983-6B78-2049-A90E-2CFCE4CCC2AD}"/>
              </a:ext>
            </a:extLst>
          </p:cNvPr>
          <p:cNvCxnSpPr>
            <a:cxnSpLocks/>
          </p:cNvCxnSpPr>
          <p:nvPr/>
        </p:nvCxnSpPr>
        <p:spPr>
          <a:xfrm flipH="1" flipV="1">
            <a:off x="148045" y="4398341"/>
            <a:ext cx="1635258" cy="2181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69F76C-B0F0-DB4A-B026-2A7D160DA73D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903946" y="3659261"/>
            <a:ext cx="793923" cy="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9EDFB23-C6AE-9A49-84F8-A6D3B8479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6138"/>
          <a:stretch/>
        </p:blipFill>
        <p:spPr>
          <a:xfrm>
            <a:off x="132806" y="857251"/>
            <a:ext cx="11988761" cy="55292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A2E2FF-2280-CA46-A393-6A9B741E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151330"/>
            <a:ext cx="11926388" cy="504056"/>
          </a:xfr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800" u="sng" dirty="0">
                <a:latin typeface="Comic Sans MS" panose="030F0902030302020204" pitchFamily="66" charset="0"/>
              </a:rPr>
              <a:t>Climate Change Causes </a:t>
            </a:r>
          </a:p>
        </p:txBody>
      </p:sp>
    </p:spTree>
    <p:extLst>
      <p:ext uri="{BB962C8B-B14F-4D97-AF65-F5344CB8AC3E}">
        <p14:creationId xmlns:p14="http://schemas.microsoft.com/office/powerpoint/2010/main" val="281051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9EDFB23-C6AE-9A49-84F8-A6D3B8479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6138"/>
          <a:stretch/>
        </p:blipFill>
        <p:spPr>
          <a:xfrm>
            <a:off x="132806" y="857251"/>
            <a:ext cx="11988761" cy="55292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A2E2FF-2280-CA46-A393-6A9B741E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151330"/>
            <a:ext cx="11926388" cy="504056"/>
          </a:xfr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800" u="sng" dirty="0">
                <a:latin typeface="Comic Sans MS" panose="030F0902030302020204" pitchFamily="66" charset="0"/>
              </a:rPr>
              <a:t>Climate Change Effects </a:t>
            </a:r>
          </a:p>
        </p:txBody>
      </p:sp>
    </p:spTree>
    <p:extLst>
      <p:ext uri="{BB962C8B-B14F-4D97-AF65-F5344CB8AC3E}">
        <p14:creationId xmlns:p14="http://schemas.microsoft.com/office/powerpoint/2010/main" val="15982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9EDFB23-C6AE-9A49-84F8-A6D3B8479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6138"/>
          <a:stretch/>
        </p:blipFill>
        <p:spPr>
          <a:xfrm>
            <a:off x="132806" y="857251"/>
            <a:ext cx="11988761" cy="55292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A2E2FF-2280-CA46-A393-6A9B741E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151330"/>
            <a:ext cx="11926388" cy="504056"/>
          </a:xfr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800" u="sng" dirty="0">
                <a:latin typeface="Comic Sans MS" panose="030F0902030302020204" pitchFamily="66" charset="0"/>
              </a:rPr>
              <a:t>Climate Change Solutions  </a:t>
            </a:r>
          </a:p>
        </p:txBody>
      </p:sp>
    </p:spTree>
    <p:extLst>
      <p:ext uri="{BB962C8B-B14F-4D97-AF65-F5344CB8AC3E}">
        <p14:creationId xmlns:p14="http://schemas.microsoft.com/office/powerpoint/2010/main" val="275154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6" y="51317"/>
            <a:ext cx="11926388" cy="504056"/>
          </a:xfr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800" u="sng" dirty="0">
                <a:latin typeface="Comic Sans MS" panose="030F0902030302020204" pitchFamily="66" charset="0"/>
              </a:rPr>
              <a:t>Title: Geoengineering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1469" y="5107344"/>
            <a:ext cx="4142485" cy="1299552"/>
          </a:xfrm>
          <a:noFill/>
          <a:ln w="28575">
            <a:solidFill>
              <a:srgbClr val="00F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>
                <a:latin typeface="Comic Sans MS" panose="030F0902030302020204" pitchFamily="66" charset="0"/>
              </a:rPr>
              <a:t>Demo</a:t>
            </a:r>
            <a:r>
              <a:rPr lang="en-GB" dirty="0">
                <a:latin typeface="Comic Sans MS" panose="030F0902030302020204" pitchFamily="66" charset="0"/>
              </a:rPr>
              <a:t>: Write down some of the examples of Geoengineering.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BD07E-F1CB-1E45-A0DA-BD22B56A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682752"/>
            <a:ext cx="7620000" cy="581638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6" name="Action Button: Movie 5">
            <a:hlinkClick r:id="rId3" highlightClick="1"/>
            <a:extLst>
              <a:ext uri="{FF2B5EF4-FFF2-40B4-BE49-F238E27FC236}">
                <a16:creationId xmlns:a16="http://schemas.microsoft.com/office/drawing/2014/main" id="{4D353607-A096-ED4C-906F-7C3D9E013BB1}"/>
              </a:ext>
            </a:extLst>
          </p:cNvPr>
          <p:cNvSpPr/>
          <p:nvPr/>
        </p:nvSpPr>
        <p:spPr>
          <a:xfrm>
            <a:off x="11596230" y="117917"/>
            <a:ext cx="313898" cy="3643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145B3-4E6D-F448-ADEC-A03934204526}"/>
              </a:ext>
            </a:extLst>
          </p:cNvPr>
          <p:cNvSpPr/>
          <p:nvPr/>
        </p:nvSpPr>
        <p:spPr>
          <a:xfrm>
            <a:off x="7901469" y="3173629"/>
            <a:ext cx="4142485" cy="1754326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" dirty="0">
                <a:latin typeface="Comic Sans MS" panose="030F0902030302020204" pitchFamily="66" charset="0"/>
              </a:rPr>
              <a:t>Environmental scientist </a:t>
            </a:r>
            <a:r>
              <a:rPr lang="en" b="1" u="sng" dirty="0">
                <a:latin typeface="Comic Sans MS" panose="030F0902030302020204" pitchFamily="66" charset="0"/>
              </a:rPr>
              <a:t>David Keith </a:t>
            </a:r>
            <a:r>
              <a:rPr lang="en" dirty="0">
                <a:latin typeface="Comic Sans MS" panose="030F0902030302020204" pitchFamily="66" charset="0"/>
              </a:rPr>
              <a:t>proposes a cheap, effective, shocking means to address climate change: What if we injected a huge cloud of ash into the atmosphere to deflect sunlight and heat?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98E22-0CF2-FA41-84FA-7EB3A340C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8" t="5406" r="3934" b="18111"/>
          <a:stretch/>
        </p:blipFill>
        <p:spPr>
          <a:xfrm>
            <a:off x="8381067" y="617297"/>
            <a:ext cx="3372112" cy="24666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4A4DE4-3DBE-B94F-ACF1-1489D7475E67}"/>
              </a:ext>
            </a:extLst>
          </p:cNvPr>
          <p:cNvSpPr txBox="1">
            <a:spLocks/>
          </p:cNvSpPr>
          <p:nvPr/>
        </p:nvSpPr>
        <p:spPr>
          <a:xfrm>
            <a:off x="3081405" y="6277700"/>
            <a:ext cx="4547694" cy="50405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u="sng" dirty="0">
                <a:latin typeface="Comic Sans MS" panose="030F0902030302020204" pitchFamily="66" charset="0"/>
              </a:rPr>
              <a:t>Geoengineering Methods   </a:t>
            </a:r>
          </a:p>
        </p:txBody>
      </p:sp>
    </p:spTree>
    <p:extLst>
      <p:ext uri="{BB962C8B-B14F-4D97-AF65-F5344CB8AC3E}">
        <p14:creationId xmlns:p14="http://schemas.microsoft.com/office/powerpoint/2010/main" val="270667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A7AC12-9960-0A46-8685-AC7AC4B76CE7}"/>
              </a:ext>
            </a:extLst>
          </p:cNvPr>
          <p:cNvSpPr txBox="1"/>
          <p:nvPr/>
        </p:nvSpPr>
        <p:spPr>
          <a:xfrm>
            <a:off x="114300" y="165100"/>
            <a:ext cx="11912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u="sng" dirty="0">
                <a:latin typeface="Comic Sans MS" panose="030F0902030302020204" pitchFamily="66" charset="0"/>
              </a:rPr>
              <a:t>International </a:t>
            </a:r>
            <a:r>
              <a:rPr lang="de-DE" b="1" u="sng" dirty="0" err="1">
                <a:latin typeface="Comic Sans MS" panose="030F0902030302020204" pitchFamily="66" charset="0"/>
              </a:rPr>
              <a:t>Civil</a:t>
            </a:r>
            <a:r>
              <a:rPr lang="de-DE" b="1" u="sng" dirty="0">
                <a:latin typeface="Comic Sans MS" panose="030F0902030302020204" pitchFamily="66" charset="0"/>
              </a:rPr>
              <a:t> Society </a:t>
            </a:r>
            <a:r>
              <a:rPr lang="de-DE" b="1" u="sng" dirty="0" err="1">
                <a:latin typeface="Comic Sans MS" panose="030F0902030302020204" pitchFamily="66" charset="0"/>
              </a:rPr>
              <a:t>organisations</a:t>
            </a:r>
            <a:r>
              <a:rPr lang="de-DE" b="1" u="sng" dirty="0">
                <a:latin typeface="Comic Sans MS" panose="030F0902030302020204" pitchFamily="66" charset="0"/>
              </a:rPr>
              <a:t> </a:t>
            </a:r>
            <a:r>
              <a:rPr lang="de-DE" b="1" u="sng" dirty="0" err="1">
                <a:latin typeface="Comic Sans MS" panose="030F0902030302020204" pitchFamily="66" charset="0"/>
              </a:rPr>
              <a:t>and</a:t>
            </a:r>
            <a:r>
              <a:rPr lang="de-DE" b="1" u="sng" dirty="0">
                <a:latin typeface="Comic Sans MS" panose="030F0902030302020204" pitchFamily="66" charset="0"/>
              </a:rPr>
              <a:t> </a:t>
            </a:r>
            <a:r>
              <a:rPr lang="de-DE" b="1" u="sng" dirty="0" err="1">
                <a:latin typeface="Comic Sans MS" panose="030F0902030302020204" pitchFamily="66" charset="0"/>
              </a:rPr>
              <a:t>Risks</a:t>
            </a:r>
            <a:endParaRPr lang="de-DE" b="1" u="sng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894F4-C461-554E-BDBF-7E5930401B0B}"/>
              </a:ext>
            </a:extLst>
          </p:cNvPr>
          <p:cNvSpPr txBox="1"/>
          <p:nvPr/>
        </p:nvSpPr>
        <p:spPr>
          <a:xfrm>
            <a:off x="114300" y="5829300"/>
            <a:ext cx="11912600" cy="9233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latin typeface="Comic Sans MS" panose="030F0902030302020204" pitchFamily="66" charset="0"/>
              </a:rPr>
              <a:t>Challenge</a:t>
            </a:r>
            <a:r>
              <a:rPr lang="de-DE" dirty="0">
                <a:latin typeface="Comic Sans MS" panose="030F0902030302020204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When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compared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what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similarieties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and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what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difference</a:t>
            </a:r>
            <a:r>
              <a:rPr lang="de-DE" dirty="0">
                <a:latin typeface="Comic Sans MS" panose="030F0902030302020204" pitchFamily="66" charset="0"/>
              </a:rPr>
              <a:t> do </a:t>
            </a:r>
            <a:r>
              <a:rPr lang="de-DE" dirty="0" err="1">
                <a:latin typeface="Comic Sans MS" panose="030F0902030302020204" pitchFamily="66" charset="0"/>
              </a:rPr>
              <a:t>these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two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organisations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have</a:t>
            </a:r>
            <a:r>
              <a:rPr lang="de-DE" dirty="0">
                <a:latin typeface="Comic Sans MS" panose="030F0902030302020204" pitchFamily="66" charset="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>
                <a:latin typeface="Comic Sans MS" panose="030F0902030302020204" pitchFamily="66" charset="0"/>
              </a:rPr>
              <a:t>Which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one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is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more</a:t>
            </a:r>
            <a:r>
              <a:rPr lang="de-DE" dirty="0">
                <a:latin typeface="Comic Sans MS" panose="030F0902030302020204" pitchFamily="66" charset="0"/>
              </a:rPr>
              <a:t> effective? </a:t>
            </a:r>
            <a:r>
              <a:rPr lang="de-DE" dirty="0" err="1">
                <a:latin typeface="Comic Sans MS" panose="030F0902030302020204" pitchFamily="66" charset="0"/>
              </a:rPr>
              <a:t>Justify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your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answer</a:t>
            </a:r>
            <a:r>
              <a:rPr lang="de-DE" dirty="0"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3369D-C71C-3549-AE0C-30EB1CC6F3F3}"/>
              </a:ext>
            </a:extLst>
          </p:cNvPr>
          <p:cNvSpPr txBox="1"/>
          <p:nvPr/>
        </p:nvSpPr>
        <p:spPr>
          <a:xfrm>
            <a:off x="114300" y="635595"/>
            <a:ext cx="11912600" cy="92333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latin typeface="Comic Sans MS" panose="030F0902030302020204" pitchFamily="66" charset="0"/>
              </a:rPr>
              <a:t>Learning Objective</a:t>
            </a:r>
            <a:r>
              <a:rPr lang="de-DE" dirty="0">
                <a:latin typeface="Comic Sans MS" panose="030F0902030302020204" pitchFamily="66" charset="0"/>
              </a:rPr>
              <a:t>: </a:t>
            </a:r>
            <a:r>
              <a:rPr lang="en" b="0" i="0" dirty="0">
                <a:effectLst/>
                <a:latin typeface="Comic Sans MS" panose="030F0902030302020204" pitchFamily="66" charset="0"/>
              </a:rPr>
              <a:t>The success of international civil society organizations in attempting to raise awareness about, and find solutions for, environmental and social risks associated with global interactions</a:t>
            </a:r>
            <a:br>
              <a:rPr lang="en" b="0" i="0" dirty="0">
                <a:effectLst/>
                <a:latin typeface="Comic Sans MS" panose="030F0902030302020204" pitchFamily="66" charset="0"/>
              </a:rPr>
            </a:br>
            <a:r>
              <a:rPr lang="en" b="0" i="0" dirty="0">
                <a:effectLst/>
                <a:latin typeface="Comic Sans MS" panose="030F0902030302020204" pitchFamily="66" charset="0"/>
              </a:rPr>
              <a:t>• </a:t>
            </a:r>
            <a:r>
              <a:rPr lang="en" b="0" i="1" dirty="0">
                <a:effectLst/>
                <a:latin typeface="Comic Sans MS" panose="030F0902030302020204" pitchFamily="66" charset="0"/>
              </a:rPr>
              <a:t>Detailed examples of one environmental and one social civil society organization action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ED383-6C04-6545-A9AF-1537428B5E9C}"/>
              </a:ext>
            </a:extLst>
          </p:cNvPr>
          <p:cNvSpPr txBox="1"/>
          <p:nvPr/>
        </p:nvSpPr>
        <p:spPr>
          <a:xfrm>
            <a:off x="114300" y="1660088"/>
            <a:ext cx="11912600" cy="369332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err="1">
                <a:latin typeface="Comic Sans MS" panose="030F0902030302020204" pitchFamily="66" charset="0"/>
              </a:rPr>
              <a:t>Demo</a:t>
            </a:r>
            <a:r>
              <a:rPr lang="de-DE" dirty="0" err="1">
                <a:latin typeface="Comic Sans MS" panose="030F0902030302020204" pitchFamily="66" charset="0"/>
              </a:rPr>
              <a:t>:Read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through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the</a:t>
            </a:r>
            <a:r>
              <a:rPr lang="de-DE" dirty="0">
                <a:latin typeface="Comic Sans MS" panose="030F0902030302020204" pitchFamily="66" charset="0"/>
              </a:rPr>
              <a:t> Summary </a:t>
            </a:r>
            <a:r>
              <a:rPr lang="de-DE" dirty="0" err="1">
                <a:latin typeface="Comic Sans MS" panose="030F0902030302020204" pitchFamily="66" charset="0"/>
              </a:rPr>
              <a:t>information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and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transfer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onto</a:t>
            </a:r>
            <a:r>
              <a:rPr lang="de-DE" dirty="0">
                <a:latin typeface="Comic Sans MS" panose="030F0902030302020204" pitchFamily="66" charset="0"/>
              </a:rPr>
              <a:t> a </a:t>
            </a:r>
            <a:r>
              <a:rPr lang="de-DE" dirty="0" err="1">
                <a:latin typeface="Comic Sans MS" panose="030F0902030302020204" pitchFamily="66" charset="0"/>
              </a:rPr>
              <a:t>case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study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sheet</a:t>
            </a:r>
            <a:r>
              <a:rPr lang="de-DE" dirty="0"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CD601F-462C-0E4E-9D21-DAC1CA0DA734}"/>
              </a:ext>
            </a:extLst>
          </p:cNvPr>
          <p:cNvSpPr/>
          <p:nvPr/>
        </p:nvSpPr>
        <p:spPr>
          <a:xfrm>
            <a:off x="114300" y="2194520"/>
            <a:ext cx="5842001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u="sng" dirty="0">
                <a:effectLst/>
                <a:latin typeface="Comic Sans MS" panose="030F0902030302020204" pitchFamily="66" charset="0"/>
              </a:rPr>
              <a:t>Social civil society organization action</a:t>
            </a:r>
            <a:endParaRPr lang="de-DE" b="1" u="sn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BC20C1-7227-0849-B8B4-9C7E7CBF1AC3}"/>
              </a:ext>
            </a:extLst>
          </p:cNvPr>
          <p:cNvSpPr/>
          <p:nvPr/>
        </p:nvSpPr>
        <p:spPr>
          <a:xfrm>
            <a:off x="6184900" y="2194520"/>
            <a:ext cx="5842000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u="sng" dirty="0">
                <a:latin typeface="Comic Sans MS" panose="030F0902030302020204" pitchFamily="66" charset="0"/>
              </a:rPr>
              <a:t>E</a:t>
            </a:r>
            <a:r>
              <a:rPr lang="en" b="1" u="sng" dirty="0">
                <a:effectLst/>
                <a:latin typeface="Comic Sans MS" panose="030F0902030302020204" pitchFamily="66" charset="0"/>
              </a:rPr>
              <a:t>nvironmental civil society action</a:t>
            </a:r>
            <a:endParaRPr lang="de-DE" b="1" u="sng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985320-3129-3B43-83F8-71C9D48D88F7}"/>
              </a:ext>
            </a:extLst>
          </p:cNvPr>
          <p:cNvCxnSpPr/>
          <p:nvPr/>
        </p:nvCxnSpPr>
        <p:spPr>
          <a:xfrm>
            <a:off x="6070600" y="2128866"/>
            <a:ext cx="0" cy="353533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D5099C1-B313-2147-A9F3-101C4EF72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567" y="2660471"/>
            <a:ext cx="2566433" cy="2852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36355D-B6DA-F647-9F4F-46196FE6F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93" y="2908180"/>
            <a:ext cx="2121393" cy="23573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1FCBF19-76A8-8B4F-ADA4-C1F8FD25A054}"/>
              </a:ext>
            </a:extLst>
          </p:cNvPr>
          <p:cNvSpPr txBox="1">
            <a:spLocks/>
          </p:cNvSpPr>
          <p:nvPr/>
        </p:nvSpPr>
        <p:spPr>
          <a:xfrm>
            <a:off x="3081405" y="6277700"/>
            <a:ext cx="4547694" cy="50405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u="sng" dirty="0">
                <a:latin typeface="Comic Sans MS" panose="030F0902030302020204" pitchFamily="66" charset="0"/>
              </a:rPr>
              <a:t>Geoengineering Methods   </a:t>
            </a:r>
          </a:p>
        </p:txBody>
      </p:sp>
    </p:spTree>
    <p:extLst>
      <p:ext uri="{BB962C8B-B14F-4D97-AF65-F5344CB8AC3E}">
        <p14:creationId xmlns:p14="http://schemas.microsoft.com/office/powerpoint/2010/main" val="397200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00AB74-2A08-BD4F-A030-15A526D66C1D}"/>
              </a:ext>
            </a:extLst>
          </p:cNvPr>
          <p:cNvSpPr txBox="1"/>
          <p:nvPr/>
        </p:nvSpPr>
        <p:spPr>
          <a:xfrm>
            <a:off x="114300" y="151452"/>
            <a:ext cx="1191260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u="sng" dirty="0">
                <a:latin typeface="Comic Sans MS" panose="030F0902030302020204" pitchFamily="66" charset="0"/>
              </a:rPr>
              <a:t>International </a:t>
            </a:r>
            <a:r>
              <a:rPr lang="de-DE" sz="2000" b="1" u="sng" dirty="0" err="1">
                <a:latin typeface="Comic Sans MS" panose="030F0902030302020204" pitchFamily="66" charset="0"/>
              </a:rPr>
              <a:t>Civil</a:t>
            </a:r>
            <a:r>
              <a:rPr lang="de-DE" sz="2000" b="1" u="sng" dirty="0">
                <a:latin typeface="Comic Sans MS" panose="030F0902030302020204" pitchFamily="66" charset="0"/>
              </a:rPr>
              <a:t> Society </a:t>
            </a:r>
            <a:r>
              <a:rPr lang="de-DE" sz="2000" b="1" u="sng" dirty="0" err="1">
                <a:latin typeface="Comic Sans MS" panose="030F0902030302020204" pitchFamily="66" charset="0"/>
              </a:rPr>
              <a:t>organisations</a:t>
            </a:r>
            <a:endParaRPr lang="de-DE" sz="2000" b="1" u="sng" dirty="0"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C4089-17B1-1B48-9133-6F84EF59A990}"/>
              </a:ext>
            </a:extLst>
          </p:cNvPr>
          <p:cNvSpPr txBox="1"/>
          <p:nvPr/>
        </p:nvSpPr>
        <p:spPr>
          <a:xfrm>
            <a:off x="114300" y="635595"/>
            <a:ext cx="11912600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latin typeface="Comic Sans MS" panose="030F0902030302020204" pitchFamily="66" charset="0"/>
              </a:rPr>
              <a:t>Learning </a:t>
            </a:r>
            <a:r>
              <a:rPr lang="de-DE" b="1" u="sng" dirty="0" err="1">
                <a:latin typeface="Comic Sans MS" panose="030F0902030302020204" pitchFamily="66" charset="0"/>
              </a:rPr>
              <a:t>Objective</a:t>
            </a:r>
            <a:r>
              <a:rPr lang="de-DE" dirty="0" err="1">
                <a:latin typeface="Comic Sans MS" panose="030F0902030302020204" pitchFamily="66" charset="0"/>
              </a:rPr>
              <a:t>:To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be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able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to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use</a:t>
            </a:r>
            <a:r>
              <a:rPr lang="de-DE" dirty="0">
                <a:latin typeface="Comic Sans MS" panose="030F0902030302020204" pitchFamily="66" charset="0"/>
              </a:rPr>
              <a:t> a </a:t>
            </a:r>
            <a:r>
              <a:rPr lang="de-DE" dirty="0" err="1">
                <a:latin typeface="Comic Sans MS" panose="030F0902030302020204" pitchFamily="66" charset="0"/>
              </a:rPr>
              <a:t>case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study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of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the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response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to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climate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change</a:t>
            </a:r>
            <a:r>
              <a:rPr lang="de-DE" dirty="0">
                <a:latin typeface="Comic Sans MS" panose="030F0902030302020204" pitchFamily="66" charset="0"/>
              </a:rPr>
              <a:t> in </a:t>
            </a:r>
            <a:r>
              <a:rPr lang="de-DE" dirty="0" err="1">
                <a:latin typeface="Comic Sans MS" panose="030F0902030302020204" pitchFamily="66" charset="0"/>
              </a:rPr>
              <a:t>one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country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focusing</a:t>
            </a:r>
            <a:r>
              <a:rPr lang="de-DE" dirty="0">
                <a:latin typeface="Comic Sans MS" panose="030F0902030302020204" pitchFamily="66" charset="0"/>
              </a:rPr>
              <a:t> on </a:t>
            </a:r>
            <a:r>
              <a:rPr lang="de-DE" dirty="0" err="1">
                <a:latin typeface="Comic Sans MS" panose="030F0902030302020204" pitchFamily="66" charset="0"/>
              </a:rPr>
              <a:t>the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actions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of</a:t>
            </a:r>
            <a:r>
              <a:rPr lang="de-DE" dirty="0">
                <a:latin typeface="Comic Sans MS" panose="030F0902030302020204" pitchFamily="66" charset="0"/>
              </a:rPr>
              <a:t> non-</a:t>
            </a:r>
            <a:r>
              <a:rPr lang="de-DE" dirty="0" err="1">
                <a:latin typeface="Comic Sans MS" panose="030F0902030302020204" pitchFamily="66" charset="0"/>
              </a:rPr>
              <a:t>governmental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stakeholders</a:t>
            </a:r>
            <a:r>
              <a:rPr lang="de-DE" dirty="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78452-E9AB-1C4B-9413-35FD1F648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3" r="13266"/>
          <a:stretch/>
        </p:blipFill>
        <p:spPr>
          <a:xfrm>
            <a:off x="0" y="1869494"/>
            <a:ext cx="3328727" cy="4722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213EE2-7E19-1746-8EE4-B8DA62A21B4E}"/>
              </a:ext>
            </a:extLst>
          </p:cNvPr>
          <p:cNvSpPr/>
          <p:nvPr/>
        </p:nvSpPr>
        <p:spPr>
          <a:xfrm>
            <a:off x="114300" y="1391044"/>
            <a:ext cx="5842000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b="1" u="sng" dirty="0">
                <a:latin typeface="Comic Sans MS" panose="030F0902030302020204" pitchFamily="66" charset="0"/>
              </a:rPr>
              <a:t>E</a:t>
            </a:r>
            <a:r>
              <a:rPr lang="en" b="1" u="sng" dirty="0">
                <a:effectLst/>
                <a:latin typeface="Comic Sans MS" panose="030F0902030302020204" pitchFamily="66" charset="0"/>
              </a:rPr>
              <a:t>nvironmental civil society action</a:t>
            </a:r>
            <a:endParaRPr lang="de-DE" b="1" u="sn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ABE1B7-17D7-D343-8DFC-2C96B48F1995}"/>
              </a:ext>
            </a:extLst>
          </p:cNvPr>
          <p:cNvSpPr/>
          <p:nvPr/>
        </p:nvSpPr>
        <p:spPr>
          <a:xfrm>
            <a:off x="3662147" y="1970297"/>
            <a:ext cx="2547583" cy="4508927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28700" b="1" dirty="0">
                <a:latin typeface="Comic Sans MS" panose="030F0902030302020204" pitchFamily="66" charset="0"/>
              </a:rPr>
              <a:t>?</a:t>
            </a:r>
            <a:endParaRPr lang="de-DE" sz="287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9A98D-EC03-BB4C-BC31-59058DEAF5AE}"/>
              </a:ext>
            </a:extLst>
          </p:cNvPr>
          <p:cNvSpPr txBox="1"/>
          <p:nvPr/>
        </p:nvSpPr>
        <p:spPr>
          <a:xfrm>
            <a:off x="7042245" y="1407829"/>
            <a:ext cx="4984655" cy="646331"/>
          </a:xfrm>
          <a:prstGeom prst="rect">
            <a:avLst/>
          </a:prstGeom>
          <a:noFill/>
          <a:ln w="28575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Comic Sans MS" panose="030F0902030302020204" pitchFamily="66" charset="0"/>
              </a:rPr>
              <a:t>Demo</a:t>
            </a:r>
            <a:r>
              <a:rPr lang="de-DE" dirty="0">
                <a:latin typeface="Comic Sans MS" panose="030F0902030302020204" pitchFamily="66" charset="0"/>
              </a:rPr>
              <a:t>: Read </a:t>
            </a:r>
            <a:r>
              <a:rPr lang="de-DE" dirty="0" err="1">
                <a:latin typeface="Comic Sans MS" panose="030F0902030302020204" pitchFamily="66" charset="0"/>
              </a:rPr>
              <a:t>through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the</a:t>
            </a:r>
            <a:r>
              <a:rPr lang="de-DE" dirty="0">
                <a:latin typeface="Comic Sans MS" panose="030F0902030302020204" pitchFamily="66" charset="0"/>
              </a:rPr>
              <a:t> Summary </a:t>
            </a:r>
            <a:r>
              <a:rPr lang="de-DE" dirty="0" err="1">
                <a:latin typeface="Comic Sans MS" panose="030F0902030302020204" pitchFamily="66" charset="0"/>
              </a:rPr>
              <a:t>information</a:t>
            </a:r>
            <a:r>
              <a:rPr lang="de-DE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2" name="Action Button: Movie 11">
            <a:hlinkClick r:id="rId3" highlightClick="1"/>
            <a:extLst>
              <a:ext uri="{FF2B5EF4-FFF2-40B4-BE49-F238E27FC236}">
                <a16:creationId xmlns:a16="http://schemas.microsoft.com/office/drawing/2014/main" id="{61123748-F386-6249-9B79-889B6688335D}"/>
              </a:ext>
            </a:extLst>
          </p:cNvPr>
          <p:cNvSpPr/>
          <p:nvPr/>
        </p:nvSpPr>
        <p:spPr>
          <a:xfrm>
            <a:off x="11668839" y="233340"/>
            <a:ext cx="272955" cy="20339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7B8149-4FE3-524F-BD45-8409AF96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82" y="3098042"/>
            <a:ext cx="2581371" cy="3664424"/>
          </a:xfrm>
          <a:prstGeom prst="rect">
            <a:avLst/>
          </a:prstGeom>
          <a:ln w="28575">
            <a:solidFill>
              <a:srgbClr val="00FA00"/>
            </a:solidFill>
          </a:ln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E8906D57-DF02-7D4A-9037-78E3AB2D57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44199" y="1380881"/>
            <a:ext cx="1816114" cy="1618208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2920E9-FBBB-F147-A072-16BAEB06504A}"/>
              </a:ext>
            </a:extLst>
          </p:cNvPr>
          <p:cNvSpPr txBox="1"/>
          <p:nvPr/>
        </p:nvSpPr>
        <p:spPr>
          <a:xfrm>
            <a:off x="9415583" y="5008140"/>
            <a:ext cx="2622315" cy="1754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Comic Sans MS" panose="030F0902030302020204" pitchFamily="66" charset="0"/>
              </a:rPr>
              <a:t>Further Research</a:t>
            </a:r>
            <a:r>
              <a:rPr lang="de-DE" dirty="0">
                <a:latin typeface="Comic Sans MS" panose="030F0902030302020204" pitchFamily="66" charset="0"/>
              </a:rPr>
              <a:t>:</a:t>
            </a:r>
            <a:r>
              <a:rPr lang="de-DE" u="sng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What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are</a:t>
            </a:r>
            <a:r>
              <a:rPr lang="de-DE" dirty="0">
                <a:latin typeface="Comic Sans MS" panose="030F0902030302020204" pitchFamily="66" charset="0"/>
              </a:rPr>
              <a:t> WWF </a:t>
            </a:r>
            <a:r>
              <a:rPr lang="de-DE" dirty="0" err="1">
                <a:latin typeface="Comic Sans MS" panose="030F0902030302020204" pitchFamily="66" charset="0"/>
              </a:rPr>
              <a:t>doing</a:t>
            </a:r>
            <a:r>
              <a:rPr lang="de-DE" dirty="0">
                <a:latin typeface="Comic Sans MS" panose="030F0902030302020204" pitchFamily="66" charset="0"/>
              </a:rPr>
              <a:t> in Germany? </a:t>
            </a:r>
            <a:r>
              <a:rPr lang="de-DE" dirty="0" err="1">
                <a:latin typeface="Comic Sans MS" panose="030F0902030302020204" pitchFamily="66" charset="0"/>
              </a:rPr>
              <a:t>Ensure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to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research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and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provide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detailed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examples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and</a:t>
            </a:r>
            <a:r>
              <a:rPr lang="de-DE" dirty="0">
                <a:latin typeface="Comic Sans MS" panose="030F0902030302020204" pitchFamily="66" charset="0"/>
              </a:rPr>
              <a:t> </a:t>
            </a:r>
            <a:r>
              <a:rPr lang="de-DE" dirty="0" err="1">
                <a:latin typeface="Comic Sans MS" panose="030F0902030302020204" pitchFamily="66" charset="0"/>
              </a:rPr>
              <a:t>explanation</a:t>
            </a:r>
            <a:r>
              <a:rPr lang="de-DE" dirty="0">
                <a:latin typeface="Comic Sans MS" panose="030F0902030302020204" pitchFamily="66" charset="0"/>
              </a:rPr>
              <a:t>. 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110FE71-6603-CD45-BB2D-F1AC89601F67}"/>
              </a:ext>
            </a:extLst>
          </p:cNvPr>
          <p:cNvCxnSpPr>
            <a:cxnSpLocks/>
          </p:cNvCxnSpPr>
          <p:nvPr/>
        </p:nvCxnSpPr>
        <p:spPr>
          <a:xfrm>
            <a:off x="9319647" y="3688899"/>
            <a:ext cx="1311156" cy="1255003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3651E8-F847-1344-976D-D5ADB081F353}"/>
              </a:ext>
            </a:extLst>
          </p:cNvPr>
          <p:cNvCxnSpPr>
            <a:cxnSpLocks/>
          </p:cNvCxnSpPr>
          <p:nvPr/>
        </p:nvCxnSpPr>
        <p:spPr>
          <a:xfrm>
            <a:off x="6384499" y="1391044"/>
            <a:ext cx="0" cy="5371422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Action Button: Information 25">
            <a:hlinkClick r:id="rId5" highlightClick="1"/>
            <a:extLst>
              <a:ext uri="{FF2B5EF4-FFF2-40B4-BE49-F238E27FC236}">
                <a16:creationId xmlns:a16="http://schemas.microsoft.com/office/drawing/2014/main" id="{1BCA3C67-E1A4-524F-9B90-6ED9C383BD1D}"/>
              </a:ext>
            </a:extLst>
          </p:cNvPr>
          <p:cNvSpPr/>
          <p:nvPr/>
        </p:nvSpPr>
        <p:spPr>
          <a:xfrm>
            <a:off x="11573301" y="4708478"/>
            <a:ext cx="368493" cy="23542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1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B1349A-D5A1-0A47-B5AF-5799E2592FE9}"/>
              </a:ext>
            </a:extLst>
          </p:cNvPr>
          <p:cNvSpPr txBox="1">
            <a:spLocks/>
          </p:cNvSpPr>
          <p:nvPr/>
        </p:nvSpPr>
        <p:spPr>
          <a:xfrm>
            <a:off x="106878" y="114542"/>
            <a:ext cx="11958451" cy="43204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>
                <a:latin typeface="Comic Sans MS" panose="030F0702030302020204" pitchFamily="66" charset="0"/>
              </a:rPr>
              <a:t>Plenary Revision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820A60-1BEE-AF40-8CCB-FEDAC6AD28C5}"/>
              </a:ext>
            </a:extLst>
          </p:cNvPr>
          <p:cNvSpPr txBox="1">
            <a:spLocks/>
          </p:cNvSpPr>
          <p:nvPr/>
        </p:nvSpPr>
        <p:spPr>
          <a:xfrm>
            <a:off x="106878" y="634640"/>
            <a:ext cx="11958451" cy="97617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u="sng" dirty="0">
                <a:latin typeface="Comic Sans MS" panose="030F0702030302020204" pitchFamily="66" charset="0"/>
              </a:rPr>
              <a:t>Learning Objective</a:t>
            </a:r>
            <a:r>
              <a:rPr lang="en-GB" sz="1800" dirty="0">
                <a:latin typeface="Comic Sans MS" panose="030F0702030302020204" pitchFamily="66" charset="0"/>
              </a:rPr>
              <a:t>: To be able to analyse how disparities in exposure to climate change risk and vulnerability differ ( including variations in people’s location, wealth, social differences (age, gender, education), risk perception).   </a:t>
            </a:r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EB448-3103-9D4B-8493-10EB5612E9D1}"/>
              </a:ext>
            </a:extLst>
          </p:cNvPr>
          <p:cNvSpPr/>
          <p:nvPr/>
        </p:nvSpPr>
        <p:spPr>
          <a:xfrm>
            <a:off x="106877" y="1730802"/>
            <a:ext cx="11958452" cy="707886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anose="030F0702030302020204" pitchFamily="66" charset="0"/>
              </a:rPr>
              <a:t>Plenary</a:t>
            </a:r>
            <a:r>
              <a:rPr lang="en-GB" sz="2000" dirty="0">
                <a:latin typeface="Comic Sans MS" panose="030F0702030302020204" pitchFamily="66" charset="0"/>
              </a:rPr>
              <a:t>: Have we been able to complete the learning objective above? Review the progress that we have made.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7D2B3-BBC1-CB4F-BC1A-68037C520F62}"/>
              </a:ext>
            </a:extLst>
          </p:cNvPr>
          <p:cNvSpPr/>
          <p:nvPr/>
        </p:nvSpPr>
        <p:spPr>
          <a:xfrm>
            <a:off x="106877" y="2721114"/>
            <a:ext cx="11958451" cy="707886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anose="030F0702030302020204" pitchFamily="66" charset="0"/>
              </a:rPr>
              <a:t>Homework</a:t>
            </a:r>
            <a:r>
              <a:rPr lang="en-GB" sz="2000" dirty="0">
                <a:latin typeface="Comic Sans MS" panose="030F0702030302020204" pitchFamily="66" charset="0"/>
              </a:rPr>
              <a:t>: Note down the link below and create a timeline with what you believe to be significant. This is important for your essay work that you might receive in paper 2.   </a:t>
            </a:r>
            <a:endParaRPr lang="en-GB" sz="2000" b="1" u="sng" dirty="0">
              <a:latin typeface="Comic Sans MS" panose="030F0702030302020204" pitchFamily="66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2D58B4-2B24-8046-8213-C6E08E7FDC2D}"/>
              </a:ext>
            </a:extLst>
          </p:cNvPr>
          <p:cNvGrpSpPr/>
          <p:nvPr/>
        </p:nvGrpSpPr>
        <p:grpSpPr>
          <a:xfrm>
            <a:off x="831272" y="4350328"/>
            <a:ext cx="10529455" cy="1443532"/>
            <a:chOff x="969818" y="5278582"/>
            <a:chExt cx="10529455" cy="144353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C85785E-15F9-754E-92CA-2FC472696021}"/>
                </a:ext>
              </a:extLst>
            </p:cNvPr>
            <p:cNvSpPr txBox="1">
              <a:spLocks/>
            </p:cNvSpPr>
            <p:nvPr/>
          </p:nvSpPr>
          <p:spPr>
            <a:xfrm>
              <a:off x="1489364" y="5940942"/>
              <a:ext cx="3020291" cy="78117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u="sng" dirty="0">
                  <a:latin typeface="Comic Sans MS" panose="030F0702030302020204" pitchFamily="66" charset="0"/>
                </a:rPr>
                <a:t>Homework </a:t>
              </a:r>
            </a:p>
            <a:p>
              <a:r>
                <a:rPr lang="en-GB" sz="2000" dirty="0">
                  <a:latin typeface="Comic Sans MS" panose="030F0702030302020204" pitchFamily="66" charset="0"/>
                </a:rPr>
                <a:t>http://</a:t>
              </a:r>
              <a:r>
                <a:rPr lang="en-GB" sz="2000" dirty="0" err="1">
                  <a:latin typeface="Comic Sans MS" panose="030F0702030302020204" pitchFamily="66" charset="0"/>
                </a:rPr>
                <a:t>unfccc.int</a:t>
              </a:r>
              <a:r>
                <a:rPr lang="en-GB" sz="2000" dirty="0">
                  <a:latin typeface="Comic Sans MS" panose="030F0702030302020204" pitchFamily="66" charset="0"/>
                </a:rPr>
                <a:t>/timeline</a:t>
              </a:r>
            </a:p>
            <a:p>
              <a:endParaRPr lang="en-GB" sz="2000" u="sng" dirty="0">
                <a:latin typeface="Comic Sans MS" panose="030F0702030302020204" pitchFamily="66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FFCA2E-A354-3B4E-A588-560E6A5EF339}"/>
                </a:ext>
              </a:extLst>
            </p:cNvPr>
            <p:cNvCxnSpPr/>
            <p:nvPr/>
          </p:nvCxnSpPr>
          <p:spPr>
            <a:xfrm>
              <a:off x="983673" y="5805055"/>
              <a:ext cx="105156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9474E1-0998-094B-94B8-B5DF0B17EF5F}"/>
                </a:ext>
              </a:extLst>
            </p:cNvPr>
            <p:cNvCxnSpPr/>
            <p:nvPr/>
          </p:nvCxnSpPr>
          <p:spPr>
            <a:xfrm>
              <a:off x="969818" y="5818909"/>
              <a:ext cx="0" cy="5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F82BA9-192D-364D-8818-E11CC12B2EB5}"/>
                </a:ext>
              </a:extLst>
            </p:cNvPr>
            <p:cNvCxnSpPr/>
            <p:nvPr/>
          </p:nvCxnSpPr>
          <p:spPr>
            <a:xfrm>
              <a:off x="3560618" y="5278582"/>
              <a:ext cx="0" cy="5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B79A3B-E0A9-5A45-B726-B03FDB5CEE30}"/>
                </a:ext>
              </a:extLst>
            </p:cNvPr>
            <p:cNvCxnSpPr/>
            <p:nvPr/>
          </p:nvCxnSpPr>
          <p:spPr>
            <a:xfrm>
              <a:off x="5458691" y="5805055"/>
              <a:ext cx="0" cy="5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465FF89-046E-494A-8698-A2C5B44E97C4}"/>
                </a:ext>
              </a:extLst>
            </p:cNvPr>
            <p:cNvCxnSpPr/>
            <p:nvPr/>
          </p:nvCxnSpPr>
          <p:spPr>
            <a:xfrm>
              <a:off x="7370619" y="5292437"/>
              <a:ext cx="0" cy="5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363C41-D47A-E14F-89B0-580CE2FBBC33}"/>
                </a:ext>
              </a:extLst>
            </p:cNvPr>
            <p:cNvCxnSpPr/>
            <p:nvPr/>
          </p:nvCxnSpPr>
          <p:spPr>
            <a:xfrm>
              <a:off x="9157856" y="5791201"/>
              <a:ext cx="0" cy="5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E9A772-0784-FF40-8A12-6338DC42FA68}"/>
                </a:ext>
              </a:extLst>
            </p:cNvPr>
            <p:cNvCxnSpPr/>
            <p:nvPr/>
          </p:nvCxnSpPr>
          <p:spPr>
            <a:xfrm>
              <a:off x="11499273" y="5278582"/>
              <a:ext cx="0" cy="5264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7B90BEE7-C63E-9743-8BA0-C7969440D0EE}"/>
              </a:ext>
            </a:extLst>
          </p:cNvPr>
          <p:cNvSpPr txBox="1">
            <a:spLocks/>
          </p:cNvSpPr>
          <p:nvPr/>
        </p:nvSpPr>
        <p:spPr>
          <a:xfrm rot="16200000">
            <a:off x="-1267207" y="4851503"/>
            <a:ext cx="3157868" cy="43204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>
                <a:latin typeface="Comic Sans MS" panose="030F0702030302020204" pitchFamily="66" charset="0"/>
              </a:rPr>
              <a:t>Process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E47A6C-2924-F84C-85D8-FD8662E2D0A8}"/>
              </a:ext>
            </a:extLst>
          </p:cNvPr>
          <p:cNvSpPr txBox="1">
            <a:spLocks/>
          </p:cNvSpPr>
          <p:nvPr/>
        </p:nvSpPr>
        <p:spPr>
          <a:xfrm rot="5400000">
            <a:off x="10270370" y="4910159"/>
            <a:ext cx="3157868" cy="43204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>
                <a:latin typeface="Comic Sans MS" panose="030F0702030302020204" pitchFamily="66" charset="0"/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41229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B334D-6873-344E-9343-0385D4DB6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71" y="546590"/>
            <a:ext cx="6141739" cy="60117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F0C527-D87D-4644-9562-C414019F4863}"/>
              </a:ext>
            </a:extLst>
          </p:cNvPr>
          <p:cNvSpPr txBox="1">
            <a:spLocks/>
          </p:cNvSpPr>
          <p:nvPr/>
        </p:nvSpPr>
        <p:spPr>
          <a:xfrm>
            <a:off x="106878" y="114542"/>
            <a:ext cx="11958451" cy="43204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>
                <a:latin typeface="Comic Sans MS" panose="030F0702030302020204" pitchFamily="66" charset="0"/>
              </a:rPr>
              <a:t>Evaluate your Learning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3DA9E-E1D9-E844-B415-7892CFBCB848}"/>
              </a:ext>
            </a:extLst>
          </p:cNvPr>
          <p:cNvSpPr/>
          <p:nvPr/>
        </p:nvSpPr>
        <p:spPr>
          <a:xfrm>
            <a:off x="6537277" y="624695"/>
            <a:ext cx="5528051" cy="1938992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anose="030F0702030302020204" pitchFamily="66" charset="0"/>
              </a:rPr>
              <a:t>Demo</a:t>
            </a:r>
            <a:r>
              <a:rPr lang="en-GB" sz="2000" dirty="0">
                <a:latin typeface="Comic Sans MS" panose="030F0702030302020204" pitchFamily="66" charset="0"/>
              </a:rPr>
              <a:t>: </a:t>
            </a:r>
            <a:r>
              <a:rPr lang="en-GB" sz="2000" b="1" u="sng" dirty="0">
                <a:latin typeface="Comic Sans MS" panose="030F0702030302020204" pitchFamily="66" charset="0"/>
              </a:rPr>
              <a:t>Analyse</a:t>
            </a:r>
            <a:r>
              <a:rPr lang="en-GB" sz="2000" dirty="0">
                <a:latin typeface="Comic Sans MS" panose="030F0702030302020204" pitchFamily="66" charset="0"/>
              </a:rPr>
              <a:t> your learning by going through the syllabus: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1) Add examples and information to the syllabus. I.e. Case Studies/Definitions/strategies/causes and effects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AF8563-D90F-F04B-906A-9D0EFE28FE35}"/>
              </a:ext>
            </a:extLst>
          </p:cNvPr>
          <p:cNvCxnSpPr>
            <a:cxnSpLocks/>
          </p:cNvCxnSpPr>
          <p:nvPr/>
        </p:nvCxnSpPr>
        <p:spPr>
          <a:xfrm>
            <a:off x="6411794" y="624695"/>
            <a:ext cx="0" cy="604906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583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444</Words>
  <Application>Microsoft Macintosh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Title: Geoengineering </vt:lpstr>
      <vt:lpstr>Climate Change Causes </vt:lpstr>
      <vt:lpstr>Climate Change Effects </vt:lpstr>
      <vt:lpstr>Climate Change Solutions  </vt:lpstr>
      <vt:lpstr>Title: Geoengineering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Geoengineering </dc:title>
  <dc:creator>Martin Roberts</dc:creator>
  <cp:lastModifiedBy>Martin Roberts</cp:lastModifiedBy>
  <cp:revision>2</cp:revision>
  <dcterms:created xsi:type="dcterms:W3CDTF">2019-03-20T13:00:59Z</dcterms:created>
  <dcterms:modified xsi:type="dcterms:W3CDTF">2019-03-20T13:05:35Z</dcterms:modified>
</cp:coreProperties>
</file>