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6" r:id="rId4"/>
    <p:sldId id="257" r:id="rId5"/>
    <p:sldId id="259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D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92"/>
    <p:restoredTop sz="95853"/>
  </p:normalViewPr>
  <p:slideViewPr>
    <p:cSldViewPr snapToGrid="0" snapToObjects="1">
      <p:cViewPr varScale="1">
        <p:scale>
          <a:sx n="101" d="100"/>
          <a:sy n="101" d="100"/>
        </p:scale>
        <p:origin x="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35FE5-9FDC-D94B-AA28-8C3C915D4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7ADAB-B058-1E44-8FDB-E7459A6FF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70D8C-6FAE-6F4D-B9E7-2508ECC5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1EA3-694B-9248-9BBB-5490AF1BC41D}" type="datetimeFigureOut">
              <a:rPr lang="en-DE" smtClean="0"/>
              <a:t>22.11.21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A9088-96C3-9B43-9E90-F6D3A99C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680CF-A2B8-DD44-81FA-6C7002BF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ADE-C28D-4D44-9063-78445132212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1078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CA8D-7AEF-0A4A-A484-FCA666D20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C70E9-B993-9947-ACC3-955302CA4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CE3F6-75AC-464D-BB73-7F5751724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1EA3-694B-9248-9BBB-5490AF1BC41D}" type="datetimeFigureOut">
              <a:rPr lang="en-DE" smtClean="0"/>
              <a:t>22.11.21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6802E-7F61-DA4E-96F4-CCEFE7FA0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EA7DB-7975-0B4D-AE5B-EAD62551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ADE-C28D-4D44-9063-78445132212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1083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77D0FB-A610-FC4D-9BBD-CF017ABC7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05F2C-8F77-2943-88E1-F200A5B43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F80CE-D64D-6D4B-9DAA-E9A6F2805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1EA3-694B-9248-9BBB-5490AF1BC41D}" type="datetimeFigureOut">
              <a:rPr lang="en-DE" smtClean="0"/>
              <a:t>22.11.21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A5BBA-5D2D-4E45-B0EF-7131BB4F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2BD76-6300-5840-ADF4-FF84BECF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ADE-C28D-4D44-9063-78445132212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5862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4B12B-1448-3A4A-86FB-C6F12697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E38A9-2513-D649-A8C9-39636B6C0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1B76B-7D8B-1A45-B175-460044D2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1EA3-694B-9248-9BBB-5490AF1BC41D}" type="datetimeFigureOut">
              <a:rPr lang="en-DE" smtClean="0"/>
              <a:t>22.11.21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094B5-0C2E-E649-A893-7FAA0D575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5DD56-8DB9-FE46-95BF-C1009187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ADE-C28D-4D44-9063-78445132212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3449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0D39-A42C-174E-BB32-A4A8A5E5F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E2C57-5487-C742-8E97-FEA5E8771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9AEF0-9665-E142-9F32-724695FE3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1EA3-694B-9248-9BBB-5490AF1BC41D}" type="datetimeFigureOut">
              <a:rPr lang="en-DE" smtClean="0"/>
              <a:t>22.11.21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F6D8-935F-644D-AAD4-6E25B6646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84958-D427-FF41-A95A-623CD018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ADE-C28D-4D44-9063-78445132212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7593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3388-90DC-6D4D-B5BD-C99FA2E7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964D2-A9BF-824D-9A4C-8702B98CF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88DDD-CCFA-394F-91AA-39BD29E0D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64C9A-3AB1-CB46-B0FE-4DD77310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1EA3-694B-9248-9BBB-5490AF1BC41D}" type="datetimeFigureOut">
              <a:rPr lang="en-DE" smtClean="0"/>
              <a:t>22.11.21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90018-C8BD-8045-B54C-725929F5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78C61-D99D-234B-89DA-96CDAE3D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ADE-C28D-4D44-9063-78445132212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3214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98560-CFEF-C046-9D47-DD289937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CF67B-6233-DA49-BBF1-D1BCD3FE4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B5B8C-40A4-0148-A537-0FA1A2615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DC423-A3B7-8F43-A21A-5835FBCDE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C96358-94EC-BC47-B9A6-487750D9C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96B768-077D-7E4C-844F-B9C029A1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1EA3-694B-9248-9BBB-5490AF1BC41D}" type="datetimeFigureOut">
              <a:rPr lang="en-DE" smtClean="0"/>
              <a:t>22.11.21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0897A1-447F-E54E-ACA6-29F4B60B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ECE56-7041-924A-BFAE-8CE1F455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ADE-C28D-4D44-9063-78445132212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2985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A8E9-4ED4-B14B-88AB-E87E748E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80913-28AE-7646-8EA2-228D0B57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1EA3-694B-9248-9BBB-5490AF1BC41D}" type="datetimeFigureOut">
              <a:rPr lang="en-DE" smtClean="0"/>
              <a:t>22.11.21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C525C-3C16-D148-A25E-18F572F1B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F8642-2155-4A46-8221-D630FA03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ADE-C28D-4D44-9063-78445132212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3127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DBB64-F867-D14F-843B-7973FCF0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1EA3-694B-9248-9BBB-5490AF1BC41D}" type="datetimeFigureOut">
              <a:rPr lang="en-DE" smtClean="0"/>
              <a:t>22.11.21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FCB12-A0B5-BE4A-8F9E-B25255D4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8AC63-A61A-B447-9EDA-5601A6FD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ADE-C28D-4D44-9063-78445132212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99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A7AC-1A67-A444-A075-E908F6CA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C0460-6681-0B49-BF3C-1E70503B3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3F13B-F0CB-414F-B2C8-3BEE8005B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45E8B-5A51-2648-8297-31FCFF56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1EA3-694B-9248-9BBB-5490AF1BC41D}" type="datetimeFigureOut">
              <a:rPr lang="en-DE" smtClean="0"/>
              <a:t>22.11.21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34246-5A92-4541-A957-3B9ED1C51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56D65-D956-CB48-AAD3-71034293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ADE-C28D-4D44-9063-78445132212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04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83444-61D2-5A42-9EDC-5AD05B37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4A91A0-8BCC-4B42-836B-45B519BCB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024A7-B06B-1946-806A-04CC9578F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BE2E0-439D-ED4A-B803-81ADD179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1EA3-694B-9248-9BBB-5490AF1BC41D}" type="datetimeFigureOut">
              <a:rPr lang="en-DE" smtClean="0"/>
              <a:t>22.11.21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59037-822E-7543-BC31-090E91EA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60CF1-7730-664F-B0A1-D4AA1F8C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ADE-C28D-4D44-9063-78445132212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3075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69B721-C153-2041-B35D-D49F0CB7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F36D1-3280-B040-93D5-253E7C8B1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9C9EB-C0F6-0A47-AF91-5E381F83C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F1EA3-694B-9248-9BBB-5490AF1BC41D}" type="datetimeFigureOut">
              <a:rPr lang="en-DE" smtClean="0"/>
              <a:t>22.11.21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8D152-7BBC-EB40-B96F-388E76A4F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91298-AF1D-E040-B8D8-30AFADA1A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17ADE-C28D-4D44-9063-78445132212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0853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wpforum.or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sar.org/sites/default/files/documents/pdf/lib/hbk4-09.pdf" TargetMode="External"/><Relationship Id="rId2" Type="http://schemas.openxmlformats.org/officeDocument/2006/relationships/hyperlink" Target="https://www.youtube.com/watch?v=7t0FLL-b5c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NJSosmtvlY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A7410B-864A-0F4F-B187-CC1EAE5E9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76" y="616474"/>
            <a:ext cx="9644247" cy="6078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590E34-FBEB-8747-B30A-68FE759E1189}"/>
              </a:ext>
            </a:extLst>
          </p:cNvPr>
          <p:cNvSpPr txBox="1"/>
          <p:nvPr/>
        </p:nvSpPr>
        <p:spPr>
          <a:xfrm>
            <a:off x="133764" y="163408"/>
            <a:ext cx="1156953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en-GB" b="1" i="0" dirty="0">
                <a:effectLst/>
                <a:latin typeface="Comic Sans MS" panose="030F0902030302020204" pitchFamily="66" charset="0"/>
              </a:rPr>
              <a:t>Water management: Integrated Drainage Basin Management</a:t>
            </a:r>
            <a:endParaRPr lang="en-GB" b="0" i="0" dirty="0">
              <a:effectLst/>
              <a:latin typeface="Comic Sans MS" panose="030F09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736FE-2C1E-B842-938C-237F9BA17B2A}"/>
              </a:ext>
            </a:extLst>
          </p:cNvPr>
          <p:cNvSpPr txBox="1"/>
          <p:nvPr/>
        </p:nvSpPr>
        <p:spPr>
          <a:xfrm>
            <a:off x="3340100" y="4932712"/>
            <a:ext cx="73279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ctr"/>
            <a:endParaRPr lang="en-GB" b="0" i="0" dirty="0">
              <a:effectLst/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8736FE-2C1E-B842-938C-237F9BA17B2A}"/>
              </a:ext>
            </a:extLst>
          </p:cNvPr>
          <p:cNvSpPr txBox="1"/>
          <p:nvPr/>
        </p:nvSpPr>
        <p:spPr>
          <a:xfrm>
            <a:off x="105393" y="131301"/>
            <a:ext cx="11885715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en-GB" sz="2400" i="0" dirty="0">
                <a:effectLst/>
                <a:latin typeface="Comic Sans MS" panose="030F0902030302020204" pitchFamily="66" charset="0"/>
              </a:rPr>
              <a:t>Water</a:t>
            </a:r>
            <a:r>
              <a:rPr lang="en-GB" sz="2400" b="1" i="0" dirty="0">
                <a:effectLst/>
                <a:latin typeface="Comic Sans MS" panose="030F0902030302020204" pitchFamily="66" charset="0"/>
              </a:rPr>
              <a:t> </a:t>
            </a:r>
            <a:r>
              <a:rPr lang="en-GB" sz="2400" i="0" dirty="0">
                <a:effectLst/>
                <a:latin typeface="Comic Sans MS" panose="030F0902030302020204" pitchFamily="66" charset="0"/>
              </a:rPr>
              <a:t>management: Integrated Drainage Basin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9ECC9E-6771-AD40-8018-387E1BE75453}"/>
              </a:ext>
            </a:extLst>
          </p:cNvPr>
          <p:cNvSpPr txBox="1"/>
          <p:nvPr/>
        </p:nvSpPr>
        <p:spPr>
          <a:xfrm>
            <a:off x="105393" y="709755"/>
            <a:ext cx="11885715" cy="400110"/>
          </a:xfrm>
          <a:prstGeom prst="rect">
            <a:avLst/>
          </a:prstGeom>
          <a:noFill/>
          <a:ln w="28575">
            <a:solidFill>
              <a:srgbClr val="1AD018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2000" b="1" i="0" u="sng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Define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: </a:t>
            </a:r>
            <a:r>
              <a:rPr lang="en-GB" sz="2000" i="0" dirty="0">
                <a:solidFill>
                  <a:srgbClr val="000000"/>
                </a:solidFill>
                <a:effectLst/>
                <a:latin typeface="Comic Sans MS" panose="030F0902030302020204" pitchFamily="66" charset="0"/>
              </a:rPr>
              <a:t>What is IDBM?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245D76-CC6A-8B4B-BBE4-60696556AC32}"/>
              </a:ext>
            </a:extLst>
          </p:cNvPr>
          <p:cNvSpPr txBox="1"/>
          <p:nvPr/>
        </p:nvSpPr>
        <p:spPr>
          <a:xfrm>
            <a:off x="314147" y="1220477"/>
            <a:ext cx="11285185" cy="501675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sz="3200" b="0" i="0" dirty="0">
                <a:solidFill>
                  <a:srgbClr val="222222"/>
                </a:solidFill>
                <a:effectLst/>
                <a:latin typeface="Comic Sans MS" panose="030F0902030302020204" pitchFamily="66" charset="0"/>
              </a:rPr>
              <a:t>"</a:t>
            </a:r>
            <a:r>
              <a:rPr lang="en-GB" sz="3200" i="0" dirty="0">
                <a:effectLst/>
                <a:latin typeface="Comic Sans MS" panose="030F0902030302020204" pitchFamily="66" charset="0"/>
              </a:rPr>
              <a:t> Integrated Drainage Basin Management </a:t>
            </a:r>
            <a:r>
              <a:rPr lang="en-GB" sz="3200" b="0" i="0" dirty="0">
                <a:solidFill>
                  <a:srgbClr val="222222"/>
                </a:solidFill>
                <a:effectLst/>
                <a:latin typeface="Comic Sans MS" panose="030F0902030302020204" pitchFamily="66" charset="0"/>
              </a:rPr>
              <a:t>(IDBM) is the process of coordinating conservation, management and development of water, land and related resources across sectors within a given river basin, in order to maximise the economic and social benefits derived from water resources in an equitable manner while preserving and, where necessary, restoring freshwater ecosystems." </a:t>
            </a:r>
            <a:br>
              <a:rPr lang="en-GB" sz="3200" dirty="0">
                <a:latin typeface="Comic Sans MS" panose="030F0902030302020204" pitchFamily="66" charset="0"/>
              </a:rPr>
            </a:br>
            <a:r>
              <a:rPr lang="en-GB" sz="3200" b="0" i="1" dirty="0">
                <a:solidFill>
                  <a:srgbClr val="222222"/>
                </a:solidFill>
                <a:effectLst/>
                <a:latin typeface="Comic Sans MS" panose="030F0902030302020204" pitchFamily="66" charset="0"/>
              </a:rPr>
              <a:t>Adapted from Integrated Water Resources Management, </a:t>
            </a:r>
            <a:r>
              <a:rPr lang="en-GB" sz="3200" b="0" i="1" u="none" strike="noStrike" dirty="0">
                <a:solidFill>
                  <a:srgbClr val="B9B9B9"/>
                </a:solidFill>
                <a:effectLst/>
                <a:latin typeface="Comic Sans MS" panose="030F0902030302020204" pitchFamily="66" charset="0"/>
                <a:hlinkClick r:id="rId2"/>
              </a:rPr>
              <a:t>Global Water Partnership </a:t>
            </a:r>
            <a:r>
              <a:rPr lang="en-GB" sz="3200" b="0" i="1" dirty="0">
                <a:solidFill>
                  <a:srgbClr val="222222"/>
                </a:solidFill>
                <a:effectLst/>
                <a:latin typeface="Comic Sans MS" panose="030F0902030302020204" pitchFamily="66" charset="0"/>
              </a:rPr>
              <a:t>Technical Advisory Committee Background Papers, No. 4, 2000.)</a:t>
            </a:r>
            <a:endParaRPr lang="en-DE" sz="32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49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Movie 3">
            <a:hlinkClick r:id="rId2" highlightClick="1"/>
            <a:extLst>
              <a:ext uri="{FF2B5EF4-FFF2-40B4-BE49-F238E27FC236}">
                <a16:creationId xmlns:a16="http://schemas.microsoft.com/office/drawing/2014/main" id="{88BC4A29-485E-204A-96F8-9A852718829A}"/>
              </a:ext>
            </a:extLst>
          </p:cNvPr>
          <p:cNvSpPr/>
          <p:nvPr/>
        </p:nvSpPr>
        <p:spPr>
          <a:xfrm>
            <a:off x="11480800" y="186343"/>
            <a:ext cx="347980" cy="206375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065667-D40B-7A45-9B55-194AA5E947A5}"/>
              </a:ext>
            </a:extLst>
          </p:cNvPr>
          <p:cNvSpPr/>
          <p:nvPr/>
        </p:nvSpPr>
        <p:spPr>
          <a:xfrm>
            <a:off x="244839" y="122813"/>
            <a:ext cx="11717311" cy="4001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Comic Sans MS" panose="030F0702030302020204" pitchFamily="66" charset="0"/>
              </a:rPr>
              <a:t>Integrated water Basin Management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E8F43-EC87-184D-8ACB-6B302AF9BEB9}"/>
              </a:ext>
            </a:extLst>
          </p:cNvPr>
          <p:cNvSpPr/>
          <p:nvPr/>
        </p:nvSpPr>
        <p:spPr>
          <a:xfrm>
            <a:off x="244839" y="874455"/>
            <a:ext cx="8796291" cy="5632311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de-DE" b="1" dirty="0">
                <a:latin typeface="Comic Sans MS" panose="030F0902030302020204" pitchFamily="66" charset="0"/>
              </a:rPr>
              <a:t>The </a:t>
            </a:r>
            <a:r>
              <a:rPr lang="de-DE" b="1" dirty="0" err="1">
                <a:latin typeface="Comic Sans MS" panose="030F0902030302020204" pitchFamily="66" charset="0"/>
              </a:rPr>
              <a:t>seven</a:t>
            </a:r>
            <a:r>
              <a:rPr lang="de-DE" b="1" dirty="0">
                <a:latin typeface="Comic Sans MS" panose="030F0902030302020204" pitchFamily="66" charset="0"/>
              </a:rPr>
              <a:t> </a:t>
            </a:r>
            <a:r>
              <a:rPr lang="de-DE" b="1" dirty="0" err="1">
                <a:latin typeface="Comic Sans MS" panose="030F0902030302020204" pitchFamily="66" charset="0"/>
              </a:rPr>
              <a:t>key</a:t>
            </a:r>
            <a:r>
              <a:rPr lang="de-DE" b="1" dirty="0">
                <a:latin typeface="Comic Sans MS" panose="030F0902030302020204" pitchFamily="66" charset="0"/>
              </a:rPr>
              <a:t> </a:t>
            </a:r>
            <a:r>
              <a:rPr lang="de-DE" b="1" dirty="0" err="1">
                <a:latin typeface="Comic Sans MS" panose="030F0902030302020204" pitchFamily="66" charset="0"/>
              </a:rPr>
              <a:t>elements</a:t>
            </a:r>
            <a:r>
              <a:rPr lang="de-DE" b="1" dirty="0">
                <a:latin typeface="Comic Sans MS" panose="030F0902030302020204" pitchFamily="66" charset="0"/>
              </a:rPr>
              <a:t> </a:t>
            </a:r>
            <a:r>
              <a:rPr lang="de-DE" b="1" dirty="0" err="1">
                <a:latin typeface="Comic Sans MS" panose="030F0902030302020204" pitchFamily="66" charset="0"/>
              </a:rPr>
              <a:t>to</a:t>
            </a:r>
            <a:r>
              <a:rPr lang="de-DE" b="1" dirty="0">
                <a:latin typeface="Comic Sans MS" panose="030F0902030302020204" pitchFamily="66" charset="0"/>
              </a:rPr>
              <a:t> a </a:t>
            </a:r>
            <a:r>
              <a:rPr lang="de-DE" b="1" dirty="0" err="1">
                <a:latin typeface="Comic Sans MS" panose="030F0902030302020204" pitchFamily="66" charset="0"/>
              </a:rPr>
              <a:t>successful</a:t>
            </a:r>
            <a:r>
              <a:rPr lang="de-DE" b="1" dirty="0">
                <a:latin typeface="Comic Sans MS" panose="030F0902030302020204" pitchFamily="66" charset="0"/>
              </a:rPr>
              <a:t> IRBM initiative </a:t>
            </a:r>
            <a:r>
              <a:rPr lang="de-DE" b="1" dirty="0" err="1">
                <a:latin typeface="Comic Sans MS" panose="030F0902030302020204" pitchFamily="66" charset="0"/>
              </a:rPr>
              <a:t>are</a:t>
            </a:r>
            <a:r>
              <a:rPr lang="de-DE" b="1" dirty="0">
                <a:latin typeface="Comic Sans MS" panose="030F0902030302020204" pitchFamily="66" charset="0"/>
              </a:rPr>
              <a:t>:</a:t>
            </a:r>
            <a:br>
              <a:rPr lang="de-DE" b="1" dirty="0">
                <a:latin typeface="Comic Sans MS" panose="030F0902030302020204" pitchFamily="66" charset="0"/>
              </a:rPr>
            </a:br>
            <a:r>
              <a:rPr lang="de-DE" dirty="0">
                <a:latin typeface="Comic Sans MS" panose="030F0902030302020204" pitchFamily="66" charset="0"/>
              </a:rPr>
              <a:t>A </a:t>
            </a:r>
            <a:r>
              <a:rPr lang="de-DE" dirty="0" err="1">
                <a:latin typeface="Comic Sans MS" panose="030F0902030302020204" pitchFamily="66" charset="0"/>
              </a:rPr>
              <a:t>long</a:t>
            </a:r>
            <a:r>
              <a:rPr lang="de-DE" dirty="0">
                <a:latin typeface="Comic Sans MS" panose="030F0902030302020204" pitchFamily="66" charset="0"/>
              </a:rPr>
              <a:t>-term </a:t>
            </a:r>
            <a:r>
              <a:rPr lang="de-DE" dirty="0" err="1">
                <a:latin typeface="Comic Sans MS" panose="030F0902030302020204" pitchFamily="66" charset="0"/>
              </a:rPr>
              <a:t>vision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for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the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river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basin</a:t>
            </a:r>
            <a:r>
              <a:rPr lang="de-DE" dirty="0">
                <a:latin typeface="Comic Sans MS" panose="030F0902030302020204" pitchFamily="66" charset="0"/>
              </a:rPr>
              <a:t>, </a:t>
            </a:r>
            <a:r>
              <a:rPr lang="de-DE" dirty="0" err="1">
                <a:latin typeface="Comic Sans MS" panose="030F0902030302020204" pitchFamily="66" charset="0"/>
              </a:rPr>
              <a:t>agreed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to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by</a:t>
            </a:r>
            <a:r>
              <a:rPr lang="de-DE" dirty="0">
                <a:latin typeface="Comic Sans MS" panose="030F0902030302020204" pitchFamily="66" charset="0"/>
              </a:rPr>
              <a:t> all </a:t>
            </a:r>
            <a:r>
              <a:rPr lang="de-DE" dirty="0" err="1">
                <a:latin typeface="Comic Sans MS" panose="030F0902030302020204" pitchFamily="66" charset="0"/>
              </a:rPr>
              <a:t>the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major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stakeholders</a:t>
            </a:r>
            <a:r>
              <a:rPr lang="de-DE" dirty="0">
                <a:latin typeface="Comic Sans MS" panose="030F0902030302020204" pitchFamily="66" charset="0"/>
              </a:rPr>
              <a:t>.</a:t>
            </a:r>
          </a:p>
          <a:p>
            <a:pPr fontAlgn="base"/>
            <a:r>
              <a:rPr lang="de-DE" dirty="0">
                <a:latin typeface="Comic Sans MS" panose="030F0902030302020204" pitchFamily="66" charset="0"/>
              </a:rPr>
              <a:t>Integration </a:t>
            </a:r>
            <a:r>
              <a:rPr lang="de-DE" dirty="0" err="1">
                <a:latin typeface="Comic Sans MS" panose="030F0902030302020204" pitchFamily="66" charset="0"/>
              </a:rPr>
              <a:t>of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policies</a:t>
            </a:r>
            <a:r>
              <a:rPr lang="de-DE" dirty="0">
                <a:latin typeface="Comic Sans MS" panose="030F0902030302020204" pitchFamily="66" charset="0"/>
              </a:rPr>
              <a:t>, </a:t>
            </a:r>
            <a:r>
              <a:rPr lang="de-DE" dirty="0" err="1">
                <a:latin typeface="Comic Sans MS" panose="030F0902030302020204" pitchFamily="66" charset="0"/>
              </a:rPr>
              <a:t>decisions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and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costs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across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sectoral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interests</a:t>
            </a:r>
            <a:r>
              <a:rPr lang="de-DE" dirty="0">
                <a:latin typeface="Comic Sans MS" panose="030F0902030302020204" pitchFamily="66" charset="0"/>
              </a:rPr>
              <a:t> such </a:t>
            </a:r>
            <a:r>
              <a:rPr lang="de-DE" dirty="0" err="1">
                <a:latin typeface="Comic Sans MS" panose="030F0902030302020204" pitchFamily="66" charset="0"/>
              </a:rPr>
              <a:t>as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industry</a:t>
            </a:r>
            <a:r>
              <a:rPr lang="de-DE" dirty="0">
                <a:latin typeface="Comic Sans MS" panose="030F0902030302020204" pitchFamily="66" charset="0"/>
              </a:rPr>
              <a:t>, </a:t>
            </a:r>
            <a:r>
              <a:rPr lang="de-DE" dirty="0" err="1">
                <a:latin typeface="Comic Sans MS" panose="030F0902030302020204" pitchFamily="66" charset="0"/>
              </a:rPr>
              <a:t>agriculture</a:t>
            </a:r>
            <a:r>
              <a:rPr lang="de-DE" dirty="0">
                <a:latin typeface="Comic Sans MS" panose="030F0902030302020204" pitchFamily="66" charset="0"/>
              </a:rPr>
              <a:t>, urban </a:t>
            </a:r>
            <a:r>
              <a:rPr lang="de-DE" dirty="0" err="1">
                <a:latin typeface="Comic Sans MS" panose="030F0902030302020204" pitchFamily="66" charset="0"/>
              </a:rPr>
              <a:t>development</a:t>
            </a:r>
            <a:r>
              <a:rPr lang="de-DE" dirty="0">
                <a:latin typeface="Comic Sans MS" panose="030F0902030302020204" pitchFamily="66" charset="0"/>
              </a:rPr>
              <a:t>, </a:t>
            </a:r>
            <a:r>
              <a:rPr lang="de-DE" dirty="0" err="1">
                <a:latin typeface="Comic Sans MS" panose="030F0902030302020204" pitchFamily="66" charset="0"/>
              </a:rPr>
              <a:t>navigation</a:t>
            </a:r>
            <a:r>
              <a:rPr lang="de-DE" dirty="0">
                <a:latin typeface="Comic Sans MS" panose="030F0902030302020204" pitchFamily="66" charset="0"/>
              </a:rPr>
              <a:t>, </a:t>
            </a:r>
            <a:r>
              <a:rPr lang="de-DE" dirty="0" err="1">
                <a:latin typeface="Comic Sans MS" panose="030F0902030302020204" pitchFamily="66" charset="0"/>
              </a:rPr>
              <a:t>fisheries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management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and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conservation</a:t>
            </a:r>
            <a:r>
              <a:rPr lang="de-DE" dirty="0">
                <a:latin typeface="Comic Sans MS" panose="030F0902030302020204" pitchFamily="66" charset="0"/>
              </a:rPr>
              <a:t>, </a:t>
            </a:r>
            <a:r>
              <a:rPr lang="de-DE" dirty="0" err="1">
                <a:latin typeface="Comic Sans MS" panose="030F0902030302020204" pitchFamily="66" charset="0"/>
              </a:rPr>
              <a:t>including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through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poverty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reduction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strategies</a:t>
            </a:r>
            <a:r>
              <a:rPr lang="de-DE" dirty="0">
                <a:latin typeface="Comic Sans MS" panose="030F0902030302020204" pitchFamily="66" charset="0"/>
              </a:rPr>
              <a:t>.</a:t>
            </a:r>
            <a:br>
              <a:rPr lang="de-DE" dirty="0">
                <a:latin typeface="Comic Sans MS" panose="030F0902030302020204" pitchFamily="66" charset="0"/>
              </a:rPr>
            </a:br>
            <a:endParaRPr lang="de-DE" dirty="0">
              <a:latin typeface="Comic Sans MS" panose="030F0902030302020204" pitchFamily="66" charset="0"/>
            </a:endParaRPr>
          </a:p>
          <a:p>
            <a:pPr fontAlgn="base"/>
            <a:r>
              <a:rPr lang="de-DE" dirty="0">
                <a:latin typeface="Comic Sans MS" panose="030F0902030302020204" pitchFamily="66" charset="0"/>
              </a:rPr>
              <a:t>Strategic </a:t>
            </a:r>
            <a:r>
              <a:rPr lang="de-DE" dirty="0" err="1">
                <a:latin typeface="Comic Sans MS" panose="030F0902030302020204" pitchFamily="66" charset="0"/>
              </a:rPr>
              <a:t>decision-making</a:t>
            </a:r>
            <a:r>
              <a:rPr lang="de-DE" dirty="0">
                <a:latin typeface="Comic Sans MS" panose="030F0902030302020204" pitchFamily="66" charset="0"/>
              </a:rPr>
              <a:t> at </a:t>
            </a:r>
            <a:r>
              <a:rPr lang="de-DE" dirty="0" err="1">
                <a:latin typeface="Comic Sans MS" panose="030F0902030302020204" pitchFamily="66" charset="0"/>
              </a:rPr>
              <a:t>the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river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basin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scale</a:t>
            </a:r>
            <a:r>
              <a:rPr lang="de-DE" dirty="0">
                <a:latin typeface="Comic Sans MS" panose="030F0902030302020204" pitchFamily="66" charset="0"/>
              </a:rPr>
              <a:t>, </a:t>
            </a:r>
            <a:r>
              <a:rPr lang="de-DE" dirty="0" err="1">
                <a:latin typeface="Comic Sans MS" panose="030F0902030302020204" pitchFamily="66" charset="0"/>
              </a:rPr>
              <a:t>which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guides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actions</a:t>
            </a:r>
            <a:r>
              <a:rPr lang="de-DE" dirty="0">
                <a:latin typeface="Comic Sans MS" panose="030F0902030302020204" pitchFamily="66" charset="0"/>
              </a:rPr>
              <a:t> at sub-</a:t>
            </a:r>
            <a:r>
              <a:rPr lang="de-DE" dirty="0" err="1">
                <a:latin typeface="Comic Sans MS" panose="030F0902030302020204" pitchFamily="66" charset="0"/>
              </a:rPr>
              <a:t>basin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or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local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levels</a:t>
            </a:r>
            <a:r>
              <a:rPr lang="de-DE" dirty="0">
                <a:latin typeface="Comic Sans MS" panose="030F0902030302020204" pitchFamily="66" charset="0"/>
              </a:rPr>
              <a:t>.</a:t>
            </a:r>
            <a:br>
              <a:rPr lang="de-DE" dirty="0">
                <a:latin typeface="Comic Sans MS" panose="030F0902030302020204" pitchFamily="66" charset="0"/>
              </a:rPr>
            </a:br>
            <a:endParaRPr lang="de-DE" dirty="0">
              <a:latin typeface="Comic Sans MS" panose="030F0902030302020204" pitchFamily="66" charset="0"/>
            </a:endParaRPr>
          </a:p>
          <a:p>
            <a:pPr fontAlgn="base"/>
            <a:r>
              <a:rPr lang="de-DE" dirty="0" err="1">
                <a:latin typeface="Comic Sans MS" panose="030F0902030302020204" pitchFamily="66" charset="0"/>
              </a:rPr>
              <a:t>Effective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timing</a:t>
            </a:r>
            <a:r>
              <a:rPr lang="de-DE" dirty="0">
                <a:latin typeface="Comic Sans MS" panose="030F0902030302020204" pitchFamily="66" charset="0"/>
              </a:rPr>
              <a:t>, </a:t>
            </a:r>
            <a:r>
              <a:rPr lang="de-DE" dirty="0" err="1">
                <a:latin typeface="Comic Sans MS" panose="030F0902030302020204" pitchFamily="66" charset="0"/>
              </a:rPr>
              <a:t>taking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advantage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of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opportunities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as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they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arise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while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working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within</a:t>
            </a:r>
            <a:r>
              <a:rPr lang="de-DE" dirty="0">
                <a:latin typeface="Comic Sans MS" panose="030F0902030302020204" pitchFamily="66" charset="0"/>
              </a:rPr>
              <a:t> a </a:t>
            </a:r>
            <a:r>
              <a:rPr lang="de-DE" dirty="0" err="1">
                <a:latin typeface="Comic Sans MS" panose="030F0902030302020204" pitchFamily="66" charset="0"/>
              </a:rPr>
              <a:t>strategic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framework</a:t>
            </a:r>
            <a:r>
              <a:rPr lang="de-DE" dirty="0">
                <a:latin typeface="Comic Sans MS" panose="030F0902030302020204" pitchFamily="66" charset="0"/>
              </a:rPr>
              <a:t>.</a:t>
            </a:r>
            <a:br>
              <a:rPr lang="de-DE" dirty="0">
                <a:latin typeface="Comic Sans MS" panose="030F0902030302020204" pitchFamily="66" charset="0"/>
              </a:rPr>
            </a:br>
            <a:endParaRPr lang="de-DE" dirty="0">
              <a:latin typeface="Comic Sans MS" panose="030F0902030302020204" pitchFamily="66" charset="0"/>
            </a:endParaRPr>
          </a:p>
          <a:p>
            <a:pPr fontAlgn="base"/>
            <a:r>
              <a:rPr lang="de-DE" dirty="0" err="1">
                <a:latin typeface="Comic Sans MS" panose="030F0902030302020204" pitchFamily="66" charset="0"/>
              </a:rPr>
              <a:t>Active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participation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by</a:t>
            </a:r>
            <a:r>
              <a:rPr lang="de-DE" dirty="0">
                <a:latin typeface="Comic Sans MS" panose="030F0902030302020204" pitchFamily="66" charset="0"/>
              </a:rPr>
              <a:t> all relevant </a:t>
            </a:r>
            <a:r>
              <a:rPr lang="de-DE" dirty="0" err="1">
                <a:latin typeface="Comic Sans MS" panose="030F0902030302020204" pitchFamily="66" charset="0"/>
              </a:rPr>
              <a:t>stakeholders</a:t>
            </a:r>
            <a:r>
              <a:rPr lang="de-DE" dirty="0">
                <a:latin typeface="Comic Sans MS" panose="030F0902030302020204" pitchFamily="66" charset="0"/>
              </a:rPr>
              <a:t> in well-</a:t>
            </a:r>
            <a:r>
              <a:rPr lang="de-DE" dirty="0" err="1">
                <a:latin typeface="Comic Sans MS" panose="030F0902030302020204" pitchFamily="66" charset="0"/>
              </a:rPr>
              <a:t>informed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and</a:t>
            </a:r>
            <a:r>
              <a:rPr lang="de-DE" dirty="0">
                <a:latin typeface="Comic Sans MS" panose="030F0902030302020204" pitchFamily="66" charset="0"/>
              </a:rPr>
              <a:t> transparent </a:t>
            </a:r>
            <a:r>
              <a:rPr lang="de-DE" dirty="0" err="1">
                <a:latin typeface="Comic Sans MS" panose="030F0902030302020204" pitchFamily="66" charset="0"/>
              </a:rPr>
              <a:t>planning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and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decision-making</a:t>
            </a:r>
            <a:r>
              <a:rPr lang="de-DE" dirty="0">
                <a:latin typeface="Comic Sans MS" panose="030F0902030302020204" pitchFamily="66" charset="0"/>
              </a:rPr>
              <a:t>.</a:t>
            </a:r>
            <a:br>
              <a:rPr lang="de-DE" dirty="0">
                <a:latin typeface="Comic Sans MS" panose="030F0902030302020204" pitchFamily="66" charset="0"/>
              </a:rPr>
            </a:br>
            <a:endParaRPr lang="de-DE" dirty="0">
              <a:latin typeface="Comic Sans MS" panose="030F0902030302020204" pitchFamily="66" charset="0"/>
            </a:endParaRPr>
          </a:p>
          <a:p>
            <a:pPr fontAlgn="base"/>
            <a:r>
              <a:rPr lang="de-DE" dirty="0" err="1">
                <a:latin typeface="Comic Sans MS" panose="030F0902030302020204" pitchFamily="66" charset="0"/>
              </a:rPr>
              <a:t>Adequate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investment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by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governments</a:t>
            </a:r>
            <a:r>
              <a:rPr lang="de-DE" dirty="0">
                <a:latin typeface="Comic Sans MS" panose="030F0902030302020204" pitchFamily="66" charset="0"/>
              </a:rPr>
              <a:t>, </a:t>
            </a:r>
            <a:r>
              <a:rPr lang="de-DE" dirty="0" err="1">
                <a:latin typeface="Comic Sans MS" panose="030F0902030302020204" pitchFamily="66" charset="0"/>
              </a:rPr>
              <a:t>the</a:t>
            </a:r>
            <a:r>
              <a:rPr lang="de-DE" dirty="0">
                <a:latin typeface="Comic Sans MS" panose="030F0902030302020204" pitchFamily="66" charset="0"/>
              </a:rPr>
              <a:t> private </a:t>
            </a:r>
            <a:r>
              <a:rPr lang="de-DE" dirty="0" err="1">
                <a:latin typeface="Comic Sans MS" panose="030F0902030302020204" pitchFamily="66" charset="0"/>
              </a:rPr>
              <a:t>sector</a:t>
            </a:r>
            <a:r>
              <a:rPr lang="de-DE" dirty="0">
                <a:latin typeface="Comic Sans MS" panose="030F0902030302020204" pitchFamily="66" charset="0"/>
              </a:rPr>
              <a:t>, </a:t>
            </a:r>
            <a:r>
              <a:rPr lang="de-DE" dirty="0" err="1">
                <a:latin typeface="Comic Sans MS" panose="030F0902030302020204" pitchFamily="66" charset="0"/>
              </a:rPr>
              <a:t>and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civil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society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organisations</a:t>
            </a:r>
            <a:r>
              <a:rPr lang="de-DE" dirty="0">
                <a:latin typeface="Comic Sans MS" panose="030F0902030302020204" pitchFamily="66" charset="0"/>
              </a:rPr>
              <a:t> in </a:t>
            </a:r>
            <a:r>
              <a:rPr lang="de-DE" dirty="0" err="1">
                <a:latin typeface="Comic Sans MS" panose="030F0902030302020204" pitchFamily="66" charset="0"/>
              </a:rPr>
              <a:t>capacity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for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river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basin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planning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and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participation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processes</a:t>
            </a:r>
            <a:r>
              <a:rPr lang="de-DE" dirty="0">
                <a:latin typeface="Comic Sans MS" panose="030F0902030302020204" pitchFamily="66" charset="0"/>
              </a:rPr>
              <a:t>.</a:t>
            </a:r>
            <a:br>
              <a:rPr lang="de-DE" dirty="0">
                <a:latin typeface="Comic Sans MS" panose="030F0902030302020204" pitchFamily="66" charset="0"/>
              </a:rPr>
            </a:br>
            <a:endParaRPr lang="de-DE" dirty="0">
              <a:latin typeface="Comic Sans MS" panose="030F0902030302020204" pitchFamily="66" charset="0"/>
            </a:endParaRPr>
          </a:p>
          <a:p>
            <a:pPr fontAlgn="base"/>
            <a:r>
              <a:rPr lang="de-DE" dirty="0">
                <a:latin typeface="Comic Sans MS" panose="030F0902030302020204" pitchFamily="66" charset="0"/>
              </a:rPr>
              <a:t>A solid </a:t>
            </a:r>
            <a:r>
              <a:rPr lang="de-DE" dirty="0" err="1">
                <a:latin typeface="Comic Sans MS" panose="030F0902030302020204" pitchFamily="66" charset="0"/>
              </a:rPr>
              <a:t>foundation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of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knowledge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of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the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river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basin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and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the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natural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and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socio-economic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forces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that</a:t>
            </a:r>
            <a:r>
              <a:rPr lang="de-DE" dirty="0">
                <a:latin typeface="Comic Sans MS" panose="030F0902030302020204" pitchFamily="66" charset="0"/>
              </a:rPr>
              <a:t> </a:t>
            </a:r>
            <a:r>
              <a:rPr lang="de-DE" dirty="0" err="1">
                <a:latin typeface="Comic Sans MS" panose="030F0902030302020204" pitchFamily="66" charset="0"/>
              </a:rPr>
              <a:t>influence</a:t>
            </a:r>
            <a:r>
              <a:rPr lang="de-DE" dirty="0">
                <a:latin typeface="Comic Sans MS" panose="030F0902030302020204" pitchFamily="66" charset="0"/>
              </a:rPr>
              <a:t> it.</a:t>
            </a:r>
          </a:p>
        </p:txBody>
      </p:sp>
      <p:sp>
        <p:nvSpPr>
          <p:cNvPr id="7" name="Action Button: Information 6">
            <a:hlinkClick r:id="rId3" highlightClick="1"/>
            <a:extLst>
              <a:ext uri="{FF2B5EF4-FFF2-40B4-BE49-F238E27FC236}">
                <a16:creationId xmlns:a16="http://schemas.microsoft.com/office/drawing/2014/main" id="{7711906D-C3DB-C843-99E4-8D3A28D9B252}"/>
              </a:ext>
            </a:extLst>
          </p:cNvPr>
          <p:cNvSpPr/>
          <p:nvPr/>
        </p:nvSpPr>
        <p:spPr>
          <a:xfrm>
            <a:off x="363220" y="239366"/>
            <a:ext cx="502920" cy="206375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34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B495C6-BDC5-134D-ACF8-F3A48F66CF03}"/>
              </a:ext>
            </a:extLst>
          </p:cNvPr>
          <p:cNvSpPr txBox="1"/>
          <p:nvPr/>
        </p:nvSpPr>
        <p:spPr>
          <a:xfrm>
            <a:off x="231843" y="902299"/>
            <a:ext cx="11728313" cy="535531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222222"/>
                </a:solidFill>
                <a:effectLst/>
                <a:latin typeface="Comic Sans MS" panose="030F0902030302020204" pitchFamily="66" charset="0"/>
              </a:rPr>
              <a:t>River basins are dynamic over space and time, and any single management intervention has implications for the system as a whole. </a:t>
            </a:r>
            <a:br>
              <a:rPr lang="en-GB" dirty="0">
                <a:latin typeface="Comic Sans MS" panose="030F0902030302020204" pitchFamily="66" charset="0"/>
              </a:rPr>
            </a:br>
            <a:br>
              <a:rPr lang="en-GB" dirty="0">
                <a:latin typeface="Comic Sans MS" panose="030F0902030302020204" pitchFamily="66" charset="0"/>
              </a:rPr>
            </a:br>
            <a:r>
              <a:rPr lang="en-GB" b="1" i="0" dirty="0">
                <a:solidFill>
                  <a:srgbClr val="222222"/>
                </a:solidFill>
                <a:effectLst/>
                <a:latin typeface="Comic Sans MS" panose="030F0902030302020204" pitchFamily="66" charset="0"/>
              </a:rPr>
              <a:t>The seven key elements to a successful IRBM initiative are: </a:t>
            </a:r>
            <a:r>
              <a:rPr lang="en-GB" b="1" i="0" dirty="0">
                <a:solidFill>
                  <a:srgbClr val="3E3E3E"/>
                </a:solidFill>
                <a:effectLst/>
                <a:latin typeface="Comic Sans MS" panose="030F0902030302020204" pitchFamily="66" charset="0"/>
              </a:rPr>
              <a:t>VISION:</a:t>
            </a:r>
            <a:r>
              <a:rPr lang="en-GB" b="0" i="0" dirty="0">
                <a:solidFill>
                  <a:srgbClr val="3E3E3E"/>
                </a:solidFill>
                <a:effectLst/>
                <a:latin typeface="Comic Sans MS" panose="030F0902030302020204" pitchFamily="66" charset="0"/>
              </a:rPr>
              <a:t> </a:t>
            </a:r>
          </a:p>
          <a:p>
            <a:pPr algn="l"/>
            <a:endParaRPr lang="en-GB" b="0" i="0" dirty="0">
              <a:solidFill>
                <a:srgbClr val="3E3E3E"/>
              </a:solidFill>
              <a:effectLst/>
              <a:latin typeface="Comic Sans MS" panose="030F0902030302020204" pitchFamily="66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GB" b="1" dirty="0">
                <a:solidFill>
                  <a:srgbClr val="3E3E3E"/>
                </a:solidFill>
                <a:latin typeface="Comic Sans MS" panose="030F0902030302020204" pitchFamily="66" charset="0"/>
              </a:rPr>
              <a:t>LONG-TERM VISION  </a:t>
            </a:r>
            <a:r>
              <a:rPr lang="en-GB" b="0" i="0" dirty="0">
                <a:solidFill>
                  <a:srgbClr val="3E3E3E"/>
                </a:solidFill>
                <a:effectLst/>
                <a:latin typeface="Comic Sans MS" panose="030F0902030302020204" pitchFamily="66" charset="0"/>
              </a:rPr>
              <a:t>for the river basin, agreed to by all the major stakeholders.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0" dirty="0">
                <a:solidFill>
                  <a:srgbClr val="3E3E3E"/>
                </a:solidFill>
                <a:effectLst/>
                <a:latin typeface="Comic Sans MS" panose="030F0902030302020204" pitchFamily="66" charset="0"/>
              </a:rPr>
              <a:t>INTEGRATION</a:t>
            </a:r>
            <a:r>
              <a:rPr lang="en-GB" b="0" i="0" dirty="0">
                <a:solidFill>
                  <a:srgbClr val="3E3E3E"/>
                </a:solidFill>
                <a:effectLst/>
                <a:latin typeface="Comic Sans MS" panose="030F0902030302020204" pitchFamily="66" charset="0"/>
              </a:rPr>
              <a:t> of policies, decisions and costs across sectoral interests such as industry, agriculture, urban development, navigation, fisheries management and conservation, including through poverty reduction strategies.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0" dirty="0">
                <a:solidFill>
                  <a:srgbClr val="3E3E3E"/>
                </a:solidFill>
                <a:effectLst/>
                <a:latin typeface="Comic Sans MS" panose="030F0902030302020204" pitchFamily="66" charset="0"/>
              </a:rPr>
              <a:t>SCALE:</a:t>
            </a:r>
            <a:r>
              <a:rPr lang="en-GB" b="0" i="0" dirty="0">
                <a:solidFill>
                  <a:srgbClr val="3E3E3E"/>
                </a:solidFill>
                <a:effectLst/>
                <a:latin typeface="Comic Sans MS" panose="030F0902030302020204" pitchFamily="66" charset="0"/>
              </a:rPr>
              <a:t> Strategic decision-making at the river basin scale, which guides actions at sub-basin or local levels.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0" dirty="0">
                <a:solidFill>
                  <a:srgbClr val="3E3E3E"/>
                </a:solidFill>
                <a:effectLst/>
                <a:latin typeface="Comic Sans MS" panose="030F0902030302020204" pitchFamily="66" charset="0"/>
              </a:rPr>
              <a:t>TIMING: </a:t>
            </a:r>
            <a:r>
              <a:rPr lang="en-GB" b="0" i="0" dirty="0">
                <a:solidFill>
                  <a:srgbClr val="3E3E3E"/>
                </a:solidFill>
                <a:effectLst/>
                <a:latin typeface="Comic Sans MS" panose="030F0902030302020204" pitchFamily="66" charset="0"/>
              </a:rPr>
              <a:t>Effective timing, taking advantage of opportunities as they arise while working within a strategic framework.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0" dirty="0">
                <a:solidFill>
                  <a:srgbClr val="3E3E3E"/>
                </a:solidFill>
                <a:effectLst/>
                <a:latin typeface="Comic Sans MS" panose="030F0902030302020204" pitchFamily="66" charset="0"/>
              </a:rPr>
              <a:t>PARTICIPATION:</a:t>
            </a:r>
            <a:r>
              <a:rPr lang="en-GB" b="0" i="0" dirty="0">
                <a:solidFill>
                  <a:srgbClr val="3E3E3E"/>
                </a:solidFill>
                <a:effectLst/>
                <a:latin typeface="Comic Sans MS" panose="030F0902030302020204" pitchFamily="66" charset="0"/>
              </a:rPr>
              <a:t> Active participation by all relevant stakeholders in well-informed and transparent planning and decision-making.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0" dirty="0">
                <a:solidFill>
                  <a:srgbClr val="3E3E3E"/>
                </a:solidFill>
                <a:effectLst/>
                <a:latin typeface="Comic Sans MS" panose="030F0902030302020204" pitchFamily="66" charset="0"/>
              </a:rPr>
              <a:t>CAPACITY:</a:t>
            </a:r>
            <a:r>
              <a:rPr lang="en-GB" b="0" i="0" dirty="0">
                <a:solidFill>
                  <a:srgbClr val="3E3E3E"/>
                </a:solidFill>
                <a:effectLst/>
                <a:latin typeface="Comic Sans MS" panose="030F0902030302020204" pitchFamily="66" charset="0"/>
              </a:rPr>
              <a:t> Adequate investment by governments, the private sector, and civil society organisations in capacity for river basin planning and participation processes.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i="0" dirty="0">
                <a:solidFill>
                  <a:srgbClr val="3E3E3E"/>
                </a:solidFill>
                <a:effectLst/>
                <a:latin typeface="Comic Sans MS" panose="030F0902030302020204" pitchFamily="66" charset="0"/>
              </a:rPr>
              <a:t>KNOWLEDGE:</a:t>
            </a:r>
            <a:r>
              <a:rPr lang="en-GB" b="0" i="0" dirty="0">
                <a:solidFill>
                  <a:srgbClr val="3E3E3E"/>
                </a:solidFill>
                <a:effectLst/>
                <a:latin typeface="Comic Sans MS" panose="030F0902030302020204" pitchFamily="66" charset="0"/>
              </a:rPr>
              <a:t> A solid foundation of knowledge of the river basin and the natural and socio-economic forces that influence it."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DC4473-7AFC-F142-AC32-FD897B13F0C1}"/>
              </a:ext>
            </a:extLst>
          </p:cNvPr>
          <p:cNvSpPr txBox="1"/>
          <p:nvPr/>
        </p:nvSpPr>
        <p:spPr>
          <a:xfrm>
            <a:off x="105393" y="199033"/>
            <a:ext cx="1188571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en-GB" i="0" dirty="0">
                <a:effectLst/>
                <a:latin typeface="Comic Sans MS" panose="030F0902030302020204" pitchFamily="66" charset="0"/>
              </a:rPr>
              <a:t>Water management: Integrated Drainage Basin Management</a:t>
            </a:r>
          </a:p>
        </p:txBody>
      </p:sp>
    </p:spTree>
    <p:extLst>
      <p:ext uri="{BB962C8B-B14F-4D97-AF65-F5344CB8AC3E}">
        <p14:creationId xmlns:p14="http://schemas.microsoft.com/office/powerpoint/2010/main" val="356519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What is Integrated River Basin Management    YouTube">
            <a:hlinkClick r:id="" action="ppaction://media"/>
            <a:extLst>
              <a:ext uri="{FF2B5EF4-FFF2-40B4-BE49-F238E27FC236}">
                <a16:creationId xmlns:a16="http://schemas.microsoft.com/office/drawing/2014/main" id="{CBC95CD7-A6ED-1A4C-B944-7413D99F879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006" y="763588"/>
            <a:ext cx="10059987" cy="56842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D57CF0-24EB-0A4A-82A4-0D87183EFC6C}"/>
              </a:ext>
            </a:extLst>
          </p:cNvPr>
          <p:cNvSpPr txBox="1"/>
          <p:nvPr/>
        </p:nvSpPr>
        <p:spPr>
          <a:xfrm>
            <a:off x="222664" y="199033"/>
            <a:ext cx="1156953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en-GB" i="0" dirty="0">
                <a:effectLst/>
                <a:latin typeface="Comic Sans MS" panose="030F0902030302020204" pitchFamily="66" charset="0"/>
              </a:rPr>
              <a:t>Water management: Integrated Drainage Basin Management</a:t>
            </a:r>
          </a:p>
        </p:txBody>
      </p:sp>
    </p:spTree>
    <p:extLst>
      <p:ext uri="{BB962C8B-B14F-4D97-AF65-F5344CB8AC3E}">
        <p14:creationId xmlns:p14="http://schemas.microsoft.com/office/powerpoint/2010/main" val="282435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0AB339-7307-924A-90DC-0D1545AFF270}"/>
              </a:ext>
            </a:extLst>
          </p:cNvPr>
          <p:cNvSpPr txBox="1"/>
          <p:nvPr/>
        </p:nvSpPr>
        <p:spPr>
          <a:xfrm>
            <a:off x="105393" y="84733"/>
            <a:ext cx="1188571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en-GB" i="0" dirty="0">
                <a:effectLst/>
                <a:latin typeface="Comic Sans MS" panose="030F0902030302020204" pitchFamily="66" charset="0"/>
              </a:rPr>
              <a:t>Water management: Integrated Drainage Basin Management</a:t>
            </a:r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6D1551B5-32E6-9548-AA66-75BC271C4CF7}"/>
              </a:ext>
            </a:extLst>
          </p:cNvPr>
          <p:cNvSpPr/>
          <p:nvPr/>
        </p:nvSpPr>
        <p:spPr>
          <a:xfrm>
            <a:off x="1955800" y="568365"/>
            <a:ext cx="7493000" cy="6159500"/>
          </a:xfrm>
          <a:prstGeom prst="star5">
            <a:avLst/>
          </a:prstGeom>
          <a:noFill/>
          <a:ln w="28575">
            <a:solidFill>
              <a:srgbClr val="1AD0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2F3D9-FC65-824D-8DE2-1F8AA5DC7E2E}"/>
              </a:ext>
            </a:extLst>
          </p:cNvPr>
          <p:cNvSpPr txBox="1"/>
          <p:nvPr/>
        </p:nvSpPr>
        <p:spPr>
          <a:xfrm>
            <a:off x="4800971" y="3184129"/>
            <a:ext cx="1802658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en-GB" i="0" dirty="0">
                <a:effectLst/>
                <a:latin typeface="Comic Sans MS" panose="030F0902030302020204" pitchFamily="66" charset="0"/>
              </a:rPr>
              <a:t>Case Study</a:t>
            </a:r>
          </a:p>
          <a:p>
            <a:pPr algn="ctr" fontAlgn="ctr"/>
            <a:r>
              <a:rPr lang="en-GB" dirty="0">
                <a:latin typeface="Comic Sans MS" panose="030F0902030302020204" pitchFamily="66" charset="0"/>
              </a:rPr>
              <a:t>Integrated drainage basin management (IDBM)</a:t>
            </a:r>
            <a:endParaRPr lang="en-GB" i="0" dirty="0">
              <a:effectLst/>
              <a:latin typeface="Comic Sans MS" panose="030F09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B7DC7-2E69-BC4D-96B0-7535BDB2B17C}"/>
              </a:ext>
            </a:extLst>
          </p:cNvPr>
          <p:cNvSpPr txBox="1"/>
          <p:nvPr/>
        </p:nvSpPr>
        <p:spPr>
          <a:xfrm>
            <a:off x="4800971" y="770097"/>
            <a:ext cx="180265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en-GB" dirty="0">
                <a:latin typeface="Comic Sans MS" panose="030F0902030302020204" pitchFamily="66" charset="0"/>
              </a:rPr>
              <a:t>Define </a:t>
            </a:r>
            <a:endParaRPr lang="en-GB" i="0" dirty="0">
              <a:effectLst/>
              <a:latin typeface="Comic Sans MS" panose="030F09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DA967-C449-7B4B-B71E-90B5C5E7EE3C}"/>
              </a:ext>
            </a:extLst>
          </p:cNvPr>
          <p:cNvSpPr txBox="1"/>
          <p:nvPr/>
        </p:nvSpPr>
        <p:spPr>
          <a:xfrm>
            <a:off x="8776071" y="2814797"/>
            <a:ext cx="180265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en-GB" i="0" dirty="0">
                <a:effectLst/>
                <a:latin typeface="Comic Sans MS" panose="030F0902030302020204" pitchFamily="66" charset="0"/>
              </a:rPr>
              <a:t>Describe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705FA-054E-5247-A8C6-3883544F412C}"/>
              </a:ext>
            </a:extLst>
          </p:cNvPr>
          <p:cNvSpPr txBox="1"/>
          <p:nvPr/>
        </p:nvSpPr>
        <p:spPr>
          <a:xfrm>
            <a:off x="6973413" y="6289635"/>
            <a:ext cx="180265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en-GB" i="0" dirty="0">
                <a:effectLst/>
                <a:latin typeface="Comic Sans MS" panose="030F0902030302020204" pitchFamily="66" charset="0"/>
              </a:rPr>
              <a:t>Explain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A99269-003F-414B-B362-4E30781EB8BB}"/>
              </a:ext>
            </a:extLst>
          </p:cNvPr>
          <p:cNvSpPr txBox="1"/>
          <p:nvPr/>
        </p:nvSpPr>
        <p:spPr>
          <a:xfrm>
            <a:off x="2553071" y="6289635"/>
            <a:ext cx="180265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en-GB" i="0" dirty="0">
                <a:effectLst/>
                <a:latin typeface="Comic Sans MS" panose="030F0902030302020204" pitchFamily="66" charset="0"/>
              </a:rPr>
              <a:t>Analyse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EBA58-042C-344C-956A-AD4E8EDF9235}"/>
              </a:ext>
            </a:extLst>
          </p:cNvPr>
          <p:cNvSpPr txBox="1"/>
          <p:nvPr/>
        </p:nvSpPr>
        <p:spPr>
          <a:xfrm>
            <a:off x="940542" y="2814797"/>
            <a:ext cx="180265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en-GB" i="0" dirty="0">
                <a:effectLst/>
                <a:latin typeface="Comic Sans MS" panose="030F0902030302020204" pitchFamily="66" charset="0"/>
              </a:rPr>
              <a:t>Evaluate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1C6136-F0CC-6B4C-B700-B72CEAB7CA8A}"/>
              </a:ext>
            </a:extLst>
          </p:cNvPr>
          <p:cNvSpPr txBox="1"/>
          <p:nvPr/>
        </p:nvSpPr>
        <p:spPr>
          <a:xfrm>
            <a:off x="6978692" y="598806"/>
            <a:ext cx="5012415" cy="138499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902030302020204" pitchFamily="66" charset="0"/>
              </a:rPr>
              <a:t>Integrated drainage basin management (IDBM) </a:t>
            </a:r>
            <a:r>
              <a:rPr lang="en-GB" sz="1400" dirty="0">
                <a:latin typeface="Comic Sans MS" panose="030F0902030302020204" pitchFamily="66" charset="0"/>
              </a:rPr>
              <a:t>coordinates conservation, management and development of water, land and related resources for a river basin. Different stakeholders will receive different economic and social benefits from water resources without depletion.</a:t>
            </a:r>
            <a:endParaRPr lang="en-DE" sz="1400" dirty="0">
              <a:latin typeface="Comic Sans MS" panose="030F09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00C88F-29F2-FF4E-88F2-68706673FBC3}"/>
              </a:ext>
            </a:extLst>
          </p:cNvPr>
          <p:cNvSpPr txBox="1"/>
          <p:nvPr/>
        </p:nvSpPr>
        <p:spPr>
          <a:xfrm>
            <a:off x="559542" y="6166524"/>
            <a:ext cx="1727200" cy="30777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DE" sz="1400" dirty="0">
                <a:latin typeface="Comic Sans MS" panose="030F0902030302020204" pitchFamily="66" charset="0"/>
              </a:rPr>
              <a:t>Cost and Benefits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B474AD-E419-954F-ACC7-68382CD5B302}"/>
              </a:ext>
            </a:extLst>
          </p:cNvPr>
          <p:cNvSpPr txBox="1"/>
          <p:nvPr/>
        </p:nvSpPr>
        <p:spPr>
          <a:xfrm>
            <a:off x="559542" y="5200691"/>
            <a:ext cx="1190007" cy="30777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DE" sz="1400" dirty="0">
                <a:latin typeface="Comic Sans MS" panose="030F0902030302020204" pitchFamily="66" charset="0"/>
              </a:rPr>
              <a:t>Long-term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F8B18F-7766-F642-829A-EDBC1EBCF52B}"/>
              </a:ext>
            </a:extLst>
          </p:cNvPr>
          <p:cNvSpPr txBox="1"/>
          <p:nvPr/>
        </p:nvSpPr>
        <p:spPr>
          <a:xfrm>
            <a:off x="2171700" y="5184937"/>
            <a:ext cx="1295400" cy="30777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DE" sz="1400" dirty="0">
                <a:latin typeface="Comic Sans MS" panose="030F0902030302020204" pitchFamily="66" charset="0"/>
              </a:rPr>
              <a:t>Short-term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C8973A-6558-874F-A87A-61E3D5350516}"/>
              </a:ext>
            </a:extLst>
          </p:cNvPr>
          <p:cNvSpPr txBox="1"/>
          <p:nvPr/>
        </p:nvSpPr>
        <p:spPr>
          <a:xfrm>
            <a:off x="1010206" y="5647709"/>
            <a:ext cx="1727200" cy="30777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DE" sz="1400" dirty="0">
                <a:latin typeface="Comic Sans MS" panose="030F0902030302020204" pitchFamily="66" charset="0"/>
              </a:rPr>
              <a:t>Stakeholders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1A22F0-47D3-EC47-B355-738DC3713794}"/>
              </a:ext>
            </a:extLst>
          </p:cNvPr>
          <p:cNvSpPr txBox="1"/>
          <p:nvPr/>
        </p:nvSpPr>
        <p:spPr>
          <a:xfrm>
            <a:off x="0" y="4750183"/>
            <a:ext cx="711200" cy="30777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DE" sz="1400" dirty="0">
                <a:latin typeface="Comic Sans MS" panose="030F0902030302020204" pitchFamily="66" charset="0"/>
              </a:rPr>
              <a:t>Social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48B0A-D98D-E94B-8E68-2702EFC68044}"/>
              </a:ext>
            </a:extLst>
          </p:cNvPr>
          <p:cNvSpPr txBox="1"/>
          <p:nvPr/>
        </p:nvSpPr>
        <p:spPr>
          <a:xfrm>
            <a:off x="559542" y="4231368"/>
            <a:ext cx="1053729" cy="30777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DE" sz="1400" dirty="0">
                <a:latin typeface="Comic Sans MS" panose="030F0902030302020204" pitchFamily="66" charset="0"/>
              </a:rPr>
              <a:t>Economic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77349B-6C7A-0642-97AB-30C44FBDDEF2}"/>
              </a:ext>
            </a:extLst>
          </p:cNvPr>
          <p:cNvSpPr txBox="1"/>
          <p:nvPr/>
        </p:nvSpPr>
        <p:spPr>
          <a:xfrm>
            <a:off x="1423142" y="4702021"/>
            <a:ext cx="1440894" cy="30777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DE" sz="1400" dirty="0">
                <a:latin typeface="Comic Sans MS" panose="030F0902030302020204" pitchFamily="66" charset="0"/>
              </a:rPr>
              <a:t>Environmental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E0192E-B1DB-8B4D-9592-2057816EA33E}"/>
              </a:ext>
            </a:extLst>
          </p:cNvPr>
          <p:cNvSpPr txBox="1"/>
          <p:nvPr/>
        </p:nvSpPr>
        <p:spPr>
          <a:xfrm>
            <a:off x="2553071" y="4249037"/>
            <a:ext cx="973295" cy="30777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DE" sz="1400" dirty="0">
                <a:latin typeface="Comic Sans MS" panose="030F0902030302020204" pitchFamily="66" charset="0"/>
              </a:rPr>
              <a:t>Political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9C3C2C-45DC-7744-BE49-DA12402B3D29}"/>
              </a:ext>
            </a:extLst>
          </p:cNvPr>
          <p:cNvSpPr txBox="1"/>
          <p:nvPr/>
        </p:nvSpPr>
        <p:spPr>
          <a:xfrm>
            <a:off x="939017" y="1806010"/>
            <a:ext cx="180265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en-GB" i="0" dirty="0">
                <a:effectLst/>
                <a:latin typeface="Comic Sans MS" panose="030F0902030302020204" pitchFamily="66" charset="0"/>
              </a:rPr>
              <a:t>Do the costs outweigh the benefits?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C1BA5A-FE49-E74C-A582-7EA099964A72}"/>
              </a:ext>
            </a:extLst>
          </p:cNvPr>
          <p:cNvSpPr txBox="1"/>
          <p:nvPr/>
        </p:nvSpPr>
        <p:spPr>
          <a:xfrm>
            <a:off x="9334871" y="4026908"/>
            <a:ext cx="1802658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en-GB" i="0" dirty="0">
                <a:effectLst/>
                <a:latin typeface="Comic Sans MS" panose="030F0902030302020204" pitchFamily="66" charset="0"/>
              </a:rPr>
              <a:t>How is a </a:t>
            </a:r>
            <a:r>
              <a:rPr lang="en-GB" dirty="0">
                <a:latin typeface="Comic Sans MS" panose="030F0902030302020204" pitchFamily="66" charset="0"/>
              </a:rPr>
              <a:t>Integrated drainage basin management (IDBM) implemented?</a:t>
            </a:r>
            <a:r>
              <a:rPr lang="en-GB" i="0" dirty="0">
                <a:effectLst/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801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DB3562-E31C-3A4D-816B-203C8D16C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5630"/>
              </p:ext>
            </p:extLst>
          </p:nvPr>
        </p:nvGraphicFramePr>
        <p:xfrm>
          <a:off x="165100" y="783164"/>
          <a:ext cx="11912601" cy="5884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867">
                  <a:extLst>
                    <a:ext uri="{9D8B030D-6E8A-4147-A177-3AD203B41FA5}">
                      <a16:colId xmlns:a16="http://schemas.microsoft.com/office/drawing/2014/main" val="947301988"/>
                    </a:ext>
                  </a:extLst>
                </a:gridCol>
                <a:gridCol w="3970867">
                  <a:extLst>
                    <a:ext uri="{9D8B030D-6E8A-4147-A177-3AD203B41FA5}">
                      <a16:colId xmlns:a16="http://schemas.microsoft.com/office/drawing/2014/main" val="4142586664"/>
                    </a:ext>
                  </a:extLst>
                </a:gridCol>
                <a:gridCol w="3970867">
                  <a:extLst>
                    <a:ext uri="{9D8B030D-6E8A-4147-A177-3AD203B41FA5}">
                      <a16:colId xmlns:a16="http://schemas.microsoft.com/office/drawing/2014/main" val="2107603907"/>
                    </a:ext>
                  </a:extLst>
                </a:gridCol>
              </a:tblGrid>
              <a:tr h="1969550">
                <a:tc>
                  <a:txBody>
                    <a:bodyPr/>
                    <a:lstStyle/>
                    <a:p>
                      <a:pPr algn="ctr"/>
                      <a:r>
                        <a:rPr lang="en-DE" b="0" dirty="0">
                          <a:latin typeface="Comic Sans MS" panose="030F0902030302020204" pitchFamily="66" charset="0"/>
                        </a:rPr>
                        <a:t>What is a </a:t>
                      </a:r>
                      <a:r>
                        <a:rPr lang="en-GB" b="0" i="0" dirty="0">
                          <a:effectLst/>
                          <a:latin typeface="Comic Sans MS" panose="030F0902030302020204" pitchFamily="66" charset="0"/>
                        </a:rPr>
                        <a:t>Integrated Drainage Basin Management?</a:t>
                      </a:r>
                      <a:endParaRPr lang="en-DE" b="0" dirty="0">
                        <a:latin typeface="Comic Sans MS" panose="030F09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b="0" dirty="0">
                          <a:latin typeface="Comic Sans MS" panose="030F0902030302020204" pitchFamily="66" charset="0"/>
                        </a:rPr>
                        <a:t>What are the costs of implementing a </a:t>
                      </a:r>
                      <a:r>
                        <a:rPr lang="en-GB" b="0" i="0" dirty="0">
                          <a:effectLst/>
                          <a:latin typeface="Comic Sans MS" panose="030F0902030302020204" pitchFamily="66" charset="0"/>
                        </a:rPr>
                        <a:t>Integrated Drainage Basin Management? (general)</a:t>
                      </a:r>
                      <a:endParaRPr lang="en-DE" b="0" dirty="0">
                        <a:latin typeface="Comic Sans MS" panose="030F09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b="0" dirty="0">
                          <a:latin typeface="Comic Sans MS" panose="030F0902030302020204" pitchFamily="66" charset="0"/>
                        </a:rPr>
                        <a:t>What are the </a:t>
                      </a:r>
                      <a:r>
                        <a:rPr lang="en-GB" b="0" noProof="0" dirty="0">
                          <a:latin typeface="Comic Sans MS" panose="030F0902030302020204" pitchFamily="66" charset="0"/>
                        </a:rPr>
                        <a:t>long-term</a:t>
                      </a:r>
                      <a:r>
                        <a:rPr lang="en-DE" b="0" dirty="0">
                          <a:latin typeface="Comic Sans MS" panose="030F0902030302020204" pitchFamily="66" charset="0"/>
                        </a:rPr>
                        <a:t> costs of implementing a </a:t>
                      </a:r>
                      <a:r>
                        <a:rPr lang="en-GB" b="0" i="0" dirty="0">
                          <a:effectLst/>
                          <a:latin typeface="Comic Sans MS" panose="030F0902030302020204" pitchFamily="66" charset="0"/>
                        </a:rPr>
                        <a:t>Integrated Drainage Basin Management? (general)</a:t>
                      </a:r>
                      <a:endParaRPr lang="en-DE" b="0" dirty="0">
                        <a:latin typeface="Comic Sans MS" panose="030F0902030302020204" pitchFamily="66" charset="0"/>
                      </a:endParaRPr>
                    </a:p>
                    <a:p>
                      <a:pPr algn="ctr"/>
                      <a:endParaRPr lang="en-DE" b="0" dirty="0">
                        <a:latin typeface="Comic Sans MS" panose="030F09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552481"/>
                  </a:ext>
                </a:extLst>
              </a:tr>
              <a:tr h="1969550">
                <a:tc>
                  <a:txBody>
                    <a:bodyPr/>
                    <a:lstStyle/>
                    <a:p>
                      <a:pPr algn="ctr"/>
                      <a:r>
                        <a:rPr lang="en-DE" b="0" dirty="0">
                          <a:latin typeface="Comic Sans MS" panose="030F0902030302020204" pitchFamily="66" charset="0"/>
                        </a:rPr>
                        <a:t>Give a named example of a </a:t>
                      </a:r>
                      <a:r>
                        <a:rPr lang="en-GB" b="0" i="0" dirty="0">
                          <a:effectLst/>
                          <a:latin typeface="Comic Sans MS" panose="030F0902030302020204" pitchFamily="66" charset="0"/>
                        </a:rPr>
                        <a:t>Integrated Drainage Basin Management.</a:t>
                      </a:r>
                      <a:endParaRPr lang="en-DE" b="0" dirty="0">
                        <a:latin typeface="Comic Sans MS" panose="030F09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b="0" dirty="0">
                          <a:latin typeface="Comic Sans MS" panose="030F0902030302020204" pitchFamily="66" charset="0"/>
                        </a:rPr>
                        <a:t>What are the short-term benefits of implementing a </a:t>
                      </a:r>
                      <a:r>
                        <a:rPr lang="en-GB" b="0" i="0" dirty="0">
                          <a:effectLst/>
                          <a:latin typeface="Comic Sans MS" panose="030F0902030302020204" pitchFamily="66" charset="0"/>
                        </a:rPr>
                        <a:t>Integrated Drainage Basin Management? </a:t>
                      </a:r>
                      <a:endParaRPr lang="en-DE" b="0" dirty="0">
                        <a:latin typeface="Comic Sans MS" panose="030F0902030302020204" pitchFamily="66" charset="0"/>
                      </a:endParaRPr>
                    </a:p>
                    <a:p>
                      <a:pPr algn="ctr"/>
                      <a:endParaRPr lang="en-DE" b="0" dirty="0">
                        <a:latin typeface="Comic Sans MS" panose="030F09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b="0" dirty="0">
                          <a:latin typeface="Comic Sans MS" panose="030F0902030302020204" pitchFamily="66" charset="0"/>
                        </a:rPr>
                        <a:t>What are the short-term costs of implementing a </a:t>
                      </a:r>
                      <a:r>
                        <a:rPr lang="en-GB" b="0" i="0" dirty="0">
                          <a:effectLst/>
                          <a:latin typeface="Comic Sans MS" panose="030F0902030302020204" pitchFamily="66" charset="0"/>
                        </a:rPr>
                        <a:t>Integrated Drainage Basin Management? (general)</a:t>
                      </a:r>
                      <a:endParaRPr lang="en-DE" b="0" dirty="0">
                        <a:latin typeface="Comic Sans MS" panose="030F0902030302020204" pitchFamily="66" charset="0"/>
                      </a:endParaRPr>
                    </a:p>
                    <a:p>
                      <a:pPr algn="ctr"/>
                      <a:endParaRPr lang="en-DE" b="0" dirty="0">
                        <a:latin typeface="Comic Sans MS" panose="030F09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8544637"/>
                  </a:ext>
                </a:extLst>
              </a:tr>
              <a:tr h="1945235">
                <a:tc>
                  <a:txBody>
                    <a:bodyPr/>
                    <a:lstStyle/>
                    <a:p>
                      <a:pPr algn="ctr"/>
                      <a:r>
                        <a:rPr lang="en-DE" b="0" dirty="0">
                          <a:latin typeface="Comic Sans MS" panose="030F0902030302020204" pitchFamily="66" charset="0"/>
                        </a:rPr>
                        <a:t>What are the benefits of implementing a </a:t>
                      </a:r>
                      <a:r>
                        <a:rPr lang="en-GB" b="0" i="0" dirty="0">
                          <a:effectLst/>
                          <a:latin typeface="Comic Sans MS" panose="030F0902030302020204" pitchFamily="66" charset="0"/>
                        </a:rPr>
                        <a:t>Integrated Drainage Basin Management? (general)</a:t>
                      </a:r>
                      <a:endParaRPr lang="en-DE" b="0" dirty="0">
                        <a:latin typeface="Comic Sans MS" panose="030F09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b="0" dirty="0">
                          <a:latin typeface="Comic Sans MS" panose="030F0902030302020204" pitchFamily="66" charset="0"/>
                        </a:rPr>
                        <a:t>What are the long-term benefits of implementing a </a:t>
                      </a:r>
                      <a:r>
                        <a:rPr lang="en-GB" b="0" i="0" dirty="0">
                          <a:effectLst/>
                          <a:latin typeface="Comic Sans MS" panose="030F0902030302020204" pitchFamily="66" charset="0"/>
                        </a:rPr>
                        <a:t>Integrated Drainage Basin Management? </a:t>
                      </a:r>
                      <a:endParaRPr lang="en-DE" b="0" dirty="0">
                        <a:latin typeface="Comic Sans MS" panose="030F09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b="0" dirty="0">
                          <a:latin typeface="Comic Sans MS" panose="030F0902030302020204" pitchFamily="66" charset="0"/>
                        </a:rPr>
                        <a:t>Does a </a:t>
                      </a:r>
                      <a:r>
                        <a:rPr lang="en-GB" b="0" i="0" dirty="0">
                          <a:effectLst/>
                          <a:latin typeface="Comic Sans MS" panose="030F0902030302020204" pitchFamily="66" charset="0"/>
                        </a:rPr>
                        <a:t>Integrated Drainage Basin Management scheme have different effects in different parts of the course of the river?</a:t>
                      </a:r>
                      <a:endParaRPr lang="en-DE" b="0" dirty="0">
                        <a:latin typeface="Comic Sans MS" panose="030F09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04481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43F426E-2526-E641-8EFC-884F530718D2}"/>
              </a:ext>
            </a:extLst>
          </p:cNvPr>
          <p:cNvSpPr txBox="1"/>
          <p:nvPr/>
        </p:nvSpPr>
        <p:spPr>
          <a:xfrm>
            <a:off x="105393" y="84733"/>
            <a:ext cx="1188571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en-GB" i="0" dirty="0">
                <a:effectLst/>
                <a:latin typeface="Comic Sans MS" panose="030F0902030302020204" pitchFamily="66" charset="0"/>
              </a:rPr>
              <a:t>Review your learning</a:t>
            </a:r>
          </a:p>
        </p:txBody>
      </p:sp>
    </p:spTree>
    <p:extLst>
      <p:ext uri="{BB962C8B-B14F-4D97-AF65-F5344CB8AC3E}">
        <p14:creationId xmlns:p14="http://schemas.microsoft.com/office/powerpoint/2010/main" val="413041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8AAF52-C71D-4640-9BDE-59856CD7F926}"/>
              </a:ext>
            </a:extLst>
          </p:cNvPr>
          <p:cNvSpPr txBox="1"/>
          <p:nvPr/>
        </p:nvSpPr>
        <p:spPr>
          <a:xfrm>
            <a:off x="222664" y="643235"/>
            <a:ext cx="11842336" cy="646331"/>
          </a:xfrm>
          <a:prstGeom prst="rect">
            <a:avLst/>
          </a:prstGeom>
          <a:noFill/>
          <a:ln w="28575">
            <a:solidFill>
              <a:srgbClr val="1AD018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902030302020204" pitchFamily="66" charset="0"/>
              </a:rPr>
              <a:t>a) Examine the costs and benefits, for different stakeholders, of one recent integrated drainage basin management (IDBM) plan. [10]</a:t>
            </a:r>
            <a:endParaRPr lang="en-DE" dirty="0">
              <a:latin typeface="Comic Sans MS" panose="030F09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5B20A-A3C5-B640-A170-06120EEADB3B}"/>
              </a:ext>
            </a:extLst>
          </p:cNvPr>
          <p:cNvSpPr txBox="1"/>
          <p:nvPr/>
        </p:nvSpPr>
        <p:spPr>
          <a:xfrm>
            <a:off x="222664" y="199033"/>
            <a:ext cx="1184233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en-GB" i="0" dirty="0">
                <a:effectLst/>
                <a:latin typeface="Comic Sans MS" panose="030F0902030302020204" pitchFamily="66" charset="0"/>
              </a:rPr>
              <a:t>Exam Practice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D6AC9B-D624-9444-8D2B-0F724BE58AB9}"/>
              </a:ext>
            </a:extLst>
          </p:cNvPr>
          <p:cNvSpPr txBox="1"/>
          <p:nvPr/>
        </p:nvSpPr>
        <p:spPr>
          <a:xfrm>
            <a:off x="10306464" y="275977"/>
            <a:ext cx="1529936" cy="2154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en-GB" sz="800" i="0" dirty="0">
                <a:effectLst/>
                <a:latin typeface="Comic Sans MS" panose="030F0902030302020204" pitchFamily="66" charset="0"/>
              </a:rPr>
              <a:t>May 2019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81CB42-AC25-A64D-9410-B9FC9DC6DC1C}"/>
              </a:ext>
            </a:extLst>
          </p:cNvPr>
          <p:cNvSpPr txBox="1"/>
          <p:nvPr/>
        </p:nvSpPr>
        <p:spPr>
          <a:xfrm>
            <a:off x="222664" y="1456035"/>
            <a:ext cx="3752436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DE" b="1" u="sng" dirty="0">
                <a:latin typeface="Comic Sans MS" panose="030F0902030302020204" pitchFamily="66" charset="0"/>
              </a:rPr>
              <a:t>Introduction</a:t>
            </a:r>
            <a:r>
              <a:rPr lang="en-DE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F11A2-5889-184D-B6D5-1792EF4CFEC7}"/>
              </a:ext>
            </a:extLst>
          </p:cNvPr>
          <p:cNvSpPr txBox="1"/>
          <p:nvPr/>
        </p:nvSpPr>
        <p:spPr>
          <a:xfrm>
            <a:off x="4108863" y="1456035"/>
            <a:ext cx="3942929" cy="369332"/>
          </a:xfrm>
          <a:prstGeom prst="rect">
            <a:avLst/>
          </a:prstGeom>
          <a:noFill/>
          <a:ln w="28575">
            <a:solidFill>
              <a:srgbClr val="1AD01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u="sng" dirty="0">
                <a:latin typeface="Comic Sans MS" panose="030F0902030302020204" pitchFamily="66" charset="0"/>
              </a:rPr>
              <a:t>Main</a:t>
            </a:r>
            <a:r>
              <a:rPr lang="en-GB" dirty="0">
                <a:latin typeface="Comic Sans MS" panose="030F0902030302020204" pitchFamily="66" charset="0"/>
              </a:rPr>
              <a:t> </a:t>
            </a:r>
            <a:endParaRPr lang="en-DE" dirty="0">
              <a:latin typeface="Comic Sans MS" panose="030F09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AEC552-1E76-3B45-93C2-9EB7AD62CF61}"/>
              </a:ext>
            </a:extLst>
          </p:cNvPr>
          <p:cNvSpPr txBox="1"/>
          <p:nvPr/>
        </p:nvSpPr>
        <p:spPr>
          <a:xfrm>
            <a:off x="8216899" y="1456035"/>
            <a:ext cx="384809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u="sng" dirty="0">
                <a:latin typeface="Comic Sans MS" panose="030F0902030302020204" pitchFamily="66" charset="0"/>
              </a:rPr>
              <a:t>Conclusion </a:t>
            </a:r>
            <a:endParaRPr lang="en-DE" b="1" u="sng" dirty="0">
              <a:latin typeface="Comic Sans MS" panose="030F0902030302020204" pitchFamily="66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AFCA1C-4229-8B4A-AE73-30C67B2ECAF5}"/>
              </a:ext>
            </a:extLst>
          </p:cNvPr>
          <p:cNvCxnSpPr/>
          <p:nvPr/>
        </p:nvCxnSpPr>
        <p:spPr>
          <a:xfrm>
            <a:off x="4025900" y="1456035"/>
            <a:ext cx="0" cy="5401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BC6A0E-40B4-9B41-B78C-7DB73FC3D9DA}"/>
              </a:ext>
            </a:extLst>
          </p:cNvPr>
          <p:cNvCxnSpPr/>
          <p:nvPr/>
        </p:nvCxnSpPr>
        <p:spPr>
          <a:xfrm>
            <a:off x="8102600" y="1456035"/>
            <a:ext cx="0" cy="5401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E05E05-B5B6-0949-B694-B994EA882FAE}"/>
              </a:ext>
            </a:extLst>
          </p:cNvPr>
          <p:cNvCxnSpPr>
            <a:cxnSpLocks/>
          </p:cNvCxnSpPr>
          <p:nvPr/>
        </p:nvCxnSpPr>
        <p:spPr>
          <a:xfrm>
            <a:off x="0" y="19177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57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6664</TotalTime>
  <Words>716</Words>
  <Application>Microsoft Macintosh PowerPoint</Application>
  <PresentationFormat>Widescreen</PresentationFormat>
  <Paragraphs>58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Roberts, Martin</dc:creator>
  <cp:lastModifiedBy>Roberts, Martin</cp:lastModifiedBy>
  <cp:revision>3</cp:revision>
  <dcterms:created xsi:type="dcterms:W3CDTF">2021-11-16T09:57:01Z</dcterms:created>
  <dcterms:modified xsi:type="dcterms:W3CDTF">2021-11-22T11:55:34Z</dcterms:modified>
</cp:coreProperties>
</file>