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58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51FF87B-4BBB-4BFB-9D1A-08FF8B03C766}">
          <p14:sldIdLst>
            <p14:sldId id="257"/>
            <p14:sldId id="260"/>
            <p14:sldId id="261"/>
            <p14:sldId id="258"/>
          </p14:sldIdLst>
        </p14:section>
        <p14:section name="WORKSHEET" id="{63BF6D79-E819-4E0C-823D-67A9726A559D}">
          <p14:sldIdLst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593-4111-44FF-8DB3-80A3820960D5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997B-5442-4602-B0B5-56F604C08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059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593-4111-44FF-8DB3-80A3820960D5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997B-5442-4602-B0B5-56F604C08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814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593-4111-44FF-8DB3-80A3820960D5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997B-5442-4602-B0B5-56F604C08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42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593-4111-44FF-8DB3-80A3820960D5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997B-5442-4602-B0B5-56F604C08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832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593-4111-44FF-8DB3-80A3820960D5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997B-5442-4602-B0B5-56F604C08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143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593-4111-44FF-8DB3-80A3820960D5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997B-5442-4602-B0B5-56F604C08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23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593-4111-44FF-8DB3-80A3820960D5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997B-5442-4602-B0B5-56F604C08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647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593-4111-44FF-8DB3-80A3820960D5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997B-5442-4602-B0B5-56F604C08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48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593-4111-44FF-8DB3-80A3820960D5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997B-5442-4602-B0B5-56F604C08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972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593-4111-44FF-8DB3-80A3820960D5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997B-5442-4602-B0B5-56F604C08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13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593-4111-44FF-8DB3-80A3820960D5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997B-5442-4602-B0B5-56F604C08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427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77593-4111-44FF-8DB3-80A3820960D5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9997B-5442-4602-B0B5-56F604C08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912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maps/@-22.9013416,-43.1790625,3a,84.7y,157.06h,105.26t/data=!3m6!1e1!3m4!1stsbBUA3dwtwnplwOInRnpA!2e0!7i13312!8i6656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maps/@-22.9347048,-43.1741856,3a,75y,339.85h,104.29t/data=!3m6!1e1!3m4!1sz9aHCRVQyFRx31pf_4rPug!2e0!7i13312!8i6656" TargetMode="External"/><Relationship Id="rId5" Type="http://schemas.openxmlformats.org/officeDocument/2006/relationships/hyperlink" Target="https://www.google.com/maps/@-22.8481668,-43.2837395,3a,75y,355.86h,73.7t/data=!3m7!1e1!3m5!1s4b889AdSe7h6WjYBU2wD2Q!2e0!6s%2F%2Fgeo1.ggpht.com%2Fcbk%3Fpanoid%3D4b889AdSe7h6WjYBU2wD2Q%26output%3Dthumbnail%26cb_client%3Dsearch.TACTILE.gps%26thumb%3D2%26w%3D392%26h%3D106%26yaw%3D240.1008%26pitch%3D0!7i13312!8i6656" TargetMode="External"/><Relationship Id="rId4" Type="http://schemas.openxmlformats.org/officeDocument/2006/relationships/hyperlink" Target="https://www.google.com/maps/@-22.9093928,-43.2167373,3a,84.7y,75.47h,84.96t/data=!3m6!1e1!3m4!1sdyiI0yGtwW7k_NmporKifQ!2e0!7i13312!8i6656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3524" y="5006787"/>
            <a:ext cx="4805372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 smtClean="0">
                <a:latin typeface="Comic Sans MS" panose="030F0702030302020204" pitchFamily="66" charset="0"/>
              </a:rPr>
              <a:t>The next Assessment will be on the: </a:t>
            </a:r>
            <a:endParaRPr lang="en-GB" sz="2000" u="sng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4910" b="83929"/>
          <a:stretch/>
        </p:blipFill>
        <p:spPr>
          <a:xfrm>
            <a:off x="4716315" y="724877"/>
            <a:ext cx="6753441" cy="496956"/>
          </a:xfrm>
          <a:prstGeom prst="rect">
            <a:avLst/>
          </a:prstGeom>
          <a:ln w="28575">
            <a:solidFill>
              <a:srgbClr val="00FF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1603874" y="773300"/>
            <a:ext cx="412275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 smtClean="0">
                <a:latin typeface="Comic Sans MS" panose="030F0702030302020204" pitchFamily="66" charset="0"/>
              </a:rPr>
              <a:t>5</a:t>
            </a:r>
            <a:endParaRPr lang="en-GB" sz="2000" u="sng" dirty="0">
              <a:latin typeface="Comic Sans MS" panose="030F0702030302020204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r="30770"/>
          <a:stretch/>
        </p:blipFill>
        <p:spPr>
          <a:xfrm>
            <a:off x="273525" y="1893151"/>
            <a:ext cx="4995973" cy="2937295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273525" y="744075"/>
            <a:ext cx="4258718" cy="461665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>
                <a:latin typeface="Comic Sans MS" panose="030F0702030302020204" pitchFamily="66" charset="0"/>
              </a:rPr>
              <a:t>Exam Question 1</a:t>
            </a:r>
            <a:endParaRPr lang="en-GB" sz="2400" u="sng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3524" y="1316700"/>
            <a:ext cx="4995973" cy="400110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 smtClean="0">
                <a:latin typeface="Comic Sans MS" panose="030F0702030302020204" pitchFamily="66" charset="0"/>
              </a:rPr>
              <a:t>Markscheme</a:t>
            </a:r>
            <a:endParaRPr lang="en-GB" sz="2000" u="sng" dirty="0">
              <a:latin typeface="Comic Sans MS" panose="030F0702030302020204" pitchFamily="66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1995" y="1900555"/>
            <a:ext cx="6519072" cy="1620562"/>
          </a:xfrm>
          <a:prstGeom prst="rect">
            <a:avLst/>
          </a:prstGeom>
          <a:ln w="28575">
            <a:solidFill>
              <a:srgbClr val="00FF00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5421995" y="1316700"/>
            <a:ext cx="6594154" cy="461665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>
                <a:latin typeface="Comic Sans MS" panose="030F0702030302020204" pitchFamily="66" charset="0"/>
              </a:rPr>
              <a:t>Exam Question 2</a:t>
            </a:r>
            <a:endParaRPr lang="en-GB" sz="2400" u="sng" dirty="0">
              <a:latin typeface="Comic Sans MS" panose="030F0702030302020204" pitchFamily="66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1995" y="3654729"/>
            <a:ext cx="6519072" cy="3039122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sp>
        <p:nvSpPr>
          <p:cNvPr id="15" name="TextBox 14"/>
          <p:cNvSpPr txBox="1"/>
          <p:nvPr/>
        </p:nvSpPr>
        <p:spPr>
          <a:xfrm>
            <a:off x="198443" y="239578"/>
            <a:ext cx="11742624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 smtClean="0">
                <a:latin typeface="Comic Sans MS" panose="030F0702030302020204" pitchFamily="66" charset="0"/>
              </a:rPr>
              <a:t>Starter</a:t>
            </a:r>
            <a:endParaRPr lang="en-GB" sz="20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87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443" y="239578"/>
            <a:ext cx="11742624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 smtClean="0">
                <a:latin typeface="Comic Sans MS" panose="030F0702030302020204" pitchFamily="66" charset="0"/>
              </a:rPr>
              <a:t>Markscheme</a:t>
            </a:r>
            <a:endParaRPr lang="en-GB" sz="2000" u="sng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827041"/>
              </p:ext>
            </p:extLst>
          </p:nvPr>
        </p:nvGraphicFramePr>
        <p:xfrm>
          <a:off x="198444" y="719667"/>
          <a:ext cx="11742623" cy="57744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72834"/>
                <a:gridCol w="1432441"/>
                <a:gridCol w="1307592"/>
                <a:gridCol w="3729756"/>
              </a:tblGrid>
              <a:tr h="358676">
                <a:tc>
                  <a:txBody>
                    <a:bodyPr/>
                    <a:lstStyle/>
                    <a:p>
                      <a:r>
                        <a:rPr lang="en-GB" sz="1600" b="1" u="sng" dirty="0" smtClean="0">
                          <a:latin typeface="Comic Sans MS" panose="030F0702030302020204" pitchFamily="66" charset="0"/>
                        </a:rPr>
                        <a:t>Level 1</a:t>
                      </a:r>
                      <a:endParaRPr lang="en-GB" sz="1600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Marks 1-3 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Completed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Evidence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974443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No Named Example.</a:t>
                      </a:r>
                    </a:p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Statements including limited detail on attempts to solve problem of traffic congestion in and around CBD.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58676">
                <a:tc>
                  <a:txBody>
                    <a:bodyPr/>
                    <a:lstStyle/>
                    <a:p>
                      <a:r>
                        <a:rPr lang="en-GB" sz="1600" b="1" u="sng" dirty="0" smtClean="0">
                          <a:latin typeface="Comic Sans MS" panose="030F0702030302020204" pitchFamily="66" charset="0"/>
                        </a:rPr>
                        <a:t>Level 2</a:t>
                      </a:r>
                      <a:endParaRPr lang="en-GB" sz="1600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Marks 4-6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114972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Uses Named Example.</a:t>
                      </a:r>
                    </a:p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More developed statements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on attempts to solve problem of traffic congestion in and around the CBD. </a:t>
                      </a:r>
                      <a:endParaRPr lang="en-GB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58676">
                <a:tc>
                  <a:txBody>
                    <a:bodyPr/>
                    <a:lstStyle/>
                    <a:p>
                      <a:r>
                        <a:rPr lang="en-GB" sz="1600" b="1" u="sng" dirty="0" smtClean="0">
                          <a:latin typeface="Comic Sans MS" panose="030F0702030302020204" pitchFamily="66" charset="0"/>
                        </a:rPr>
                        <a:t>Level 3</a:t>
                      </a:r>
                      <a:endParaRPr lang="en-GB" sz="1600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Marks 7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974443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Uses Named Example.</a:t>
                      </a:r>
                    </a:p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More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developed statements on attempts to solve problems of traffic congestion in and around CBD including some place specific references (DATA).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141505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Target: 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Mark: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              /7</a:t>
                      </a:r>
                    </a:p>
                    <a:p>
                      <a:endParaRPr lang="en-GB" sz="1600" baseline="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Teacher Signature: __________________________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37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443" y="239578"/>
            <a:ext cx="11742624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anose="030F0702030302020204" pitchFamily="66" charset="0"/>
              </a:rPr>
              <a:t>Urban land use model in LEDC’s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443" y="758952"/>
            <a:ext cx="5650426" cy="5925312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989319" y="731128"/>
            <a:ext cx="5951747" cy="1015663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anose="030F0702030302020204" pitchFamily="66" charset="0"/>
              </a:rPr>
              <a:t>Demo</a:t>
            </a:r>
            <a:r>
              <a:rPr lang="en-GB" sz="2000" dirty="0" smtClean="0">
                <a:latin typeface="Comic Sans MS" panose="030F0702030302020204" pitchFamily="66" charset="0"/>
              </a:rPr>
              <a:t>: What reasons might there be, as to why urban models differ in different nations. List the reasons.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89319" y="1965568"/>
            <a:ext cx="5951747" cy="347787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anose="030F0702030302020204" pitchFamily="66" charset="0"/>
              </a:rPr>
              <a:t>Reasons</a:t>
            </a:r>
            <a:r>
              <a:rPr lang="en-GB" sz="2000" dirty="0" smtClean="0">
                <a:latin typeface="Comic Sans MS" panose="030F0702030302020204" pitchFamily="66" charset="0"/>
              </a:rPr>
              <a:t>: </a:t>
            </a:r>
          </a:p>
          <a:p>
            <a:pPr marL="457200" indent="-457200">
              <a:buFontTx/>
              <a:buAutoNum type="arabicPeriod"/>
            </a:pPr>
            <a:r>
              <a:rPr lang="en-GB" sz="2000" dirty="0" smtClean="0">
                <a:latin typeface="Comic Sans MS" panose="030F0702030302020204" pitchFamily="66" charset="0"/>
              </a:rPr>
              <a:t>Gentrification (</a:t>
            </a:r>
            <a:r>
              <a:rPr lang="en-GB" sz="2000" dirty="0" smtClean="0">
                <a:latin typeface="Comic Sans MS" panose="030F0702030302020204" pitchFamily="66" charset="0"/>
              </a:rPr>
              <a:t>Social Segregation) 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latin typeface="Comic Sans MS" panose="030F0702030302020204" pitchFamily="66" charset="0"/>
              </a:rPr>
              <a:t>Spiral of Deprivation 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latin typeface="Comic Sans MS" panose="030F0702030302020204" pitchFamily="66" charset="0"/>
              </a:rPr>
              <a:t>Social Segregation 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latin typeface="Comic Sans MS" panose="030F0702030302020204" pitchFamily="66" charset="0"/>
              </a:rPr>
              <a:t>Slow rate of Development 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latin typeface="Comic Sans MS" panose="030F0702030302020204" pitchFamily="66" charset="0"/>
              </a:rPr>
              <a:t>Lack of Infrastructure 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latin typeface="Comic Sans MS" panose="030F0702030302020204" pitchFamily="66" charset="0"/>
              </a:rPr>
              <a:t>Poor settlement site and situation 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latin typeface="Comic Sans MS" panose="030F0702030302020204" pitchFamily="66" charset="0"/>
              </a:rPr>
              <a:t>Urbanisation and migration 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latin typeface="Comic Sans MS" panose="030F0702030302020204" pitchFamily="66" charset="0"/>
              </a:rPr>
              <a:t>High Crime rates 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latin typeface="Comic Sans MS" panose="030F0702030302020204" pitchFamily="66" charset="0"/>
              </a:rPr>
              <a:t>Environmental deterioration 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latin typeface="Comic Sans MS" panose="030F0702030302020204" pitchFamily="66" charset="0"/>
              </a:rPr>
              <a:t>Industrialisation </a:t>
            </a:r>
          </a:p>
        </p:txBody>
      </p:sp>
    </p:spTree>
    <p:extLst>
      <p:ext uri="{BB962C8B-B14F-4D97-AF65-F5344CB8AC3E}">
        <p14:creationId xmlns:p14="http://schemas.microsoft.com/office/powerpoint/2010/main" val="407831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443" y="239578"/>
            <a:ext cx="11742624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anose="030F0702030302020204" pitchFamily="66" charset="0"/>
              </a:rPr>
              <a:t>Comparative Case study</a:t>
            </a:r>
            <a:r>
              <a:rPr lang="en-GB" sz="2000" dirty="0" smtClean="0">
                <a:latin typeface="Comic Sans MS" panose="030F0702030302020204" pitchFamily="66" charset="0"/>
              </a:rPr>
              <a:t>: Brazil 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441" y="706980"/>
            <a:ext cx="11742625" cy="64633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Comic Sans MS" panose="030F0702030302020204" pitchFamily="66" charset="0"/>
              </a:rPr>
              <a:t>Learning Objective:</a:t>
            </a:r>
            <a:r>
              <a:rPr lang="en-GB" dirty="0" smtClean="0">
                <a:latin typeface="Comic Sans MS" panose="030F0702030302020204" pitchFamily="66" charset="0"/>
              </a:rPr>
              <a:t> To explain how Land use zones, CBD’s, Residential area’s, industrial areas and rural to urban fringe vary in in different economically developed nations.  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862" y="2047334"/>
            <a:ext cx="2808003" cy="1200329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u="sng" dirty="0" smtClean="0">
                <a:latin typeface="Comic Sans MS" panose="030F0702030302020204" pitchFamily="66" charset="0"/>
              </a:rPr>
              <a:t>Favelas:</a:t>
            </a: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r>
              <a:rPr lang="en-GB" sz="1200" u="sng" dirty="0" smtClean="0">
                <a:latin typeface="Comic Sans MS" panose="030F0702030302020204" pitchFamily="66" charset="0"/>
              </a:rPr>
              <a:t> </a:t>
            </a:r>
            <a:endParaRPr lang="en-GB" sz="1200" u="sng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4986" y="2092708"/>
            <a:ext cx="5249538" cy="3095880"/>
          </a:xfrm>
          <a:prstGeom prst="rect">
            <a:avLst/>
          </a:prstGeom>
        </p:spPr>
      </p:pic>
      <p:sp>
        <p:nvSpPr>
          <p:cNvPr id="9" name="Action Button: Information 8">
            <a:hlinkClick r:id="rId3" highlightClick="1"/>
          </p:cNvPr>
          <p:cNvSpPr/>
          <p:nvPr/>
        </p:nvSpPr>
        <p:spPr>
          <a:xfrm>
            <a:off x="8415632" y="3317620"/>
            <a:ext cx="278892" cy="242666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ction Button: Information 9">
            <a:hlinkClick r:id="rId4" highlightClick="1"/>
          </p:cNvPr>
          <p:cNvSpPr/>
          <p:nvPr/>
        </p:nvSpPr>
        <p:spPr>
          <a:xfrm>
            <a:off x="3263612" y="3015701"/>
            <a:ext cx="275115" cy="30192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ction Button: Information 11">
            <a:hlinkClick r:id="rId5" highlightClick="1"/>
          </p:cNvPr>
          <p:cNvSpPr/>
          <p:nvPr/>
        </p:nvSpPr>
        <p:spPr>
          <a:xfrm>
            <a:off x="4690872" y="2606040"/>
            <a:ext cx="210312" cy="210312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ction Button: Information 12">
            <a:hlinkClick r:id="rId6" highlightClick="1"/>
          </p:cNvPr>
          <p:cNvSpPr/>
          <p:nvPr/>
        </p:nvSpPr>
        <p:spPr>
          <a:xfrm>
            <a:off x="3263613" y="3712463"/>
            <a:ext cx="257962" cy="210621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11989" y="3317620"/>
            <a:ext cx="2808003" cy="830997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u="sng" dirty="0" smtClean="0">
                <a:latin typeface="Comic Sans MS" panose="030F0702030302020204" pitchFamily="66" charset="0"/>
              </a:rPr>
              <a:t>MEDC:</a:t>
            </a: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endParaRPr lang="en-GB" sz="1200" u="sng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8441" y="4288530"/>
            <a:ext cx="2808003" cy="138499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u="sng" dirty="0" smtClean="0">
                <a:latin typeface="Comic Sans MS" panose="030F0702030302020204" pitchFamily="66" charset="0"/>
              </a:rPr>
              <a:t>Periferia:</a:t>
            </a: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r>
              <a:rPr lang="en-GB" sz="1200" u="sng" dirty="0" smtClean="0">
                <a:latin typeface="Comic Sans MS" panose="030F0702030302020204" pitchFamily="66" charset="0"/>
              </a:rPr>
              <a:t> </a:t>
            </a:r>
            <a:endParaRPr lang="en-GB" sz="1200" u="sng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63613" y="5250093"/>
            <a:ext cx="2808003" cy="138499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u="sng" dirty="0" smtClean="0">
                <a:latin typeface="Comic Sans MS" panose="030F0702030302020204" pitchFamily="66" charset="0"/>
              </a:rPr>
              <a:t>High-cost housing :</a:t>
            </a: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r>
              <a:rPr lang="en-GB" sz="1200" u="sng" dirty="0" smtClean="0">
                <a:latin typeface="Comic Sans MS" panose="030F0702030302020204" pitchFamily="66" charset="0"/>
              </a:rPr>
              <a:t> </a:t>
            </a:r>
            <a:endParaRPr lang="en-GB" sz="1200" u="sng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33064" y="1535548"/>
            <a:ext cx="2808003" cy="138499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u="sng" dirty="0" smtClean="0">
                <a:latin typeface="Comic Sans MS" panose="030F0702030302020204" pitchFamily="66" charset="0"/>
              </a:rPr>
              <a:t>CBD:</a:t>
            </a: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r>
              <a:rPr lang="en-GB" sz="1200" u="sng" dirty="0" smtClean="0">
                <a:latin typeface="Comic Sans MS" panose="030F0702030302020204" pitchFamily="66" charset="0"/>
              </a:rPr>
              <a:t> </a:t>
            </a:r>
            <a:endParaRPr lang="en-GB" sz="1200" u="sng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33064" y="4088038"/>
            <a:ext cx="2808003" cy="1569660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u="sng" dirty="0" smtClean="0">
                <a:latin typeface="Comic Sans MS" panose="030F0702030302020204" pitchFamily="66" charset="0"/>
              </a:rPr>
              <a:t>Industry:</a:t>
            </a: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r>
              <a:rPr lang="en-GB" sz="1200" u="sng" dirty="0" smtClean="0">
                <a:latin typeface="Comic Sans MS" panose="030F0702030302020204" pitchFamily="66" charset="0"/>
              </a:rPr>
              <a:t> </a:t>
            </a:r>
            <a:endParaRPr lang="en-GB" sz="1200" u="sng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8442" y="5799022"/>
            <a:ext cx="2808003" cy="830997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u="sng" dirty="0" smtClean="0">
                <a:latin typeface="Comic Sans MS" panose="030F0702030302020204" pitchFamily="66" charset="0"/>
              </a:rPr>
              <a:t>MEDC:</a:t>
            </a: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endParaRPr lang="en-GB" sz="1200" u="sng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65413" y="5240949"/>
            <a:ext cx="2808003" cy="138499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u="sng" dirty="0" smtClean="0">
                <a:latin typeface="Comic Sans MS" panose="030F0702030302020204" pitchFamily="66" charset="0"/>
              </a:rPr>
              <a:t>MEDC:</a:t>
            </a: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endParaRPr lang="en-GB" sz="1200" u="sng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33064" y="3015700"/>
            <a:ext cx="2808003" cy="830997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u="sng" dirty="0" smtClean="0">
                <a:latin typeface="Comic Sans MS" panose="030F0702030302020204" pitchFamily="66" charset="0"/>
              </a:rPr>
              <a:t>MEDC:</a:t>
            </a: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endParaRPr lang="en-GB" sz="1200" u="sng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33064" y="5799022"/>
            <a:ext cx="2808003" cy="830997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u="sng" dirty="0" smtClean="0">
                <a:latin typeface="Comic Sans MS" panose="030F0702030302020204" pitchFamily="66" charset="0"/>
              </a:rPr>
              <a:t>MEDC:</a:t>
            </a: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endParaRPr lang="en-GB" sz="1200" u="sng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0862" y="1438642"/>
            <a:ext cx="8752554" cy="461665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u="sng" dirty="0" smtClean="0">
                <a:latin typeface="Comic Sans MS" panose="030F0702030302020204" pitchFamily="66" charset="0"/>
              </a:rPr>
              <a:t>Demo: </a:t>
            </a:r>
            <a:r>
              <a:rPr lang="en-GB" sz="1200" dirty="0" smtClean="0">
                <a:latin typeface="Comic Sans MS" panose="030F0702030302020204" pitchFamily="66" charset="0"/>
              </a:rPr>
              <a:t>Look at the images and describe in the boxes, what you can see and the level of development.  </a:t>
            </a:r>
          </a:p>
          <a:p>
            <a:r>
              <a:rPr lang="en-GB" sz="1200" u="sng" dirty="0" smtClean="0">
                <a:latin typeface="Comic Sans MS" panose="030F0702030302020204" pitchFamily="66" charset="0"/>
              </a:rPr>
              <a:t>Challenge</a:t>
            </a:r>
            <a:r>
              <a:rPr lang="en-GB" sz="1200" dirty="0" smtClean="0">
                <a:latin typeface="Comic Sans MS" panose="030F0702030302020204" pitchFamily="66" charset="0"/>
              </a:rPr>
              <a:t>: How would an MEDC’ settlement differ to that of the LEDC? </a:t>
            </a:r>
            <a:endParaRPr lang="en-GB" sz="12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55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470" y="203002"/>
            <a:ext cx="11742624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anose="030F0702030302020204" pitchFamily="66" charset="0"/>
              </a:rPr>
              <a:t>Comparative Case study</a:t>
            </a:r>
            <a:r>
              <a:rPr lang="en-GB" sz="2000" dirty="0" smtClean="0">
                <a:latin typeface="Comic Sans MS" panose="030F0702030302020204" pitchFamily="66" charset="0"/>
              </a:rPr>
              <a:t>: Brazil 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441" y="706980"/>
            <a:ext cx="11742625" cy="64633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Comic Sans MS" panose="030F0702030302020204" pitchFamily="66" charset="0"/>
              </a:rPr>
              <a:t>Learning Objective:</a:t>
            </a:r>
            <a:r>
              <a:rPr lang="en-GB" dirty="0" smtClean="0">
                <a:latin typeface="Comic Sans MS" panose="030F0702030302020204" pitchFamily="66" charset="0"/>
              </a:rPr>
              <a:t> To explain how Land use zones, CBD’s, Residential area’s, industrial areas and rural to urban fringe vary in in different economically developed nations.  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862" y="2047334"/>
            <a:ext cx="2808003" cy="1200329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u="sng" dirty="0" smtClean="0">
                <a:latin typeface="Comic Sans MS" panose="030F0702030302020204" pitchFamily="66" charset="0"/>
              </a:rPr>
              <a:t>Favelas:</a:t>
            </a: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r>
              <a:rPr lang="en-GB" sz="1200" u="sng" dirty="0" smtClean="0">
                <a:latin typeface="Comic Sans MS" panose="030F0702030302020204" pitchFamily="66" charset="0"/>
              </a:rPr>
              <a:t> </a:t>
            </a:r>
            <a:endParaRPr lang="en-GB" sz="1200" u="sng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4986" y="2092708"/>
            <a:ext cx="5249538" cy="30958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11989" y="3317620"/>
            <a:ext cx="2808003" cy="830997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u="sng" dirty="0" smtClean="0">
                <a:latin typeface="Comic Sans MS" panose="030F0702030302020204" pitchFamily="66" charset="0"/>
              </a:rPr>
              <a:t>MEDC:</a:t>
            </a: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endParaRPr lang="en-GB" sz="1200" u="sng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8441" y="4288530"/>
            <a:ext cx="2808003" cy="138499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u="sng" dirty="0" smtClean="0">
                <a:latin typeface="Comic Sans MS" panose="030F0702030302020204" pitchFamily="66" charset="0"/>
              </a:rPr>
              <a:t>Periferia:</a:t>
            </a: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r>
              <a:rPr lang="en-GB" sz="1200" u="sng" dirty="0" smtClean="0">
                <a:latin typeface="Comic Sans MS" panose="030F0702030302020204" pitchFamily="66" charset="0"/>
              </a:rPr>
              <a:t> </a:t>
            </a:r>
            <a:endParaRPr lang="en-GB" sz="1200" u="sng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63613" y="5250093"/>
            <a:ext cx="2808003" cy="138499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u="sng" dirty="0" smtClean="0">
                <a:latin typeface="Comic Sans MS" panose="030F0702030302020204" pitchFamily="66" charset="0"/>
              </a:rPr>
              <a:t>High-cost housing :</a:t>
            </a: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r>
              <a:rPr lang="en-GB" sz="1200" u="sng" dirty="0" smtClean="0">
                <a:latin typeface="Comic Sans MS" panose="030F0702030302020204" pitchFamily="66" charset="0"/>
              </a:rPr>
              <a:t> </a:t>
            </a:r>
            <a:endParaRPr lang="en-GB" sz="1200" u="sng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33064" y="1535548"/>
            <a:ext cx="2808003" cy="138499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u="sng" dirty="0" smtClean="0">
                <a:latin typeface="Comic Sans MS" panose="030F0702030302020204" pitchFamily="66" charset="0"/>
              </a:rPr>
              <a:t>CBD:</a:t>
            </a: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r>
              <a:rPr lang="en-GB" sz="1200" u="sng" dirty="0" smtClean="0">
                <a:latin typeface="Comic Sans MS" panose="030F0702030302020204" pitchFamily="66" charset="0"/>
              </a:rPr>
              <a:t> </a:t>
            </a:r>
            <a:endParaRPr lang="en-GB" sz="1200" u="sng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33064" y="4088038"/>
            <a:ext cx="2808003" cy="1569660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u="sng" dirty="0" smtClean="0">
                <a:latin typeface="Comic Sans MS" panose="030F0702030302020204" pitchFamily="66" charset="0"/>
              </a:rPr>
              <a:t>Industry:</a:t>
            </a: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r>
              <a:rPr lang="en-GB" sz="1200" u="sng" dirty="0" smtClean="0">
                <a:latin typeface="Comic Sans MS" panose="030F0702030302020204" pitchFamily="66" charset="0"/>
              </a:rPr>
              <a:t> </a:t>
            </a:r>
            <a:endParaRPr lang="en-GB" sz="1200" u="sng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8442" y="5799022"/>
            <a:ext cx="2808003" cy="830997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u="sng" dirty="0" smtClean="0">
                <a:latin typeface="Comic Sans MS" panose="030F0702030302020204" pitchFamily="66" charset="0"/>
              </a:rPr>
              <a:t>MEDC:</a:t>
            </a: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endParaRPr lang="en-GB" sz="1200" u="sng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65413" y="5240949"/>
            <a:ext cx="2808003" cy="138499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u="sng" dirty="0" smtClean="0">
                <a:latin typeface="Comic Sans MS" panose="030F0702030302020204" pitchFamily="66" charset="0"/>
              </a:rPr>
              <a:t>MEDC:</a:t>
            </a: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endParaRPr lang="en-GB" sz="1200" u="sng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33064" y="3015700"/>
            <a:ext cx="2808003" cy="830997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u="sng" dirty="0" smtClean="0">
                <a:latin typeface="Comic Sans MS" panose="030F0702030302020204" pitchFamily="66" charset="0"/>
              </a:rPr>
              <a:t>MEDC:</a:t>
            </a: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endParaRPr lang="en-GB" sz="1200" u="sng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33064" y="5799022"/>
            <a:ext cx="2808003" cy="830997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u="sng" dirty="0" smtClean="0">
                <a:latin typeface="Comic Sans MS" panose="030F0702030302020204" pitchFamily="66" charset="0"/>
              </a:rPr>
              <a:t>MEDC:</a:t>
            </a:r>
          </a:p>
          <a:p>
            <a:endParaRPr lang="en-GB" sz="1200" u="sng" dirty="0">
              <a:latin typeface="Comic Sans MS" panose="030F0702030302020204" pitchFamily="66" charset="0"/>
            </a:endParaRPr>
          </a:p>
          <a:p>
            <a:endParaRPr lang="en-GB" sz="1200" u="sng" dirty="0" smtClean="0">
              <a:latin typeface="Comic Sans MS" panose="030F0702030302020204" pitchFamily="66" charset="0"/>
            </a:endParaRPr>
          </a:p>
          <a:p>
            <a:endParaRPr lang="en-GB" sz="1200" u="sng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0862" y="1438642"/>
            <a:ext cx="8752554" cy="461665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u="sng" dirty="0" smtClean="0">
                <a:latin typeface="Comic Sans MS" panose="030F0702030302020204" pitchFamily="66" charset="0"/>
              </a:rPr>
              <a:t>Demo: </a:t>
            </a:r>
            <a:r>
              <a:rPr lang="en-GB" sz="1200" dirty="0" smtClean="0">
                <a:latin typeface="Comic Sans MS" panose="030F0702030302020204" pitchFamily="66" charset="0"/>
              </a:rPr>
              <a:t>Look at the images and describe in the boxes, what you can see and the level of development.  </a:t>
            </a:r>
          </a:p>
          <a:p>
            <a:r>
              <a:rPr lang="en-GB" sz="1200" u="sng" dirty="0" smtClean="0">
                <a:latin typeface="Comic Sans MS" panose="030F0702030302020204" pitchFamily="66" charset="0"/>
              </a:rPr>
              <a:t>Challenge</a:t>
            </a:r>
            <a:r>
              <a:rPr lang="en-GB" sz="1200" dirty="0" smtClean="0">
                <a:latin typeface="Comic Sans MS" panose="030F0702030302020204" pitchFamily="66" charset="0"/>
              </a:rPr>
              <a:t>: How would an MEDC’ settlement differ to that of the LEDC? </a:t>
            </a:r>
            <a:endParaRPr lang="en-GB" sz="1200" dirty="0" smtClean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38728" y="2396862"/>
            <a:ext cx="1344168" cy="410346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29584" y="3070565"/>
            <a:ext cx="1243583" cy="385868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64993" y="3743358"/>
            <a:ext cx="1261872" cy="28000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40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368</Words>
  <Application>Microsoft Office PowerPoint</Application>
  <PresentationFormat>Widescreen</PresentationFormat>
  <Paragraphs>142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roberts</dc:creator>
  <cp:lastModifiedBy>martin roberts</cp:lastModifiedBy>
  <cp:revision>19</cp:revision>
  <dcterms:created xsi:type="dcterms:W3CDTF">2016-02-29T08:03:11Z</dcterms:created>
  <dcterms:modified xsi:type="dcterms:W3CDTF">2016-02-29T14:21:00Z</dcterms:modified>
</cp:coreProperties>
</file>