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8" r:id="rId2"/>
    <p:sldId id="257" r:id="rId3"/>
    <p:sldId id="269" r:id="rId4"/>
    <p:sldId id="270" r:id="rId5"/>
    <p:sldId id="271" r:id="rId6"/>
    <p:sldId id="272" r:id="rId7"/>
    <p:sldId id="273" r:id="rId8"/>
    <p:sldId id="258" r:id="rId9"/>
    <p:sldId id="259" r:id="rId10"/>
    <p:sldId id="260" r:id="rId11"/>
    <p:sldId id="261" r:id="rId12"/>
    <p:sldId id="262" r:id="rId13"/>
    <p:sldId id="263" r:id="rId14"/>
    <p:sldId id="266" r:id="rId15"/>
    <p:sldId id="267" r:id="rId16"/>
    <p:sldId id="27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171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79C4F2-0C50-4712-9373-3C825B156FC1}" type="datetimeFigureOut">
              <a:rPr lang="en-GB" smtClean="0"/>
              <a:t>15/08/2016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9B480-03CF-4A80-BD8C-DEEA605AC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757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9B480-03CF-4A80-BD8C-DEEA605AC72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7795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1AAB9-688E-4B10-923A-7400029DC6D1}" type="datetimeFigureOut">
              <a:rPr lang="en-GB" smtClean="0"/>
              <a:t>15/08/2016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753BA-45D7-4EEE-B2A6-00CB27653C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036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1AAB9-688E-4B10-923A-7400029DC6D1}" type="datetimeFigureOut">
              <a:rPr lang="en-GB" smtClean="0"/>
              <a:t>15/08/2016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753BA-45D7-4EEE-B2A6-00CB27653C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9912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1AAB9-688E-4B10-923A-7400029DC6D1}" type="datetimeFigureOut">
              <a:rPr lang="en-GB" smtClean="0"/>
              <a:t>15/08/2016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753BA-45D7-4EEE-B2A6-00CB27653C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4718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1AAB9-688E-4B10-923A-7400029DC6D1}" type="datetimeFigureOut">
              <a:rPr lang="en-GB" smtClean="0"/>
              <a:t>15/08/2016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753BA-45D7-4EEE-B2A6-00CB27653C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0806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1AAB9-688E-4B10-923A-7400029DC6D1}" type="datetimeFigureOut">
              <a:rPr lang="en-GB" smtClean="0"/>
              <a:t>15/08/2016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753BA-45D7-4EEE-B2A6-00CB27653C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7979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1AAB9-688E-4B10-923A-7400029DC6D1}" type="datetimeFigureOut">
              <a:rPr lang="en-GB" smtClean="0"/>
              <a:t>15/08/2016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753BA-45D7-4EEE-B2A6-00CB27653C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9408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1AAB9-688E-4B10-923A-7400029DC6D1}" type="datetimeFigureOut">
              <a:rPr lang="en-GB" smtClean="0"/>
              <a:t>15/08/2016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753BA-45D7-4EEE-B2A6-00CB27653C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5451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1AAB9-688E-4B10-923A-7400029DC6D1}" type="datetimeFigureOut">
              <a:rPr lang="en-GB" smtClean="0"/>
              <a:t>15/08/2016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753BA-45D7-4EEE-B2A6-00CB27653C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6163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1AAB9-688E-4B10-923A-7400029DC6D1}" type="datetimeFigureOut">
              <a:rPr lang="en-GB" smtClean="0"/>
              <a:t>15/08/2016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753BA-45D7-4EEE-B2A6-00CB27653C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2861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1AAB9-688E-4B10-923A-7400029DC6D1}" type="datetimeFigureOut">
              <a:rPr lang="en-GB" smtClean="0"/>
              <a:t>15/08/2016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753BA-45D7-4EEE-B2A6-00CB27653C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2106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1AAB9-688E-4B10-923A-7400029DC6D1}" type="datetimeFigureOut">
              <a:rPr lang="en-GB" smtClean="0"/>
              <a:t>15/08/2016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753BA-45D7-4EEE-B2A6-00CB27653C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6008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1AAB9-688E-4B10-923A-7400029DC6D1}" type="datetimeFigureOut">
              <a:rPr lang="en-GB" smtClean="0"/>
              <a:t>15/08/2016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D753BA-45D7-4EEE-B2A6-00CB27653C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1881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YbI51wmRmk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C3VTgIPoGU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flood.firetree.ne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1725824"/>
            <a:ext cx="6048674" cy="4858242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94233" y="87015"/>
            <a:ext cx="8942263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u="sng" dirty="0">
                <a:latin typeface="Comic Sans MS" panose="030F0702030302020204" pitchFamily="66" charset="0"/>
              </a:rPr>
              <a:t>Starter Question 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94232" y="553371"/>
            <a:ext cx="8942263" cy="1075429"/>
          </a:xfrm>
          <a:prstGeom prst="rect">
            <a:avLst/>
          </a:prstGeom>
          <a:solidFill>
            <a:srgbClr val="FFFFFF"/>
          </a:solidFill>
          <a:ln w="2857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6131" tIns="65311" rIns="106131" bIns="65311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Aft>
                <a:spcPts val="0"/>
              </a:spcAft>
            </a:pPr>
            <a:r>
              <a:rPr lang="en-GB" sz="2000" u="sng" dirty="0">
                <a:latin typeface="Comic Sans MS" panose="030F0702030302020204" pitchFamily="66" charset="0"/>
              </a:rPr>
              <a:t>Starter</a:t>
            </a:r>
            <a:r>
              <a:rPr lang="en-GB" sz="2000" dirty="0">
                <a:latin typeface="Comic Sans MS" panose="030F0702030302020204" pitchFamily="66" charset="0"/>
              </a:rPr>
              <a:t>: Complete the exam question:</a:t>
            </a:r>
          </a:p>
          <a:p>
            <a:pPr>
              <a:spcAft>
                <a:spcPts val="0"/>
              </a:spcAft>
            </a:pPr>
            <a:r>
              <a:rPr lang="en-GB" sz="2000" dirty="0">
                <a:latin typeface="Comic Sans MS" panose="030F0702030302020204" pitchFamily="66" charset="0"/>
              </a:rPr>
              <a:t>Describe </a:t>
            </a:r>
            <a:r>
              <a:rPr lang="en-GB" sz="2000" b="1" dirty="0">
                <a:latin typeface="Comic Sans MS" panose="030F0702030302020204" pitchFamily="66" charset="0"/>
              </a:rPr>
              <a:t>two </a:t>
            </a:r>
            <a:r>
              <a:rPr lang="en-GB" sz="2000" dirty="0">
                <a:latin typeface="Comic Sans MS" panose="030F0702030302020204" pitchFamily="66" charset="0"/>
              </a:rPr>
              <a:t>conditions at point A which would make infiltration rates higher than at point B.                                                                 (5marks)</a:t>
            </a:r>
          </a:p>
        </p:txBody>
      </p:sp>
    </p:spTree>
    <p:extLst>
      <p:ext uri="{BB962C8B-B14F-4D97-AF65-F5344CB8AC3E}">
        <p14:creationId xmlns:p14="http://schemas.microsoft.com/office/powerpoint/2010/main" val="1193272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Box 2"/>
          <p:cNvSpPr txBox="1">
            <a:spLocks noChangeArrowheads="1"/>
          </p:cNvSpPr>
          <p:nvPr/>
        </p:nvSpPr>
        <p:spPr bwMode="auto">
          <a:xfrm>
            <a:off x="228600" y="159023"/>
            <a:ext cx="8686800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u="sng" dirty="0">
                <a:latin typeface="Comic Sans MS" panose="030F0702030302020204" pitchFamily="66" charset="0"/>
              </a:rPr>
              <a:t>Changes to sea level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28600" y="1254968"/>
            <a:ext cx="8686800" cy="5486400"/>
            <a:chOff x="228600" y="1254968"/>
            <a:chExt cx="8686800" cy="5486400"/>
          </a:xfrm>
        </p:grpSpPr>
        <p:pic>
          <p:nvPicPr>
            <p:cNvPr id="5017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8600" y="1254968"/>
              <a:ext cx="8686800" cy="5486400"/>
            </a:xfrm>
            <a:prstGeom prst="rect">
              <a:avLst/>
            </a:prstGeom>
            <a:noFill/>
            <a:ln w="28575">
              <a:solidFill>
                <a:srgbClr val="7030A0"/>
              </a:solidFill>
              <a:miter lim="800000"/>
              <a:headEnd/>
              <a:tailEnd/>
            </a:ln>
          </p:spPr>
        </p:pic>
        <p:grpSp>
          <p:nvGrpSpPr>
            <p:cNvPr id="4" name="Group 3"/>
            <p:cNvGrpSpPr/>
            <p:nvPr/>
          </p:nvGrpSpPr>
          <p:grpSpPr>
            <a:xfrm>
              <a:off x="620924" y="1412776"/>
              <a:ext cx="7481030" cy="3529955"/>
              <a:chOff x="620924" y="1412776"/>
              <a:chExt cx="7481030" cy="3529955"/>
            </a:xfrm>
          </p:grpSpPr>
          <p:sp>
            <p:nvSpPr>
              <p:cNvPr id="2" name="TextBox 1"/>
              <p:cNvSpPr txBox="1"/>
              <p:nvPr/>
            </p:nvSpPr>
            <p:spPr>
              <a:xfrm>
                <a:off x="3239852" y="2549624"/>
                <a:ext cx="2664296" cy="73866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7030A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>
                    <a:latin typeface="Comic Sans MS" panose="030F0702030302020204" pitchFamily="66" charset="0"/>
                  </a:rPr>
                  <a:t>Surface and deep ocean circulation changes and storm surges.</a:t>
                </a:r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620924" y="1901552"/>
                <a:ext cx="2006860" cy="160043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7030A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>
                    <a:latin typeface="Comic Sans MS" panose="030F0702030302020204" pitchFamily="66" charset="0"/>
                  </a:rPr>
                  <a:t>Terrestrial water storage, extraction of ground water, building of reservoirs, changes in runoff, and seepage into aquifers.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4570437" y="3773760"/>
                <a:ext cx="1657747" cy="73866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7030A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>
                    <a:latin typeface="Comic Sans MS" panose="030F0702030302020204" pitchFamily="66" charset="0"/>
                  </a:rPr>
                  <a:t>As the ocean warms, the water expands.</a:t>
                </a: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6444207" y="2960226"/>
                <a:ext cx="1657747" cy="1384995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7030A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>
                    <a:latin typeface="Comic Sans MS" panose="030F0702030302020204" pitchFamily="66" charset="0"/>
                  </a:rPr>
                  <a:t>Exchange of water stored on the land by glaciers and ice sheets with ocean water. 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411760" y="3557736"/>
                <a:ext cx="1656184" cy="1384995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7030A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>
                    <a:latin typeface="Comic Sans MS" panose="030F0702030302020204" pitchFamily="66" charset="0"/>
                  </a:rPr>
                  <a:t>Subsidence in river delta region, land movement, and tectonic displacements .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3239852" y="2083099"/>
                <a:ext cx="432048" cy="307777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7030A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latin typeface="Comic Sans MS" panose="030F0702030302020204" pitchFamily="66" charset="0"/>
                  </a:rPr>
                  <a:t>3.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620924" y="1412776"/>
                <a:ext cx="432048" cy="307777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7030A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latin typeface="Comic Sans MS" panose="030F0702030302020204" pitchFamily="66" charset="0"/>
                  </a:rPr>
                  <a:t>1.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1835696" y="3772044"/>
                <a:ext cx="432048" cy="307777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7030A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latin typeface="Comic Sans MS" panose="030F0702030302020204" pitchFamily="66" charset="0"/>
                  </a:rPr>
                  <a:t>2.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4564740" y="3348101"/>
                <a:ext cx="432048" cy="307777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7030A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latin typeface="Comic Sans MS" panose="030F0702030302020204" pitchFamily="66" charset="0"/>
                  </a:rPr>
                  <a:t>4..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6444207" y="2549624"/>
                <a:ext cx="432048" cy="307777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7030A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latin typeface="Comic Sans MS" panose="030F0702030302020204" pitchFamily="66" charset="0"/>
                  </a:rPr>
                  <a:t>5..</a:t>
                </a:r>
              </a:p>
            </p:txBody>
          </p:sp>
        </p:grpSp>
      </p:grpSp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221340" y="704540"/>
            <a:ext cx="8686800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00FF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u="sng" dirty="0">
                <a:latin typeface="Comic Sans MS" panose="030F0702030302020204" pitchFamily="66" charset="0"/>
              </a:rPr>
              <a:t>Demo</a:t>
            </a:r>
            <a:r>
              <a:rPr lang="en-US" sz="2400" dirty="0">
                <a:latin typeface="Comic Sans MS" panose="030F0702030302020204" pitchFamily="66" charset="0"/>
              </a:rPr>
              <a:t>: So What 5 factors cause changes in sea level? </a:t>
            </a:r>
          </a:p>
        </p:txBody>
      </p:sp>
    </p:spTree>
    <p:extLst>
      <p:ext uri="{BB962C8B-B14F-4D97-AF65-F5344CB8AC3E}">
        <p14:creationId xmlns:p14="http://schemas.microsoft.com/office/powerpoint/2010/main" val="1678778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2" descr="London Future images: This view across Parliament Square shows paddy fields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258518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2" descr="London Future images: Londons busiest thoroughfare is a haven of calm as water levels rise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" y="17463"/>
            <a:ext cx="9137650" cy="682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886369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2" descr="London Future images: London becomes the new Veni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" y="0"/>
            <a:ext cx="90582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084462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8802" y="1430774"/>
            <a:ext cx="473481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BIOLOGICAL IMPACTS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omic Sans MS" panose="030F0702030302020204" pitchFamily="66" charset="0"/>
              </a:rPr>
              <a:t>Increased coastal erosion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omic Sans MS" panose="030F0702030302020204" pitchFamily="66" charset="0"/>
              </a:rPr>
              <a:t>More extensive coastal inundation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omic Sans MS" panose="030F0702030302020204" pitchFamily="66" charset="0"/>
              </a:rPr>
              <a:t>Higher storm-surge flooding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omic Sans MS" panose="030F0702030302020204" pitchFamily="66" charset="0"/>
              </a:rPr>
              <a:t>Landward intrusion of seawater in estuaries and aquifers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omic Sans MS" panose="030F0702030302020204" pitchFamily="66" charset="0"/>
              </a:rPr>
              <a:t>Changes in surface water quality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omic Sans MS" panose="030F0702030302020204" pitchFamily="66" charset="0"/>
              </a:rPr>
              <a:t>Reduced sea-ice cover.</a:t>
            </a:r>
          </a:p>
        </p:txBody>
      </p:sp>
      <p:sp>
        <p:nvSpPr>
          <p:cNvPr id="54274" name="TextBox 2"/>
          <p:cNvSpPr txBox="1">
            <a:spLocks noChangeArrowheads="1"/>
          </p:cNvSpPr>
          <p:nvPr/>
        </p:nvSpPr>
        <p:spPr bwMode="auto">
          <a:xfrm>
            <a:off x="251520" y="87015"/>
            <a:ext cx="8712968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u="sng" dirty="0">
                <a:latin typeface="Comic Sans MS" panose="030F0702030302020204" pitchFamily="66" charset="0"/>
              </a:rPr>
              <a:t>Water stored in ice and oceans –consequences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752019" y="1364570"/>
            <a:ext cx="4356485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SOCIOECONOMIC IMPACTS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omic Sans MS" panose="030F0702030302020204" pitchFamily="66" charset="0"/>
              </a:rPr>
              <a:t>Increased loss of property and coastal habitats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omic Sans MS" panose="030F0702030302020204" pitchFamily="66" charset="0"/>
              </a:rPr>
              <a:t>Increased flood risk and potential loss of life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omic Sans MS" panose="030F0702030302020204" pitchFamily="66" charset="0"/>
              </a:rPr>
              <a:t>Damage to coastal protection works/Infrastructure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omic Sans MS" panose="030F0702030302020204" pitchFamily="66" charset="0"/>
              </a:rPr>
              <a:t>Increased disease risk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omic Sans MS" panose="030F0702030302020204" pitchFamily="66" charset="0"/>
              </a:rPr>
              <a:t>Loss of subsistence resources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omic Sans MS" panose="030F0702030302020204" pitchFamily="66" charset="0"/>
              </a:rPr>
              <a:t>Loss of tourism, recreation, and transportation functions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omic Sans MS" panose="030F0702030302020204" pitchFamily="66" charset="0"/>
              </a:rPr>
              <a:t>Loss of non-monetary cultural resources and values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omic Sans MS" panose="030F0702030302020204" pitchFamily="66" charset="0"/>
              </a:rPr>
              <a:t>Impacts on agriculture and aquaculture through decline in soil and water quality.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644008" y="548680"/>
            <a:ext cx="0" cy="60486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51520" y="1268760"/>
            <a:ext cx="87129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2"/>
          <p:cNvSpPr txBox="1">
            <a:spLocks noChangeArrowheads="1"/>
          </p:cNvSpPr>
          <p:nvPr/>
        </p:nvSpPr>
        <p:spPr bwMode="auto">
          <a:xfrm>
            <a:off x="251520" y="716801"/>
            <a:ext cx="4356484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u="sng" dirty="0">
                <a:latin typeface="Comic Sans MS" panose="030F0702030302020204" pitchFamily="66" charset="0"/>
              </a:rPr>
              <a:t>Physical</a:t>
            </a:r>
          </a:p>
        </p:txBody>
      </p:sp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4752020" y="716800"/>
            <a:ext cx="4356484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u="sng" dirty="0">
                <a:latin typeface="Comic Sans MS" panose="030F0702030302020204" pitchFamily="66" charset="0"/>
              </a:rPr>
              <a:t>Human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51520" y="5253007"/>
            <a:ext cx="4068960" cy="1200329"/>
          </a:xfrm>
          <a:prstGeom prst="rect">
            <a:avLst/>
          </a:prstGeom>
          <a:ln w="28575">
            <a:solidFill>
              <a:srgbClr val="00FF00"/>
            </a:solidFill>
          </a:ln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Explain the consequences of a decrease in the amount of water stored in ice in the hydrological cycle at any stage. [6 marks] </a:t>
            </a:r>
          </a:p>
        </p:txBody>
      </p:sp>
      <p:sp>
        <p:nvSpPr>
          <p:cNvPr id="16" name="TextBox 2"/>
          <p:cNvSpPr txBox="1">
            <a:spLocks noChangeArrowheads="1"/>
          </p:cNvSpPr>
          <p:nvPr/>
        </p:nvSpPr>
        <p:spPr bwMode="auto">
          <a:xfrm>
            <a:off x="251520" y="4581128"/>
            <a:ext cx="4068960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u="sng" dirty="0">
                <a:latin typeface="Comic Sans MS" panose="030F0702030302020204" pitchFamily="66" charset="0"/>
              </a:rPr>
              <a:t>Exam Question</a:t>
            </a:r>
          </a:p>
        </p:txBody>
      </p:sp>
    </p:spTree>
    <p:extLst>
      <p:ext uri="{BB962C8B-B14F-4D97-AF65-F5344CB8AC3E}">
        <p14:creationId xmlns:p14="http://schemas.microsoft.com/office/powerpoint/2010/main" val="2442867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4" grpId="0" build="allAtOnce"/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18"/>
          <a:stretch/>
        </p:blipFill>
        <p:spPr bwMode="auto">
          <a:xfrm>
            <a:off x="471497" y="1772816"/>
            <a:ext cx="8273014" cy="4980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65864" y="87015"/>
            <a:ext cx="8870632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u="sng" dirty="0">
                <a:latin typeface="Comic Sans MS" panose="030F0702030302020204" pitchFamily="66" charset="0"/>
              </a:rPr>
              <a:t>Plenary 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65864" y="620688"/>
            <a:ext cx="8870632" cy="1093939"/>
          </a:xfrm>
          <a:prstGeom prst="rect">
            <a:avLst/>
          </a:prstGeom>
          <a:solidFill>
            <a:srgbClr val="FFFFFF"/>
          </a:solidFill>
          <a:ln w="28575">
            <a:solidFill>
              <a:srgbClr val="FFC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6131" tIns="65311" rIns="106131" bIns="65311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Aft>
                <a:spcPts val="0"/>
              </a:spcAft>
            </a:pPr>
            <a:r>
              <a:rPr lang="en-GB" sz="2000" u="sng" dirty="0">
                <a:latin typeface="Comic Sans MS" pitchFamily="66" charset="0"/>
              </a:rPr>
              <a:t>Learning objectives</a:t>
            </a:r>
            <a:r>
              <a:rPr lang="en-GB" sz="2000" dirty="0">
                <a:latin typeface="Comic Sans MS" pitchFamily="66" charset="0"/>
              </a:rPr>
              <a:t>:</a:t>
            </a:r>
            <a:r>
              <a:rPr lang="en-GB" dirty="0">
                <a:latin typeface="Comic Sans MS" pitchFamily="66" charset="0"/>
              </a:rPr>
              <a:t> To </a:t>
            </a:r>
            <a:r>
              <a:rPr lang="en-US" dirty="0">
                <a:latin typeface="Comic Sans MS" panose="030F0702030302020204" pitchFamily="66" charset="0"/>
              </a:rPr>
              <a:t>Examine the inputs, outputs, stores and transfers of the hydrological cycle. Discuss the causes and consequences of the changing balance between water stored in oceans and ice. 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2" name="Action Button: Movie 1">
            <a:hlinkClick r:id="rId3" highlightClick="1"/>
          </p:cNvPr>
          <p:cNvSpPr/>
          <p:nvPr/>
        </p:nvSpPr>
        <p:spPr>
          <a:xfrm>
            <a:off x="276226" y="205364"/>
            <a:ext cx="517704" cy="230832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971600" y="135451"/>
            <a:ext cx="2761010" cy="330945"/>
          </a:xfrm>
          <a:prstGeom prst="rect">
            <a:avLst/>
          </a:prstGeom>
          <a:solidFill>
            <a:srgbClr val="FFFFFF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6131" tIns="65311" rIns="106131" bIns="65311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1400" u="sng" dirty="0">
                <a:latin typeface="Comic Sans MS" panose="030F0702030302020204" pitchFamily="66" charset="0"/>
              </a:rPr>
              <a:t>Case Study</a:t>
            </a:r>
            <a:r>
              <a:rPr lang="en-GB" sz="1400" dirty="0">
                <a:latin typeface="Comic Sans MS" panose="030F0702030302020204" pitchFamily="66" charset="0"/>
              </a:rPr>
              <a:t>: Carteret Island </a:t>
            </a:r>
          </a:p>
          <a:p>
            <a:pPr>
              <a:spcAft>
                <a:spcPts val="0"/>
              </a:spcAft>
            </a:pPr>
            <a:endParaRPr lang="en-GB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0398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323528" y="135451"/>
            <a:ext cx="8640960" cy="341221"/>
          </a:xfrm>
          <a:prstGeom prst="rect">
            <a:avLst/>
          </a:prstGeom>
          <a:solidFill>
            <a:srgbClr val="FFFFFF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6131" tIns="65311" rIns="106131" bIns="65311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 sz="1400" u="sng" dirty="0">
                <a:latin typeface="Comic Sans MS" panose="030F0702030302020204" pitchFamily="66" charset="0"/>
              </a:rPr>
              <a:t>Case Study</a:t>
            </a:r>
            <a:r>
              <a:rPr lang="en-GB" sz="1400" dirty="0">
                <a:latin typeface="Comic Sans MS" panose="030F0702030302020204" pitchFamily="66" charset="0"/>
              </a:rPr>
              <a:t>: Carteret Island </a:t>
            </a:r>
          </a:p>
          <a:p>
            <a:pPr>
              <a:spcAft>
                <a:spcPts val="0"/>
              </a:spcAft>
            </a:pPr>
            <a:endParaRPr lang="en-GB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334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2" descr="ICESat measurements of the distribution of winter sea ice thickness over the Arctic Ocean"/>
          <p:cNvPicPr>
            <a:picLocks noChangeAspect="1" noChangeArrowheads="1"/>
          </p:cNvPicPr>
          <p:nvPr/>
        </p:nvPicPr>
        <p:blipFill rotWithShape="1">
          <a:blip r:embed="rId2" cstate="print"/>
          <a:srcRect b="8797"/>
          <a:stretch/>
        </p:blipFill>
        <p:spPr bwMode="auto">
          <a:xfrm>
            <a:off x="2434340" y="2060848"/>
            <a:ext cx="6602156" cy="4171602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</p:spPr>
      </p:pic>
      <p:sp>
        <p:nvSpPr>
          <p:cNvPr id="47106" name="TextBox 2"/>
          <p:cNvSpPr txBox="1">
            <a:spLocks noChangeArrowheads="1"/>
          </p:cNvSpPr>
          <p:nvPr/>
        </p:nvSpPr>
        <p:spPr bwMode="auto">
          <a:xfrm>
            <a:off x="94233" y="87015"/>
            <a:ext cx="8942263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u="sng" dirty="0">
                <a:latin typeface="Comic Sans MS" panose="030F0702030302020204" pitchFamily="66" charset="0"/>
              </a:rPr>
              <a:t>Water stored in ice and oceans</a:t>
            </a:r>
          </a:p>
        </p:txBody>
      </p:sp>
      <p:sp>
        <p:nvSpPr>
          <p:cNvPr id="2" name="Action Button: End 1">
            <a:hlinkClick r:id="rId3" highlightClick="1"/>
          </p:cNvPr>
          <p:cNvSpPr/>
          <p:nvPr/>
        </p:nvSpPr>
        <p:spPr>
          <a:xfrm>
            <a:off x="8450088" y="188640"/>
            <a:ext cx="442392" cy="230833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02800" y="620688"/>
            <a:ext cx="8933696" cy="1093939"/>
          </a:xfrm>
          <a:prstGeom prst="rect">
            <a:avLst/>
          </a:prstGeom>
          <a:solidFill>
            <a:srgbClr val="FFFFFF"/>
          </a:solidFill>
          <a:ln w="28575">
            <a:solidFill>
              <a:srgbClr val="FFC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6131" tIns="65311" rIns="106131" bIns="65311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Aft>
                <a:spcPts val="0"/>
              </a:spcAft>
            </a:pPr>
            <a:r>
              <a:rPr lang="en-GB" sz="2000" u="sng" dirty="0">
                <a:latin typeface="Comic Sans MS" pitchFamily="66" charset="0"/>
              </a:rPr>
              <a:t>Learning objectives</a:t>
            </a:r>
            <a:r>
              <a:rPr lang="en-GB" sz="2000" dirty="0">
                <a:latin typeface="Comic Sans MS" pitchFamily="66" charset="0"/>
              </a:rPr>
              <a:t>:</a:t>
            </a:r>
            <a:r>
              <a:rPr lang="en-GB" dirty="0">
                <a:latin typeface="Comic Sans MS" pitchFamily="66" charset="0"/>
              </a:rPr>
              <a:t> To </a:t>
            </a:r>
            <a:r>
              <a:rPr lang="en-US" dirty="0">
                <a:latin typeface="Comic Sans MS" panose="030F0702030302020204" pitchFamily="66" charset="0"/>
              </a:rPr>
              <a:t>Examine the inputs, outputs, stores and transfers of the hydrological cycle. Discuss the causes and consequences of the changing balance between water stored in oceans and ice. 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94233" y="1844824"/>
            <a:ext cx="2101503" cy="4896544"/>
          </a:xfrm>
          <a:prstGeom prst="rect">
            <a:avLst/>
          </a:prstGeom>
          <a:solidFill>
            <a:srgbClr val="FFFFFF"/>
          </a:solidFill>
          <a:ln w="2857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6131" tIns="65311" rIns="106131" bIns="65311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Aft>
                <a:spcPts val="0"/>
              </a:spcAft>
            </a:pPr>
            <a:r>
              <a:rPr lang="en-GB" sz="2400" u="sng" dirty="0">
                <a:latin typeface="Comic Sans MS" panose="030F0702030302020204" pitchFamily="66" charset="0"/>
              </a:rPr>
              <a:t>Starter: </a:t>
            </a:r>
            <a:r>
              <a:rPr lang="en-GB" sz="2400" dirty="0">
                <a:latin typeface="Comic Sans MS" panose="030F0702030302020204" pitchFamily="66" charset="0"/>
              </a:rPr>
              <a:t>Complete the exam question:</a:t>
            </a:r>
          </a:p>
          <a:p>
            <a:pPr>
              <a:spcAft>
                <a:spcPts val="0"/>
              </a:spcAft>
            </a:pPr>
            <a:r>
              <a:rPr lang="en-GB" sz="2400" dirty="0">
                <a:latin typeface="Comic Sans MS" panose="030F0702030302020204" pitchFamily="66" charset="0"/>
              </a:rPr>
              <a:t>Describe </a:t>
            </a:r>
            <a:r>
              <a:rPr lang="en-GB" sz="2400" b="1" dirty="0">
                <a:latin typeface="Comic Sans MS" panose="030F0702030302020204" pitchFamily="66" charset="0"/>
              </a:rPr>
              <a:t>two </a:t>
            </a:r>
            <a:r>
              <a:rPr lang="en-GB" sz="2400" dirty="0">
                <a:latin typeface="Comic Sans MS" panose="030F0702030302020204" pitchFamily="66" charset="0"/>
              </a:rPr>
              <a:t>conditions at point A which would make infiltration rates higher than at point B.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896" y="1857182"/>
            <a:ext cx="6705600" cy="2219325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228495"/>
            <a:ext cx="6696744" cy="2510850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7649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7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7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7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2" descr="Barcharts of the distribution of water on Eart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990600"/>
            <a:ext cx="8686800" cy="5572125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</p:spPr>
      </p:pic>
      <p:sp>
        <p:nvSpPr>
          <p:cNvPr id="41986" name="TextBox 4"/>
          <p:cNvSpPr txBox="1">
            <a:spLocks noChangeArrowheads="1"/>
          </p:cNvSpPr>
          <p:nvPr/>
        </p:nvSpPr>
        <p:spPr bwMode="auto">
          <a:xfrm>
            <a:off x="179512" y="116632"/>
            <a:ext cx="8735888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u="sng" dirty="0">
                <a:latin typeface="Comic Sans MS" panose="030F0702030302020204" pitchFamily="66" charset="0"/>
              </a:rPr>
              <a:t>Water stored in ice and oceans</a:t>
            </a:r>
          </a:p>
        </p:txBody>
      </p:sp>
    </p:spTree>
    <p:extLst>
      <p:ext uri="{BB962C8B-B14F-4D97-AF65-F5344CB8AC3E}">
        <p14:creationId xmlns:p14="http://schemas.microsoft.com/office/powerpoint/2010/main" val="1079577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63888" y="691682"/>
            <a:ext cx="4800600" cy="5916612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</p:spPr>
      </p:pic>
      <p:sp>
        <p:nvSpPr>
          <p:cNvPr id="43010" name="TextBox 1"/>
          <p:cNvSpPr txBox="1">
            <a:spLocks noChangeArrowheads="1"/>
          </p:cNvSpPr>
          <p:nvPr/>
        </p:nvSpPr>
        <p:spPr bwMode="auto">
          <a:xfrm>
            <a:off x="179512" y="685800"/>
            <a:ext cx="3505200" cy="1384300"/>
          </a:xfrm>
          <a:prstGeom prst="rect">
            <a:avLst/>
          </a:prstGeom>
          <a:solidFill>
            <a:schemeClr val="bg1"/>
          </a:solidFill>
          <a:ln w="28575">
            <a:solidFill>
              <a:srgbClr val="7030A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Land bridge </a:t>
            </a:r>
            <a:r>
              <a:rPr lang="en-US" sz="2000" dirty="0">
                <a:latin typeface="Comic Sans MS" panose="030F0702030302020204" pitchFamily="66" charset="0"/>
              </a:rPr>
              <a:t>between </a:t>
            </a:r>
            <a:r>
              <a:rPr lang="en-US" sz="2800" dirty="0">
                <a:latin typeface="Comic Sans MS" panose="030F0702030302020204" pitchFamily="66" charset="0"/>
              </a:rPr>
              <a:t>Siberia and North America</a:t>
            </a:r>
          </a:p>
        </p:txBody>
      </p:sp>
      <p:sp>
        <p:nvSpPr>
          <p:cNvPr id="43011" name="TextBox 3"/>
          <p:cNvSpPr txBox="1">
            <a:spLocks noChangeArrowheads="1"/>
          </p:cNvSpPr>
          <p:nvPr/>
        </p:nvSpPr>
        <p:spPr bwMode="auto">
          <a:xfrm>
            <a:off x="179512" y="116632"/>
            <a:ext cx="8784976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u="sng" dirty="0">
                <a:latin typeface="Comic Sans MS" panose="030F0702030302020204" pitchFamily="66" charset="0"/>
              </a:rPr>
              <a:t>Water stored in ice and oceans</a:t>
            </a:r>
          </a:p>
        </p:txBody>
      </p:sp>
      <p:pic>
        <p:nvPicPr>
          <p:cNvPr id="43012" name="Picture 2" descr="http://2.bp.blogspot.com/_nXKHZ4gXH8I/SwGsx1VzsjI/AAAAAAAAEQU/G5NlAuelr3g/s1600/Flooded-Earth-Final-1115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204864"/>
            <a:ext cx="3200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55759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9560" y="992088"/>
            <a:ext cx="8458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4" name="TextBox 2"/>
          <p:cNvSpPr txBox="1">
            <a:spLocks noChangeArrowheads="1"/>
          </p:cNvSpPr>
          <p:nvPr/>
        </p:nvSpPr>
        <p:spPr bwMode="auto">
          <a:xfrm>
            <a:off x="251520" y="87015"/>
            <a:ext cx="8587680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u="sng" dirty="0">
                <a:latin typeface="Comic Sans MS" panose="030F0702030302020204" pitchFamily="66" charset="0"/>
              </a:rPr>
              <a:t>Water stored in ice and oceans</a:t>
            </a:r>
          </a:p>
        </p:txBody>
      </p:sp>
    </p:spTree>
    <p:extLst>
      <p:ext uri="{BB962C8B-B14F-4D97-AF65-F5344CB8AC3E}">
        <p14:creationId xmlns:p14="http://schemas.microsoft.com/office/powerpoint/2010/main" val="3402331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149" y="1070323"/>
            <a:ext cx="8810102" cy="4518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8" name="TextBox 3"/>
          <p:cNvSpPr txBox="1">
            <a:spLocks noChangeArrowheads="1"/>
          </p:cNvSpPr>
          <p:nvPr/>
        </p:nvSpPr>
        <p:spPr bwMode="auto">
          <a:xfrm>
            <a:off x="223713" y="87015"/>
            <a:ext cx="8740775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u="sng" dirty="0">
                <a:latin typeface="Comic Sans MS" panose="030F0702030302020204" pitchFamily="66" charset="0"/>
              </a:rPr>
              <a:t>Water stored in ice and oceans</a:t>
            </a:r>
          </a:p>
        </p:txBody>
      </p:sp>
    </p:spTree>
    <p:extLst>
      <p:ext uri="{BB962C8B-B14F-4D97-AF65-F5344CB8AC3E}">
        <p14:creationId xmlns:p14="http://schemas.microsoft.com/office/powerpoint/2010/main" val="339053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980728"/>
            <a:ext cx="8735888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2" name="TextBox 3"/>
          <p:cNvSpPr txBox="1">
            <a:spLocks noChangeArrowheads="1"/>
          </p:cNvSpPr>
          <p:nvPr/>
        </p:nvSpPr>
        <p:spPr bwMode="auto">
          <a:xfrm>
            <a:off x="228600" y="188640"/>
            <a:ext cx="8735888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u="sng" dirty="0">
                <a:latin typeface="Comic Sans MS" panose="030F0702030302020204" pitchFamily="66" charset="0"/>
              </a:rPr>
              <a:t>Water stored in ice and oceans</a:t>
            </a:r>
          </a:p>
        </p:txBody>
      </p:sp>
    </p:spTree>
    <p:extLst>
      <p:ext uri="{BB962C8B-B14F-4D97-AF65-F5344CB8AC3E}">
        <p14:creationId xmlns:p14="http://schemas.microsoft.com/office/powerpoint/2010/main" val="2236119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AutoShape 2" descr="data:image/jpg;base64,/9j/4AAQSkZJRgABAQAAAQABAAD/2wBDAAkGBwgHBgkIBwgKCgkLDRYPDQwMDRsUFRAWIB0iIiAdHx8kKDQsJCYxJx8fLT0tMTU3Ojo6Iys/RD84QzQ5Ojf/2wBDAQoKCg0MDRoPDxo3JR8lNzc3Nzc3Nzc3Nzc3Nzc3Nzc3Nzc3Nzc3Nzc3Nzc3Nzc3Nzc3Nzc3Nzc3Nzc3Nzc3Nzf/wAARCACkAOMDASIAAhEBAxEB/8QAHAAAAgIDAQEAAAAAAAAAAAAABAUDBgACBwEI/8QAShAAAgECBQIEAwUGAgYHCQEAAQIDBBEABRIhMRNBBiJRYRRxgSMyQpGhBxWxwdHw0uEWJFJigvElNFV0g4TCJjM1Q1Nyk5Sis//EABkBAQEBAQEBAAAAAAAAAAAAAAABAgMEBf/EACQRAQEAAgICAgEFAQAAAAAAAAABAhEDIRIxE1EEFCIyQWFx/9oADAMBAAIRAxEAPwC65TlVAcroGOXULMaWBmJpYiSemvJK+98GjJctQEHLaA9/+qRf4cLqKeT900ARiE+CguLb26a4nE8y3EbOTqvtyMZBRynLe2WUA/8AKRf4cYcpy22+WUB/8pF/hxNTVRdftoyNt2A8v+WI6ySZwI6SOwblybbX7YLUCZflDOyLl+XFl+8BSxG3/wDOBpYcnWoEMeW5e8ntRxWG53J0/wAMQTwLCSkEjSSiygRC/wCZv89sQ0lHPIFkUqqLdSG/h7/TF0iGWKkma60FAqr5riiiT9NN7YZZdT5dVRENlWXiRSQyikiubf8ADgP4MshNOSyA2LE6Rx6/pzguhnmpKBy0cbaASqjYt622O22AO/dWWWJOV0Atsf8AVIj/AOnHhyrLbH/o2gFuf9SiH/pxvBUpWwiSNGV18xQkhh+Vrj3xKUOwMhPrr3OIoI5XloP/AMNy/wCtLF/hxuuVZZ3yyg9/9Ui/w42liX7ybG9jo3I+eIiKsEqkkUljwdjp9OfngiYZRlrDzZbQHbtSRD/049fJMua1svoVHN/g4v8ADjanrZG+zkppVbuAL4ISoSWyqSp/2HUg/rgulH8U5XSLncoioKYII0sFpkAHlF+BhQMvpSbfCU+/pAv9MWnxPW0sWdyQPIWlCpqAA0gaVsSfzPfCSuqqCdjHApNm3dhZuNzYcX4AvsPfH2OLnxnHjNPDl+PlcrdoKTJIapvsqejt6vEg/lhsvgd3AK09EAQDcwr3/wCHAFAHiDEBFOrYsPvCwuO3p39cWrw/nYoKV/jJupSxtbWQSR2sotvvyMY5PyMp603+mn3Val8JOkmkUNI1vxdJAP1GBabIY6mpkgipaUvGbOOkh0/QDFsznPqjMF05LQ1GlWKyTPAb2CnYDsN+cUMSyosy5dO0dwdb3YBhfcXv7HFx/JtncjP6afdGNFluVzkSQUE0keq8SRRsUt/tbWG/1w68M55k9fOKasyegjdidLfCRaWPYXte/vijLDO+tbCxtdiLAjnElDA0U63uWDXW2zD+P8Mc+SzPuu+GHjHao8nydluMry/ff/qkf9MenI8q/wCzMv8A/wBSP/DijUPiGupNUCVUMwVbjqsbrb5gX/vcYNy7xvIzMtdCpA4aImx+Yx5rxfTXa3jI8o/7My//APUj/wAONXyLKBxlmX3/AO6R/wCHAFL4ny6a1p0Qn1wbHneWyyGP42ESBgpVmsQTwD74zcLDb0ZLlH/ZdBf/ALpH/hxuuR5UTf8AdVBt60kf9MFwurrrjZXX1VgR+mJRMosCbE8Yxo24x46pKSHxTWRx0VOihYrKkC2H2a/7uMxN+0A/+1tbsfuxf/5JjMRV3yHL1/dNAXkLa6SE2Atf7NfzwxSnijLOzjQB93gD1wPk1o8ly42d3+DgG52sY1/LBKJ1z1J7aFPlW+35d8TTbT4mKOnDKGWIGy38ur5X7YX1GZCQBX6iqbj1Yi3Ox4tieqIlkWSpayhrRxKdTubemAa8zRwgmKeJQD5HdmAO43NtP64mitteolFOkkWZ5WChvbi30wLWtORpcQR7/Yh2Khreg+VjuMBpXR0c0k0bHqXvq2svra+IJc1pq6paSuSYwB7oNQ1vwNJIsAL74qHkaxVRhDVi1Srs0S+XVtvYWGrsf6YNEqz1OmKhkWzhSxXYEDbcEjuP54q8VeaieCnjqIqWn1adMYKhha3azG/BN8eSVc0DvEkjajLqlZDa4sdx3/PF0HlT16SUuHWAsLorecqPQW3thh8bGaVXk0pKdmVbG3v8u+KnNXa5VhSWpaIAF5HlcqfQgdhew78jB9NHBW0xig+McPZXmM5SI734sePe/fEBhzTVXwQR3fYiQqmkyD2Hp3vhjIiq8rOryhzvEACB8r9sVmrr6XLXSKiqJWliukkbkMlr/wB8YaZPmyTBlkhfrKdQCx3AUjkfU4B7FKskSPFvFbYj8Pz/AK4jpis8BlTUYy1wGN+O4PcfxwPls8qCo+LWO6EeWIXLm25sNuCT678YPYmMsWkjWMAadVhp+fY/TDRsnz74QVE4MFGjTRJHNNoDylCo2tsQLbd+2K7HSZXSg9CUiOQlk2DlfnxyfS/GHWe2qMwETThUdVZSieeXyDcn0Hvis11XEknQo1B0nzsG1fS/H6Y74Wa0C0TL4asTVrlzzbTruvYWDAfx+WCqjxBK1UamjasjTTdYppA2r/hGwH58DjCajiE0vUqJgsdgeoULaf09P44lrJaRKgpAGmmUeSMHci297+1ucW2ex7X5/PmlEKRTLFGwOsKWYybfi3tbk29+cLjTRrHrdJHi56YspY35N9sQZhUSJKvkFyy2C3Kj0+vr8sQrmLUcisX1yg20tEGA27XFsTy+gZFTy1MiJo6KdluQPzsL4sFFl1NEDJWywrZbxqx8jX47d9ucVN6nrfaM4Z2va3lHvtbBMVWIY21s6ksosu9rEHgj+7YlytWaMK/LnSpEmpJnViVYA3tzzwe/9MQTiB43CxvFVRjdWIFweDfEx8RVMqACVLXtfSUB9tuP8sLaitleyTU8fmO7sb6sanJosgc1708oGr27bHDagzeKo+yqKcva5CXsL27G2EnwiSyKS7oOCObYKfK5VjMiVcYiG62DDt/f5Y38kY0ttDmKUqx6ZnjVNwYEFwpt5dubWsNuMNxm7rDDKJRIrqNytiD7/wCeKFSU8jwFmnCN3exNx625xtNmstHCEWs6gPNkNyN+534JxrGz2zljtD42rAfEtUWqYL6Ir2kB/wDlJ74zFUzzMtWZynqvuqcAD8A7DGYwz4R37JULZLlt+DRwA/8A41wb0VVQBccb3/TGmRR/9A5axtb4OHsf/prifcodza+5tfHmdy6sg1jpMhKki+nv6HbEMVb0Q8EyxkKPIxQE25AsTa9sMzGOWbc7gauMBVNAs7lk1Ai1gRsfbDQBzCKnzmiLSlGmQGzwm5I3vcbkD234xS5curHExSneaKIDU4tYNcd788G3O+HGZQTZbUNK9PMVdiA6JzzsCp9udrX74SCQNNUSTUMVTGATMHUjT7qVIOxsNvbBEKzQ/DnqQyxuCFUKwAfzG+oHvYCxH1GDaFaCshRYKx45FcsVlUgWtyCpIJ5FtucL56ijkQ08NGY0W2u07ue17E8bnubeoxBpHTjMIlaIyDWxAHm7b9vn7nFBq1dZEOnTyGJnLBUC3aMnaxv2O22CKjNylLFR0Q6VJ0/tQ3mU7C7EG+978W5wo1LBNSsXDPuz2vdSCADzyefp74CSSQatT6XPluBcW/5euAsSZpVyxGniZYwoChYo1Q87tcC/641arnmGn46ZypJVyxLL6/IcdxhRBmDISoBJHBA0kd/64IDOyjpsz6twE/Fvfgc74gP+IS489vcbFT/X+uDv3tJUKTOTM7bhyGvGLHa4Ivt6+2K+9la2grJqN7729j874JV1ko3VwHABZTvZSO5/pbFFm8QrnM7BoKZ1pBTRHqIt9XlBP8xxhJS5ZPB55BwwIDR6/NbYAe1+/rjpFPEJ8opeqw1mmjuQLkHSvb5+mNJ6Slh6RkYF23uSRqsb3tv641MhQmoqiQKZPx762BYqfWw4/PAj0C0zTCWqMqNqLSFbWbkbC57Wtf8ALF8qmjSZ1WSO7HeMC2oWtv8A5cd8VDxHF8cmiRSsjy3VVj4A+82r8V/Lx39ca2EclYtWEifUr7AMTb1sDcdj7d8LK6B+sHkDC5sdJB3+fH/LDeCCleKaSpeVTE7WJsuvY6Rbcj59vrheJnAMSRCJxJdZNZv8rce99sc0oanpJJ7agmll8rO6qDb5kWO3zwTJSsG6evVp030EOGF9yLbd8SxUtVThyjqolILrHIASe1xz9MaxmWmnWdZOirNrKa2UE+35Yu4bDFpKRiyKZkLFtJO6k8dvrbDKnqaYUjvKW+JlZgq9K6IALbm/JO+w2t2wLJUVbhmFUoSUEnQ+jjfta+FsNVNPUOZ2eTQAoLAi4AO1ueMPZs4KKRfqqGY2IZgp+VjbE9KZEPThANl+4ZAwa30+e3vgKP4Rw+udojpuoAJH9f1x5AtGhPWmkN+LIRjMU5ptUTlphCDsRDqK39SAf5Y9qM3jkBiekiW/aSIMCO2/P64TGoQE/DyuyKPMrXIGJowldIYZpkglVCVZrkOew2w8r6hVc8QilGbyhBGi6Y/KpJA8i+oxmBc9p5Y80lQoLgJ3P+yPfGYeWSPo3Ik/6Ay43sTSQc9vs1wSVIcNrNvS9saeHYteRZc7C6mjhFv/AA19sGy06FboVHtYYigVAfbUGNyQFNrfTG4UamKsSDzf+/fEslO5c2I08gWtjUxgDa/ufXGgPIj6SFBKn8N7H87/AOeK3mnhikrpi66oJCCWaI2vceh4Nt9u/ri1MtvxHn3xqFQcje+/5YK5ZW5BmME7zpTxxxA36auG07e44sPmcCTNVG2uVUKsoCNs9+3b63/O5x1SryynngkTpJqkFiwA1G1rb/388c+znJMxoGeaSldoVmBWSAakF2A3HK8H2vxtgiuyQl5KjWWaTUSSSD5dI4Pc3PytgUMAh1IWCksoF7jfufptgjp1MUrCSGYoshA1KfL34I73wOZrACQlN72YWt6DAeAlpTdyWHkUrc6SPT8rflg2mMq9Mo50swIbYkNfgjt6W22/PCpZUEreaxO99Ww27dsHwVEfw+kzX0kaLWtsRvxf13+WAMlTpsrFi7H17Mfb67Y9gAC+ZQynaxuCDf8Av8sR3j86vIgKm4Oq9j7fQY2SVEZkDowsQDqG4/rgOt0TsMvhCo7BYIgUVNyCoNx3b5A9j3wFmXRSaN0qP/egaY1LEtfvbvtfb242xrTrOaON44llpnpIgyE7MNAvf1Fu2J8vWg+MlqIIPtnYFjrJMZta/vt9RbCLooldJftJLxyKvCjUE+era3NiN8JM0qZITFEBGWdjuE30gqRyOdh6cb3GLtPBTzyO7tZdF0vFtY77n0vY2xWc7SIRxRq0Jll8scL7sARz3203J4+78sWXcNK4UhViEYEgeVSbMxvY2Hr/ACGFUk0UpliiDOzXJOm4Y/X+WHhieOd0DCWUecML2Cgdx2/vfCRaSJQssYbTIxjQAbAABvX0I+mNf0iKaFo4+nJrDBdh91WO24BP9+uMpqkpKFmjJVFsDGVBHsDwfrgypgliEbtCyxSLeOa11GxILehwJLAygGb/AGPvIOeLG3574nfs0jrHWSpLRuy6zcDSPUb6eL/LCKlnNNW1EFUpMrSEhreWwDEm3uSoH88MiT8XEiO+nSi6rbXP9/pgWVIqnMZaiFVaEOQptva45P0wxy1LtmyjURDM2hTZeb8gG1xz23/PDB6ankVQkxVr7XTUN/Uj69sIWBNMahCdasxY24Iv+fGG8ciKtNMrhrxAtY3tcjmw7C9/pjnY1NPWpxDNeOqjbfsPX5/3tjeaB1VZNJ0/ge119dmG1tsaIkczb1KrErbHTclbnt6W7YLy6CaSvjp8vqozK28bdTp6vYk7X33G/HOMZdio52ahsyclW3SO3fbQtv0xmDfElDV/vmfrGDqWS9mS33F9NsZjSPojw3IoyLLgXAtRw3BPH2a4agqx2IYelsJfC+XwLkOWM2pmFFCBc2H3F9Plhz5EFlBt6C5xVaOHH4rA84Hka5ux7WvicuDtaxva18Y0amxuL8b4bAeosoXt8uceNZVJPbtj0rpfdSAcaOUBIUk+1sVXmtt2NwoF/vYjWWxPTZgD3LEnHjlbgKpIv2GMSNWO6kC+wBxRq5kLA337WNr84glBMg1KAb2uQDY/363wUxVHKlrkjv8Ax/hiFnRgpU9tzt7c4JoOlMlx9lFqttdAfpxieGniXZUhC9xpA+mPFYKV07k3ttjEKHWLm+o3u3B9PzwXSYU0OkL0YjtuCg39ca/B0z6T0IWAI5jX9Prj1XXqFQw1KAWF9/442L9MEi5A3232wTRNmuaxUOZyCoB+HiMayFWVVRWS9iO9yO3a/tjTKqeOT/X8vcus+4E53U3sVsPQ7HFf8XzTnxLPFDIlnjiUoQBqQqpub7bWwjpaCmhaKqJdqgnTFHLKLarEG97e/wBPnjO2o6IlXBW0sgigCW6iatV9QuRYjgb+v8cU6uzJIfFU+XsxaOKLWHc+aNNCkhuxuS30AGJMtqKqhlEfUSSeXZYCliCQT5SeRewN7kKOdjhNXLT1ni2StEjrIKeLq+QaFJFyCLbiwxvGBpFGY1MskgVpxq1hN0BF7Hnb+uBczCKFMUzBnazgbXNrE+l/mO2HkE0KpGs6qjONyjWVja9gO3Itv7YEzcCeAKkCTPHKsu0gvpJ9OfWx4NufXcFfETzKs01Z03DaGIjsQoG1wOe2NGgq4JfK4mi0kK6bjcfmOPTDekgmkpvs5TbqMFhZCbA7gE25t8+3F8BldFAQlPGJeFGi4O4IsTuOxt6YCu1U+mOVYJlR2UR3AAIGrff5E40oUFLl0ckzKl0LC/f03wuEMqxMxN2qGKsoFyGADg+/yHvgCol1lW0tfT/z57Ynjvpyyy0fh44ppVRxuxYhnsN+38cTq5jkIDEBgQCD9364rSc3UXN7A37YLpamVGKK1zbZTYYzlx/VZmRx1G0lSAV5LAXvta18LZawvmUcCarq1lHF9rYlNSkyMqG7W5PPrxhbKHMpnuquL22IOM4Y/a3JrmZ6la7RlwtlFgtrWUDGYX1jgVDXUDYbbegxmL4t7fV/hxiPD+XbEAUcO/8A4a4N2Zxfc/livZZXJT5HlZkZgFpIDYWsxMS2H87D+WD/AN4SKHLR3IXYXA3+fb+OMqYSsFa1gL9wP6Yj1Eiy6+bAjucCCodgS7QAkbea9h73xMZDdbzRG3v/AAwHkzPuBr2G45IxCXQFOxA/HjBUeXSJFJGxBXGFy4UWS5OxsRfnbDaxsLFQ4IKm2wxJpWSJ9SWZVPl+mApKvpErJKircAW9h/kcbrmMOjSZFf3Aw2IJIvhMt6Q19MWVbDWd+5ud9vX1xqkIghSOC6Kgsq3Nm/u2JHqIlBBLEgWNxgeaRJozGWkRX21EA6TyCAdrgi/+WJabe1UjCWLXG5IbYofu3B5H6Y11AxhAzSF21iSHcMLnv2PbG807wUsssgabRGXYLYFyASbAcX4wDlE5raKnrdBhd4wzoHJ/Ww2+n54bNiiJotPWcuygmOQ7b7+U3P8AHbE8Ek8kYfWuoDfpjUL9vp9caq+pkMqBmN9IBBviVY9LoVHkC7hWt+nyw2OaeN3d/GNbH5mUQxFgseoX6Y7fngF0eOkl6sQkhVomCyuT0WFrW34J9extthl41jRvGVWrydOWSOLoakY9UrGt9NvS459cITmFVFDuwIN/vEaTYC4K87bbnf6YxvtZKfxzHMatHk1qIl1IoJJSYG9yfS3cC3GFlbA1PmM07kl2YTSSrewSwtrHAHAuD2wv/ehqxHEI2jjiQ3OkOxHsQL27gX59jhjU5pNPVN8VViJFfSyqgDquke3Gq23v6Y3Mje08E1SkquVaSFNWqeBGl0rcHUbelwOOCMMautIaOkMipMahkWZbK+go+wP0Ft+RuLXxXqjNqOCXo/GB4FYnpooVTc3Gg2v3vY2F/wBDa2ujqaSOoy5o55dGoMEYvpVraJAOxsN7c8mxx18k2KpM0qnnk+KpllpLKzGKMqVOkgeUjY7MdN+QR6Ygr5gtDHVU1THVJFK2rQCLHf1A2IF7e1tsCSZh0aoR1JSkqREElNRrVzfgrfsuw2F7Hv2Q5lXCWd3iQQhkUN0zs5Hc39f57bYbS5aF0tHClPBW/ERyyxglaeMXu2kaSP8Ai7bm498IXj+JhllUq0MUjHWtlC6j6duQbdr4KWeeKCTo1LRONJATYn5EbjA7Syx0b0qQoivu9l3YkA7nsNhtxtixzyylL1WxUHnaxHfDGmo6qSglqzGxgjIDP2N/mRcX2xMlNFVKXnVonBuZm3V21b3I2Xa/bfb12jzSajp4YKanrZJ4FvIUMdhGT225PN+wxblvqMzHXdQRzObDSL20gHuMeyIrrpI3bht72wJ8UyW6FNe3Otf64ly2oR6nVVj7NfOYowQZbb6FO9ieMXVS9oKqREnKmNDYKLlR6DGYGrqxZquSRVWNWOyKosotsN9/zxmM6ro+kssqIjktCJGZ0SjhJUfh+zW5v24wdHTRrEHEejYWsttfv62HY4V+E83yKTw7RJHnFEQIUjlMsyatZQHSVPFrWA9B3wpzHxfkPh9p5Y89Svhl85jhVp5NZPAe+kLYGwJ9cca2e5tJHleXmqkZjGJVXpgeaUk2VF9yzD6A42mzGClpwyIjuw2JsQBcWtzucco8Q/tDjzqrhFElbHTxOpSMhJG1cFwOL6SRpuOecM5P2k+HIwGho68SRNeEmGMFb9vv+UDcd+2EHRGn6MYmlp+WCaFvfUTYD87YXwZnI9TWRGVIo4KtaNWdGRp3O5ZAdjY6xt/s974qp/adlM5C0cVQWVdSyT6Y0V7+t2F77gtYbcjBGYeIKHMKSm/c1fTzV1PEZEi6mnS7kAudXdTc6b3N/S+Ats4imeNnVFceXpFg/BPfuQRvbgi2CIArMEGwXf8AmN8Unwe+b0tH0K+OmanSBpaepZg41MvlUAC5sSSSeePXFojqYkhVXqoTKRdnJC3/AN6354gZSBVDCTUGfcKL3xoBFLYFST273tgOGqhKBhVwupewcyCxI9D3O2DGngRtXfRYA232/wA/1wI2qDG8DwSwrKjbCI2ZWBttxvxgetaaKqpkhj1NLIWmJiYgDSQACNhYgE/54zMJhDHoiVk1W6kgcJpXUuogng6dW44t62wJW5tlkcjTtUqW+GaJHV/KQwuO9tX8thg1syjjK1kMsyHSxsUvqW+k7g229Ce+3ucCz5kKbMGR3lkWrqnCh4iBEdCkKOxBF229/TC/L/FOXS0dNH1BJUhFV0SRWVGUeYdtQ9wMDZrqzBZngLqhqaaoisL6TELOpN/xKSOdvrglR/tJoZHNNV00RmqEm13FwEtErEn02Rh67+2KhmKSVMIqEjVHCl1KC7BBcEEcalOx52Km9rHHRs8lhjjUz2cVFMI4LHU2sx2t7EqW3Pa/vij5LJWPmJyeolBeCbRE2jzKrL5Dc7+VrW72a3bGL7dZOlKpaoxLI6TwsogErPe+nUeN+GvziH97/EB9MzGQzAnW27MRa9z2wPn+TLRVpuJunLd49I1AiwNv1wpFKtlN5d+dUZ2Py3vjU053HZ88chDlkawNnspsrcbemIKV+CryLHIPMy9+Bv6jAsSydFo2eSIMDfRqswPY2998EZdlyTrokrDE6Lv5WIFve4HGL5anbM47R02dZqlOYTXvNCL2jlXqKtxpDANwRwLcb/LA1Xm7SSHq0NHHIzsxeBWQH2CA6Rb+fyxuMojciCfOAq8gdIgkdjz88HrkSAqTVtLay7RqQfQ4fLjF+LIihzInyvESdOwFvMb7YMzXM+lVRo4Zo444raSCB5V2t/LDg+EZKpZXghl+wjLSOugAL6nt+tz2vjbNclircwboRinjsnkLKxvpA2YkbWXb9L41OSU+PRFF4jkgp/h6dqhYWLAqrWG/PGBGzROmdEBG/BO2GdZ4aaMLLC7SLqsyXW/pe4P8sbf6KzMRFDUAFrjQRv67b4TkwS8VJvi0k80rFVJ3WOO5v8ziU19NoCJ8ZrG8bMVGg9iAO+HA8K1yKrCosA3m9dP5XvzzjxMhqBWM0cVTOYh1LSfdYDkG2w7dxjfyYp8dirSoRIQyOp9DbGYc1sVRLUNJBSskThWVUUkAEDi5P8cZh8kPEAr6EN1BKKrE3207bW+ZHf6d8aNVSzwGBUTTcNZVF7gHvzxfb1xYM48PyZfk9NXRRO97RzyKQUbUqkWFuLG3cX+eK0JPOj2AdPckH8zjGlWTwo+d5Ar57TUiCleNomlmTZ12LBTypt+IW598Lp62DPc1lfMTFSPUyOVlQEJGWJZQV3suo2J5F772sbN+z/MsvpphBO8MPVl6Dz1LMY+hIvDAHTcMNrra53IAFkPi7JKLJ/ENfQ0lUsyQtZTGpUK190N72Km99z88QDGgkpsprC7yxzLLCjROWQOjqXU2sBcae5/ECBgONZoKiNkkYK19E0QJ1fL17DDHJ8+q8vr6GSqlL0kMqM0Uq9RGVb2up2awZrd99iNrWOt8QeEpqlar90mELKWEdNAFBBWxbVruNypsLFdI5GAh8N+JM1aknRKiBhpPlkplmcsTsSSLgX2J3t5dt8XjIKUIjCaspknSNGZFpU2VhcAjgMLE/ivvtbFTpvgM5ylafKnlSthlWKOoqXRJOk1gqtptdQwUqxOxA9AC4yOGsp8mlOZvXU2ZiaKV6iOcRmZTbSVYuoYhCQR2F++IHuY5RnFXls0CZvlada3Umho3V1S1tIX6bt2tb3xVZfAecDL6uoyfNJMwqIJ1RoYdSEqVNmGoji1rb3A57YsUkailr6iWpzDRrIp2arJIX8Kx3kII+9bWb7nbjFm8NVdHSZNm1ZSo7xRyNM4EpkaTTEDYMSb7Cw9DtgrjtT4d8YRU/Tqsszh7+QDWXUjuCASe3+WIaXw94pZCsWV5mqsdOnpFF+t+PnjuGT5rknjGld6NZmaFgZEYvGyNvbzKw/O9t8NDlkbnV16tLdhOWB+YIN8XQ4a2W+IaUGDNahIY33aOerANr+q3sef12xYaGHwVSUMYzLNqqaqHm0oZWC7fh0AbDm53247Y6fLQTLtT1K3W9hJF29Cynb8sJqtq+R/hzTFKwqdUggMke3oSBqB4239cNI0raKmqMsWpC3gRYKqNtxpVYQAd9/U2OF9Tlk0mf5fmLTrHIr3ZjvqQEHRzsQwY/wDGfXFgzFG+BlglK6/h1D6RpBIiP4eQPbFdzaP4WOpqW6bqqLVoosCoVRrO3Pf6Y45XTvhdwu8WeF5qmqFNQQ9d/jWZEA+6jXN78AC1sUaaegjqBTTWec20RtEUZDaxDe97jjtjtWTVZmkq5gzFQtgWIsCtlNj7gX+oxRvF/hLNs08WZhVZd8HDGVXS8xCszhRcCwvY/wAu/OJJ5+lt8VWp6WjSJVmjLy23NgMTyZXl6hSKcgEjaS9iO4FsBz+H84y/MOhVrJVTnnpjUik9iRwRziwJT1b5itNWs7wxqGOqDSDqNja3oBffHKceW9G9gTS5cKWRY4unexLrYkdrcbYmbw3l5oVqEStqHiAHUppmuSRchRf6H+VsK6+JopJCWmdYm0pJEty+o6dJUc8DbB+V5L4kzbTSmoq6OA31wvKzEx2GxQE2sexPcDHp/Gmp+6bYz/6XpmmSZJXR/A0E9cFVDUyvVEqpIvZVB0sy3IJb0NvXF16xNc3wtLMk81KjzO9ODHYABQCdi1jewFucJ6XwHQKkFbDLmRmVlkjcRJ9ppsQwU7c7Eb4JqKKvAiMGc1qw6Lag9kjsoVV2G1iAPnz647480w9l4Ll/FBBCcxrJhUxMJ44ZJEKRJCxkUeVTYMd7ntvbbG0dFmiNKxppzBSq4l1Lso07eewIIO9rX2xcTVmly+hkokNZC0avHdCpdgLPc86ubkn8W2A6nOTW5dX5fHlqwtVq6gWubnm1+SfcjfbHHk5N306Y8WXj0rFVmWaVMUiz1MUsZN9oblAOdxvucLsyFsrqgNQHSY2ZtSk222I2/wCWNcxpK+grYoqWaETygGTrwlVAPewvtzcjixwl8Xz1nwESVMKBWbyPBUrKhPvbzA87NjzzHkyu656kuiNqhyEvNHsijeQAiwAtxjMKG2JBABxmO+l6d9o6SHOclly5qdoBNQwJpcgkMYlKH56lFj/yxwirhaOUqU6ZuQVA4Pf+ePofKqatc/E0qQRu2W0nReoLlWKouxCna9233+vGOWftOyqdvGlQ1NQNGlWomhSJCxcWsxsL76g17XG18bcVKp11zqiMFfbS1wAD9eMWupz2mrMtbJ6yjpHrlLI9dTmJFks4bUSAA2ykXPPrvhN4ZoYsyrZKOYhYShdpECl0Ci5K3I97+2/bF1/0M8K18Mz5X4ieKSOCSd45JIpiqKLi+kjf1t/HbAVVMj+LkADFiwDgKVHPO1ztiLMMvSgCsII28pIBbUfY2vi8r4bSmnly+ryBKMLCUXMaetUozrwxay2BsLjcjuMTfuzwlRgS1Fc2ZSGytDQVYeS+lb7m1gDq3BA3HbF2KXD4ranoKGChyWlp5qV+o1WoJkdjydxZRztxyOMOh4xq6/KqqlrUiilZ4z1I4iG0EHVvY2N9JIsbjUNhgXMJaALJVR5XJTIJuk8Ule6y99wCLcAAbm3vzhbmdTAaupOWRVRoZbdNqh7MoNr67G2xvc/LCaDw5w2ZMaUzrDBpj0lKeylo2ZlI3XsRuRvYYtFLnc9Flrx5fLeVm1y6X6JlFtOty2q/0IvjmFNmjxkIXiRFuCbbHt274vvhzP8AJBmmV/E1jRwKjfEzMzBzMB5X1WFk+VrG17i+AtvhafwfkiCukzXK1zBoyssyFl1XbXYA+mw2H4fni05Z4ipc2pjU5fDWT07OypLFTMysVJB7DuMTZZTZXT5dD+64YpaFgXR0IkU35Nze5J7/ADxNFVUSTfCoYo5ACekLKbfL03GIFlZmNWzdSGizAxqtwHpWFz6G+/PpfHlJUVVbSxVUPU6ci6vOrDbccMAR3w9CxMbpZj7DGMqFieR/E4ik+ZoxXuziOMEcblbYr+ZK8dAZgfM9GVIBIIOnSfz/AJYp/wC0rM8xh8fNQ01ZWxwzGBFWN7C5RQdK235B+uB80yvNaCmMoz2UJHcsJXYFvQLtyffbjHT4ccu1nLMel8yGQRUk56YHkJC3NhqcC2/pf8sVHx9m1bT+IaimFXUx0zxq0cUL6NRItcsu5798IK/OK7KhD8Lm0uYNJYMSAY172JIueDg/MjC+b5XX1+X/ABtHmFHHKEaSRWiJ5AKm5s3AN+R33xn4vj7lanJMmmZUZyGnFdlGchZ5jZ4INaCxW/mDDSbG/qSTiKgzvxDLHPHHndRBBBOkpcAPsx2NtybEccb4sOeZLU1lPU1VPRRxwCASNapZgpRb6luospAseb2uLX3i8H5PC+Z1NFXopBp08nUFj5rg/Mbbe3fHK27dJZrQnJqUVtZNVQKJHdrmqL6jISLN/wDab8jvfvh5JTUKUzxyg1DEgEK5Avvb8sIvFEjeH5I38Oqy0oLisg7Mx3DHSBYWNtd/bGvhjOKXMpQaqjrEZV1FYgNB9BqNiL/I8d8e7j5cbNPLlhZ2iqPDirSy1DoqQuGA6oszGxvpPsPkBtvvgDPMpyqmrQaqaeOWZXJWSDTvvqO1787cXsNsWvOamaZNbqpkdenDCjaQosdh7b74rdDn9NFTrSSUkdTF5lJ2DxagwcozKfMb8cEX4xx5fH1W+PKyq600KSRU9BSrJBMw6ZqZGCrLcAgKCNVxb73Nzziy1/g6ShrgK2ExM/UCRRvcMi6QZNjYX1Cw2PNxhRV0qy5rl5y1G+HSpDkhAhVdaDcDvvY/Swx2OSrWSr1zESUix1LSVxjF4tMgBjBtxswtYkhBjz9b7ei56ksUzJ/DEVJCstRQ0tZ1SoiWtfTtYtb7rA3G4BF7A+uE/iamoY8v+Bqsiy8osZfVS5iqykoPNIR01JPc+vYHF7rIlmZVllr49gQVm6ZOw3BA2PbbjFE8aZTl8FQ1XW53mt6g2TrQrINrfiJF+SNPvx69ZJJ/jlvd3XLcwRIqpo44XiVVUaRMTc6Rc+1zvbte2MxpUSzdZ/v87XA47cjGYv7V0+msii05Pl3mW3wkGnV94/Zg2/O1vyxyv9stUVzLKJaUSxSRxylJQ1jfq2BUg7AEEg/73Awb+z3M8xp8qyUSz1k9DV1M8LxSRi0CxxFwY2Fza5Nx7EAG1iL4uySmzmszStqamtR6R10qbmGGDTGxKnRZjeRjourH0ubYzpyK8u8cZfWQVH+kvhyirJTGI5quAxxTOuwvvuW91N++Fuc5QuXVMWYUlLm02TL5ZHejNNJGBvpY2K6twQTzt74H8aZZFkEsNDl85amqoVnZG0uylXdFOrSDZgNdtvvewODvC3irK4aR6HxJBmtVGwYGSDMXXUp/CUZgLbDgjjcHFAX79mpWcUNb9lKrqZjCEaWMkEo6g6VtY2sLgMRexAx0bw7kmU5V4dpM1fLGWrSkTqqys0sh1XUKpNgzWDcbL9b8vyuGObxJSQUUKVcRrFEcbjSJRr2BG4Fxzz3x1T9oFbQzeHcxgYfFSfEARqjgNFKNtQFr6RvfgbnnEFHzagizGrhhYu09TM8wenGuKCPlgqdxqJ9tsJPg6iSraHLZItVpEEay7SroJJA9GCnY8EgdxhhnOW1mX0VHV1GmBKeUIY9pGpiQCNyfNqsTyRfa974WsrGro5J4jJTOEbQiaSVub2383BIO18WAShpZ2X45Uc0qyrFJNp8oZht+gJt3t74vlB4Xqq1Bmk8VFmVMAV6dBChLCxILJD09B24LBr/LFZlzRKuuzVYIhBBmDRnSx0qjq6tcAC3IYWt+I46J+yqky6lqcwqop5nzFAE6SMVCLYg3W9mGpTa/G2wuMSwJPDXizJ/DchTKcozeeqZtLGatESOxFrNELi4v+K5Hrti4UvjutzGUQy5RSUtS9+jDPM2pzuCbhduO3ob24xUv2hnP67xE1W2Q1PQpl6Uc8dNJ9qOdRewLbnYXtYW98IaPxWuVVlUaOiQ9S12mBKKQedJva1z3wkHUW8Y19NVBPgsukgJVeolQQfNYDy2vvewHtwL42j/aXkglWKYtEgv9qPOo+Y537frjkUdTmfiCdaDLaITNIDpigjCk9+OAPXi3ri1eG/2d1MSl/EVSmXK3ljiR42eQWIN9yAOOP0w0Gni7PvDyeJJmqpFtLDDMrSUiyHeNdNtSmwsRhPLmXhGrRknzXMDE76jGqFU1eyiwHPb1w18R+GvDuY+KqyKonrx0KKJzJGjuiokQszuBa1gNwbkn12xHSeC8hokNV8RVHRHeYGnZybxJJ9mCN9nH5HHXHPLXTpJhrvYWlo/ANWwibN61SWG0lOxA7X2O3OJM5ghr4KakpalTS032VLNF5ToBsOf7vg2fI8gpBVS1dTWARVfwj9GgcgEA8aRxtyO+BcwdDUyvk0VZPCKmM9R4Hi1apEDfe3uSSL2HOJM8ruZOmXxWTx3sX4S8MUr1az0+YTCtSEgGpBljkWwBuAVItqA7gdsWY5Rmcb1DdCjkkljCB4aloyAOLK6/L8X1wD4dDHPHkDRiOKndWWM3063UqPfZefbFpmqenEX0F7feCoS1u5Hqfb8sc8sduduqqviNZZMlqKGry/MKPqoVFR0A8QJ1Xu0ZYj73J9/lgPLGkM9PSZXU09ZTLHIjGCQGSMhU6flB1AnSw42/LF7SYqdUUpS+4KAi/vgesp8vzJSmaZfT1X++8S6x7g2v/DGZ5Q39k9dlrGqnkqxDNRLHf4ZgW61tADSE8/L63ucVmnyun1TiSFHK1IjiZW06VL2A2PNr2wyzXMo8ozg0eT1EzgELpq5OtGSwvcBvP5edm7HbYXhh8QRJLV0mZ5Y1LLCWmeopAGhcxgo7Oo8wW+o8E7cG2Lu27rOoS5tQSZZUtJoIZbWnQXVt9Sg3G/3eCO3fDCh8Rxx06TVrV0ssgKEip0oQD94EEcm/rxzgOpqBKk9DVvVxiWW0qSRhgz9gWDbi/pci3ezDG1ZPRzwRCZagpT0quX0jyx3ADCzXtdhta+97DnGM8rfTU6iw5XnIrZ5KSmS85vJokmEhZVHqGJJ9LH69sE5tUNT0fTbLXqxKwV4ui0iDuS9gfL8xin5gKc5ZLQPRMZNcUCu1MiushbUAXBBDWHN7b2vhVQ5n4giKHLa6pnKoZVWoCzgIGVbgk6lF2G9/xXG2+NzPXWTNbeI4ssObyFaGkp7xxExJSsqqemt7AqDz7YzCXPszzKrzSWespadJnSMsFLKPuLY21bXFj9cZjXngdqelXOsYVZZAFIKgOfKR3G/P9ce/F1DJKDNIQx1sNZ3a48x33PvjMZgy8qJpJZJXmd5HLbu7EsfmcelyApHe18ZjMA/y2KCHRUyQJPocAxyM2lhbg2INvrg/PM6lqaVv9Wp40Mmpkj1gN9nYA3bcD0xmMxB74y8Qz5rD0J6Ojj1kSK8SsGjsStluxsLbfQYXZfXLFlVKnwdK0kUrFJ2VuoLOu178ci3+8e9iMxmEC6ozCfTPGulVqHJksObG45wNDPIullOklfwkrbcjtjMZjdDOHxZ4hpIlFNnVfGGWxAqG49OcDZj4izjMI4fj8xqKkRNqjEr6tJ9ff64zGYzA58EZnWJmutJ5FeOItGUcroJK32BsQbnYgj2w0zLxbmaZg08XRjqArlZlU6052BJ42+vfGYzCjTNPFmaz13xHWaOV4YldopZF1WSwJs3Pf6nA0HivNYmRkne8bgR3lk8gKi+nzbck4zGYVuGkXiTMCjoXuha5XqSWvYG9tXqcD/6UVwWoAjgGmmd1PnNmDAht25GkfrjMZi/0r3wJ4rzChhrmKxVLSyIzNUFyb2ttZhi1nx7mK7iioLgj8Mn+PGYzEZvt6vjqvVQFoKBQALALKAP/AO8eDx5mNnPwVBspNiJf8eMxmJFRp4pknzH4ubK8uea6klhLZiASCRrsSLd8A1+fx18lTFU5HlTCVmDMElDb7EgiS4O5/u+MxmKiv+Hs/qYPiKGSGnqYSZjGZwzNE2keZCGBBNhf1tgeXOZCED0tK40keZWOw7c8f32GMxmOWX8mh8udKlY2jKsuUK3lsj+Xa+3mwHW5sdIdaKlQgFgF12BBH+99fnvjMZicnshFmOZzSVZbpxLdE2ANh5R6nGYzGYSNaj//2Q=="/>
          <p:cNvSpPr>
            <a:spLocks noChangeAspect="1" noChangeArrowheads="1"/>
          </p:cNvSpPr>
          <p:nvPr/>
        </p:nvSpPr>
        <p:spPr bwMode="auto">
          <a:xfrm>
            <a:off x="155575" y="-868363"/>
            <a:ext cx="2514600" cy="1819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8130" name="AutoShape 4" descr="data:image/jpg;base64,/9j/4AAQSkZJRgABAQAAAQABAAD/2wBDAAkGBwgHBgkIBwgKCgkLDRYPDQwMDRsUFRAWIB0iIiAdHx8kKDQsJCYxJx8fLT0tMTU3Ojo6Iys/RD84QzQ5Ojf/2wBDAQoKCg0MDRoPDxo3JR8lNzc3Nzc3Nzc3Nzc3Nzc3Nzc3Nzc3Nzc3Nzc3Nzc3Nzc3Nzc3Nzc3Nzc3Nzc3Nzc3Nzf/wAARCACkAOMDASIAAhEBAxEB/8QAHAAAAgIDAQEAAAAAAAAAAAAABAUDBgACBwEI/8QAShAAAgECBQIEAwUGAgYHCQEAAQIDBBEABRIhMRNBBiJRYRRxgSMyQpGhBxWxwdHw0uEWJFJigvElNFV0g4TCJjM1Q1Nyk5Sis//EABkBAQEBAQEBAAAAAAAAAAAAAAABAgMEBf/EACQRAQEAAgICAgEFAQAAAAAAAAABAhEDIRIxE1EEFCIyQWFx/9oADAMBAAIRAxEAPwC65TlVAcroGOXULMaWBmJpYiSemvJK+98GjJctQEHLaA9/+qRf4cLqKeT900ARiE+CguLb26a4nE8y3EbOTqvtyMZBRynLe2WUA/8AKRf4cYcpy22+WUB/8pF/hxNTVRdftoyNt2A8v+WI6ySZwI6SOwblybbX7YLUCZflDOyLl+XFl+8BSxG3/wDOBpYcnWoEMeW5e8ntRxWG53J0/wAMQTwLCSkEjSSiygRC/wCZv89sQ0lHPIFkUqqLdSG/h7/TF0iGWKkma60FAqr5riiiT9NN7YZZdT5dVRENlWXiRSQyikiubf8ADgP4MshNOSyA2LE6Rx6/pzguhnmpKBy0cbaASqjYt622O22AO/dWWWJOV0Atsf8AVIj/AOnHhyrLbH/o2gFuf9SiH/pxvBUpWwiSNGV18xQkhh+Vrj3xKUOwMhPrr3OIoI5XloP/AMNy/wCtLF/hxuuVZZ3yyg9/9Ui/w42liX7ybG9jo3I+eIiKsEqkkUljwdjp9OfngiYZRlrDzZbQHbtSRD/049fJMua1svoVHN/g4v8ADjanrZG+zkppVbuAL4ISoSWyqSp/2HUg/rgulH8U5XSLncoioKYII0sFpkAHlF+BhQMvpSbfCU+/pAv9MWnxPW0sWdyQPIWlCpqAA0gaVsSfzPfCSuqqCdjHApNm3dhZuNzYcX4AvsPfH2OLnxnHjNPDl+PlcrdoKTJIapvsqejt6vEg/lhsvgd3AK09EAQDcwr3/wCHAFAHiDEBFOrYsPvCwuO3p39cWrw/nYoKV/jJupSxtbWQSR2sotvvyMY5PyMp603+mn3Val8JOkmkUNI1vxdJAP1GBabIY6mpkgipaUvGbOOkh0/QDFsznPqjMF05LQ1GlWKyTPAb2CnYDsN+cUMSyosy5dO0dwdb3YBhfcXv7HFx/JtncjP6afdGNFluVzkSQUE0keq8SRRsUt/tbWG/1w68M55k9fOKasyegjdidLfCRaWPYXte/vijLDO+tbCxtdiLAjnElDA0U63uWDXW2zD+P8Mc+SzPuu+GHjHao8nydluMry/ff/qkf9MenI8q/wCzMv8A/wBSP/DijUPiGupNUCVUMwVbjqsbrb5gX/vcYNy7xvIzMtdCpA4aImx+Yx5rxfTXa3jI8o/7My//APUj/wAONXyLKBxlmX3/AO6R/wCHAFL4ny6a1p0Qn1wbHneWyyGP42ESBgpVmsQTwD74zcLDb0ZLlH/ZdBf/ALpH/hxuuR5UTf8AdVBt60kf9MFwurrrjZXX1VgR+mJRMosCbE8Yxo24x46pKSHxTWRx0VOihYrKkC2H2a/7uMxN+0A/+1tbsfuxf/5JjMRV3yHL1/dNAXkLa6SE2Atf7NfzwxSnijLOzjQB93gD1wPk1o8ly42d3+DgG52sY1/LBKJ1z1J7aFPlW+35d8TTbT4mKOnDKGWIGy38ur5X7YX1GZCQBX6iqbj1Yi3Ox4tieqIlkWSpayhrRxKdTubemAa8zRwgmKeJQD5HdmAO43NtP64mitteolFOkkWZ5WChvbi30wLWtORpcQR7/Yh2Khreg+VjuMBpXR0c0k0bHqXvq2svra+IJc1pq6paSuSYwB7oNQ1vwNJIsAL74qHkaxVRhDVi1Srs0S+XVtvYWGrsf6YNEqz1OmKhkWzhSxXYEDbcEjuP54q8VeaieCnjqIqWn1adMYKhha3azG/BN8eSVc0DvEkjajLqlZDa4sdx3/PF0HlT16SUuHWAsLorecqPQW3thh8bGaVXk0pKdmVbG3v8u+KnNXa5VhSWpaIAF5HlcqfQgdhew78jB9NHBW0xig+McPZXmM5SI734sePe/fEBhzTVXwQR3fYiQqmkyD2Hp3vhjIiq8rOryhzvEACB8r9sVmrr6XLXSKiqJWliukkbkMlr/wB8YaZPmyTBlkhfrKdQCx3AUjkfU4B7FKskSPFvFbYj8Pz/AK4jpis8BlTUYy1wGN+O4PcfxwPls8qCo+LWO6EeWIXLm25sNuCT678YPYmMsWkjWMAadVhp+fY/TDRsnz74QVE4MFGjTRJHNNoDylCo2tsQLbd+2K7HSZXSg9CUiOQlk2DlfnxyfS/GHWe2qMwETThUdVZSieeXyDcn0Hvis11XEknQo1B0nzsG1fS/H6Y74Wa0C0TL4asTVrlzzbTruvYWDAfx+WCqjxBK1UamjasjTTdYppA2r/hGwH58DjCajiE0vUqJgsdgeoULaf09P44lrJaRKgpAGmmUeSMHci297+1ucW2ex7X5/PmlEKRTLFGwOsKWYybfi3tbk29+cLjTRrHrdJHi56YspY35N9sQZhUSJKvkFyy2C3Kj0+vr8sQrmLUcisX1yg20tEGA27XFsTy+gZFTy1MiJo6KdluQPzsL4sFFl1NEDJWywrZbxqx8jX47d9ucVN6nrfaM4Z2va3lHvtbBMVWIY21s6ksosu9rEHgj+7YlytWaMK/LnSpEmpJnViVYA3tzzwe/9MQTiB43CxvFVRjdWIFweDfEx8RVMqACVLXtfSUB9tuP8sLaitleyTU8fmO7sb6sanJosgc1708oGr27bHDagzeKo+yqKcva5CXsL27G2EnwiSyKS7oOCObYKfK5VjMiVcYiG62DDt/f5Y38kY0ttDmKUqx6ZnjVNwYEFwpt5dubWsNuMNxm7rDDKJRIrqNytiD7/wCeKFSU8jwFmnCN3exNx625xtNmstHCEWs6gPNkNyN+534JxrGz2zljtD42rAfEtUWqYL6Ir2kB/wDlJ74zFUzzMtWZynqvuqcAD8A7DGYwz4R37JULZLlt+DRwA/8A41wb0VVQBccb3/TGmRR/9A5axtb4OHsf/prifcodza+5tfHmdy6sg1jpMhKki+nv6HbEMVb0Q8EyxkKPIxQE25AsTa9sMzGOWbc7gauMBVNAs7lk1Ai1gRsfbDQBzCKnzmiLSlGmQGzwm5I3vcbkD234xS5curHExSneaKIDU4tYNcd788G3O+HGZQTZbUNK9PMVdiA6JzzsCp9udrX74SCQNNUSTUMVTGATMHUjT7qVIOxsNvbBEKzQ/DnqQyxuCFUKwAfzG+oHvYCxH1GDaFaCshRYKx45FcsVlUgWtyCpIJ5FtucL56ijkQ08NGY0W2u07ue17E8bnubeoxBpHTjMIlaIyDWxAHm7b9vn7nFBq1dZEOnTyGJnLBUC3aMnaxv2O22CKjNylLFR0Q6VJ0/tQ3mU7C7EG+978W5wo1LBNSsXDPuz2vdSCADzyefp74CSSQatT6XPluBcW/5euAsSZpVyxGniZYwoChYo1Q87tcC/641arnmGn46ZypJVyxLL6/IcdxhRBmDISoBJHBA0kd/64IDOyjpsz6twE/Fvfgc74gP+IS489vcbFT/X+uDv3tJUKTOTM7bhyGvGLHa4Ivt6+2K+9la2grJqN7729j874JV1ko3VwHABZTvZSO5/pbFFm8QrnM7BoKZ1pBTRHqIt9XlBP8xxhJS5ZPB55BwwIDR6/NbYAe1+/rjpFPEJ8opeqw1mmjuQLkHSvb5+mNJ6Slh6RkYF23uSRqsb3tv641MhQmoqiQKZPx762BYqfWw4/PAj0C0zTCWqMqNqLSFbWbkbC57Wtf8ALF8qmjSZ1WSO7HeMC2oWtv8A5cd8VDxHF8cmiRSsjy3VVj4A+82r8V/Lx39ca2EclYtWEifUr7AMTb1sDcdj7d8LK6B+sHkDC5sdJB3+fH/LDeCCleKaSpeVTE7WJsuvY6Rbcj59vrheJnAMSRCJxJdZNZv8rce99sc0oanpJJ7agmll8rO6qDb5kWO3zwTJSsG6evVp030EOGF9yLbd8SxUtVThyjqolILrHIASe1xz9MaxmWmnWdZOirNrKa2UE+35Yu4bDFpKRiyKZkLFtJO6k8dvrbDKnqaYUjvKW+JlZgq9K6IALbm/JO+w2t2wLJUVbhmFUoSUEnQ+jjfta+FsNVNPUOZ2eTQAoLAi4AO1ueMPZs4KKRfqqGY2IZgp+VjbE9KZEPThANl+4ZAwa30+e3vgKP4Rw+udojpuoAJH9f1x5AtGhPWmkN+LIRjMU5ptUTlphCDsRDqK39SAf5Y9qM3jkBiekiW/aSIMCO2/P64TGoQE/DyuyKPMrXIGJowldIYZpkglVCVZrkOew2w8r6hVc8QilGbyhBGi6Y/KpJA8i+oxmBc9p5Y80lQoLgJ3P+yPfGYeWSPo3Ik/6Ay43sTSQc9vs1wSVIcNrNvS9saeHYteRZc7C6mjhFv/AA19sGy06FboVHtYYigVAfbUGNyQFNrfTG4UamKsSDzf+/fEslO5c2I08gWtjUxgDa/ufXGgPIj6SFBKn8N7H87/AOeK3mnhikrpi66oJCCWaI2vceh4Nt9u/ri1MtvxHn3xqFQcje+/5YK5ZW5BmME7zpTxxxA36auG07e44sPmcCTNVG2uVUKsoCNs9+3b63/O5x1SryynngkTpJqkFiwA1G1rb/388c+znJMxoGeaSldoVmBWSAakF2A3HK8H2vxtgiuyQl5KjWWaTUSSSD5dI4Pc3PytgUMAh1IWCksoF7jfufptgjp1MUrCSGYoshA1KfL34I73wOZrACQlN72YWt6DAeAlpTdyWHkUrc6SPT8rflg2mMq9Mo50swIbYkNfgjt6W22/PCpZUEreaxO99Ww27dsHwVEfw+kzX0kaLWtsRvxf13+WAMlTpsrFi7H17Mfb67Y9gAC+ZQynaxuCDf8Av8sR3j86vIgKm4Oq9j7fQY2SVEZkDowsQDqG4/rgOt0TsMvhCo7BYIgUVNyCoNx3b5A9j3wFmXRSaN0qP/egaY1LEtfvbvtfb242xrTrOaON44llpnpIgyE7MNAvf1Fu2J8vWg+MlqIIPtnYFjrJMZta/vt9RbCLooldJftJLxyKvCjUE+era3NiN8JM0qZITFEBGWdjuE30gqRyOdh6cb3GLtPBTzyO7tZdF0vFtY77n0vY2xWc7SIRxRq0Jll8scL7sARz3203J4+78sWXcNK4UhViEYEgeVSbMxvY2Hr/ACGFUk0UpliiDOzXJOm4Y/X+WHhieOd0DCWUecML2Cgdx2/vfCRaSJQssYbTIxjQAbAABvX0I+mNf0iKaFo4+nJrDBdh91WO24BP9+uMpqkpKFmjJVFsDGVBHsDwfrgypgliEbtCyxSLeOa11GxILehwJLAygGb/AGPvIOeLG3574nfs0jrHWSpLRuy6zcDSPUb6eL/LCKlnNNW1EFUpMrSEhreWwDEm3uSoH88MiT8XEiO+nSi6rbXP9/pgWVIqnMZaiFVaEOQptva45P0wxy1LtmyjURDM2hTZeb8gG1xz23/PDB6ankVQkxVr7XTUN/Uj69sIWBNMahCdasxY24Iv+fGG8ciKtNMrhrxAtY3tcjmw7C9/pjnY1NPWpxDNeOqjbfsPX5/3tjeaB1VZNJ0/ge119dmG1tsaIkczb1KrErbHTclbnt6W7YLy6CaSvjp8vqozK28bdTp6vYk7X33G/HOMZdio52ahsyclW3SO3fbQtv0xmDfElDV/vmfrGDqWS9mS33F9NsZjSPojw3IoyLLgXAtRw3BPH2a4agqx2IYelsJfC+XwLkOWM2pmFFCBc2H3F9Plhz5EFlBt6C5xVaOHH4rA84Hka5ux7WvicuDtaxva18Y0amxuL8b4bAeosoXt8uceNZVJPbtj0rpfdSAcaOUBIUk+1sVXmtt2NwoF/vYjWWxPTZgD3LEnHjlbgKpIv2GMSNWO6kC+wBxRq5kLA337WNr84glBMg1KAb2uQDY/363wUxVHKlrkjv8Ax/hiFnRgpU9tzt7c4JoOlMlx9lFqttdAfpxieGniXZUhC9xpA+mPFYKV07k3ttjEKHWLm+o3u3B9PzwXSYU0OkL0YjtuCg39ca/B0z6T0IWAI5jX9Prj1XXqFQw1KAWF9/442L9MEi5A3232wTRNmuaxUOZyCoB+HiMayFWVVRWS9iO9yO3a/tjTKqeOT/X8vcus+4E53U3sVsPQ7HFf8XzTnxLPFDIlnjiUoQBqQqpub7bWwjpaCmhaKqJdqgnTFHLKLarEG97e/wBPnjO2o6IlXBW0sgigCW6iatV9QuRYjgb+v8cU6uzJIfFU+XsxaOKLWHc+aNNCkhuxuS30AGJMtqKqhlEfUSSeXZYCliCQT5SeRewN7kKOdjhNXLT1ni2StEjrIKeLq+QaFJFyCLbiwxvGBpFGY1MskgVpxq1hN0BF7Hnb+uBczCKFMUzBnazgbXNrE+l/mO2HkE0KpGs6qjONyjWVja9gO3Itv7YEzcCeAKkCTPHKsu0gvpJ9OfWx4NufXcFfETzKs01Z03DaGIjsQoG1wOe2NGgq4JfK4mi0kK6bjcfmOPTDekgmkpvs5TbqMFhZCbA7gE25t8+3F8BldFAQlPGJeFGi4O4IsTuOxt6YCu1U+mOVYJlR2UR3AAIGrff5E40oUFLl0ckzKl0LC/f03wuEMqxMxN2qGKsoFyGADg+/yHvgCol1lW0tfT/z57Ynjvpyyy0fh44ppVRxuxYhnsN+38cTq5jkIDEBgQCD9364rSc3UXN7A37YLpamVGKK1zbZTYYzlx/VZmRx1G0lSAV5LAXvta18LZawvmUcCarq1lHF9rYlNSkyMqG7W5PPrxhbKHMpnuquL22IOM4Y/a3JrmZ6la7RlwtlFgtrWUDGYX1jgVDXUDYbbegxmL4t7fV/hxiPD+XbEAUcO/8A4a4N2Zxfc/livZZXJT5HlZkZgFpIDYWsxMS2H87D+WD/AN4SKHLR3IXYXA3+fb+OMqYSsFa1gL9wP6Yj1Eiy6+bAjucCCodgS7QAkbea9h73xMZDdbzRG3v/AAwHkzPuBr2G45IxCXQFOxA/HjBUeXSJFJGxBXGFy4UWS5OxsRfnbDaxsLFQ4IKm2wxJpWSJ9SWZVPl+mApKvpErJKircAW9h/kcbrmMOjSZFf3Aw2IJIvhMt6Q19MWVbDWd+5ud9vX1xqkIghSOC6Kgsq3Nm/u2JHqIlBBLEgWNxgeaRJozGWkRX21EA6TyCAdrgi/+WJabe1UjCWLXG5IbYofu3B5H6Y11AxhAzSF21iSHcMLnv2PbG807wUsssgabRGXYLYFyASbAcX4wDlE5raKnrdBhd4wzoHJ/Ww2+n54bNiiJotPWcuygmOQ7b7+U3P8AHbE8Ek8kYfWuoDfpjUL9vp9caq+pkMqBmN9IBBviVY9LoVHkC7hWt+nyw2OaeN3d/GNbH5mUQxFgseoX6Y7fngF0eOkl6sQkhVomCyuT0WFrW34J9extthl41jRvGVWrydOWSOLoakY9UrGt9NvS459cITmFVFDuwIN/vEaTYC4K87bbnf6YxvtZKfxzHMatHk1qIl1IoJJSYG9yfS3cC3GFlbA1PmM07kl2YTSSrewSwtrHAHAuD2wv/ehqxHEI2jjiQ3OkOxHsQL27gX59jhjU5pNPVN8VViJFfSyqgDquke3Gq23v6Y3Mje08E1SkquVaSFNWqeBGl0rcHUbelwOOCMMautIaOkMipMahkWZbK+go+wP0Ft+RuLXxXqjNqOCXo/GB4FYnpooVTc3Gg2v3vY2F/wBDa2ujqaSOoy5o55dGoMEYvpVraJAOxsN7c8mxx18k2KpM0qnnk+KpllpLKzGKMqVOkgeUjY7MdN+QR6Ygr5gtDHVU1THVJFK2rQCLHf1A2IF7e1tsCSZh0aoR1JSkqREElNRrVzfgrfsuw2F7Hv2Q5lXCWd3iQQhkUN0zs5Hc39f57bYbS5aF0tHClPBW/ERyyxglaeMXu2kaSP8Ai7bm498IXj+JhllUq0MUjHWtlC6j6duQbdr4KWeeKCTo1LRONJATYn5EbjA7Syx0b0qQoivu9l3YkA7nsNhtxtixzyylL1WxUHnaxHfDGmo6qSglqzGxgjIDP2N/mRcX2xMlNFVKXnVonBuZm3V21b3I2Xa/bfb12jzSajp4YKanrZJ4FvIUMdhGT225PN+wxblvqMzHXdQRzObDSL20gHuMeyIrrpI3bht72wJ8UyW6FNe3Otf64ly2oR6nVVj7NfOYowQZbb6FO9ieMXVS9oKqREnKmNDYKLlR6DGYGrqxZquSRVWNWOyKosotsN9/zxmM6ro+kssqIjktCJGZ0SjhJUfh+zW5v24wdHTRrEHEejYWsttfv62HY4V+E83yKTw7RJHnFEQIUjlMsyatZQHSVPFrWA9B3wpzHxfkPh9p5Y89Svhl85jhVp5NZPAe+kLYGwJ9cca2e5tJHleXmqkZjGJVXpgeaUk2VF9yzD6A42mzGClpwyIjuw2JsQBcWtzucco8Q/tDjzqrhFElbHTxOpSMhJG1cFwOL6SRpuOecM5P2k+HIwGho68SRNeEmGMFb9vv+UDcd+2EHRGn6MYmlp+WCaFvfUTYD87YXwZnI9TWRGVIo4KtaNWdGRp3O5ZAdjY6xt/s974qp/adlM5C0cVQWVdSyT6Y0V7+t2F77gtYbcjBGYeIKHMKSm/c1fTzV1PEZEi6mnS7kAudXdTc6b3N/S+Ats4imeNnVFceXpFg/BPfuQRvbgi2CIArMEGwXf8AmN8Unwe+b0tH0K+OmanSBpaepZg41MvlUAC5sSSSeePXFojqYkhVXqoTKRdnJC3/AN6354gZSBVDCTUGfcKL3xoBFLYFST273tgOGqhKBhVwupewcyCxI9D3O2DGngRtXfRYA232/wA/1wI2qDG8DwSwrKjbCI2ZWBttxvxgetaaKqpkhj1NLIWmJiYgDSQACNhYgE/54zMJhDHoiVk1W6kgcJpXUuogng6dW44t62wJW5tlkcjTtUqW+GaJHV/KQwuO9tX8thg1syjjK1kMsyHSxsUvqW+k7g229Ce+3ucCz5kKbMGR3lkWrqnCh4iBEdCkKOxBF229/TC/L/FOXS0dNH1BJUhFV0SRWVGUeYdtQ9wMDZrqzBZngLqhqaaoisL6TELOpN/xKSOdvrglR/tJoZHNNV00RmqEm13FwEtErEn02Rh67+2KhmKSVMIqEjVHCl1KC7BBcEEcalOx52Km9rHHRs8lhjjUz2cVFMI4LHU2sx2t7EqW3Pa/vij5LJWPmJyeolBeCbRE2jzKrL5Dc7+VrW72a3bGL7dZOlKpaoxLI6TwsogErPe+nUeN+GvziH97/EB9MzGQzAnW27MRa9z2wPn+TLRVpuJunLd49I1AiwNv1wpFKtlN5d+dUZ2Py3vjU053HZ88chDlkawNnspsrcbemIKV+CryLHIPMy9+Bv6jAsSydFo2eSIMDfRqswPY2998EZdlyTrokrDE6Lv5WIFve4HGL5anbM47R02dZqlOYTXvNCL2jlXqKtxpDANwRwLcb/LA1Xm7SSHq0NHHIzsxeBWQH2CA6Rb+fyxuMojciCfOAq8gdIgkdjz88HrkSAqTVtLay7RqQfQ4fLjF+LIihzInyvESdOwFvMb7YMzXM+lVRo4Zo444raSCB5V2t/LDg+EZKpZXghl+wjLSOugAL6nt+tz2vjbNclircwboRinjsnkLKxvpA2YkbWXb9L41OSU+PRFF4jkgp/h6dqhYWLAqrWG/PGBGzROmdEBG/BO2GdZ4aaMLLC7SLqsyXW/pe4P8sbf6KzMRFDUAFrjQRv67b4TkwS8VJvi0k80rFVJ3WOO5v8ziU19NoCJ8ZrG8bMVGg9iAO+HA8K1yKrCosA3m9dP5XvzzjxMhqBWM0cVTOYh1LSfdYDkG2w7dxjfyYp8dirSoRIQyOp9DbGYc1sVRLUNJBSskThWVUUkAEDi5P8cZh8kPEAr6EN1BKKrE3207bW+ZHf6d8aNVSzwGBUTTcNZVF7gHvzxfb1xYM48PyZfk9NXRRO97RzyKQUbUqkWFuLG3cX+eK0JPOj2AdPckH8zjGlWTwo+d5Ar57TUiCleNomlmTZ12LBTypt+IW598Lp62DPc1lfMTFSPUyOVlQEJGWJZQV3suo2J5F772sbN+z/MsvpphBO8MPVl6Dz1LMY+hIvDAHTcMNrra53IAFkPi7JKLJ/ENfQ0lUsyQtZTGpUK190N72Km99z88QDGgkpsprC7yxzLLCjROWQOjqXU2sBcae5/ECBgONZoKiNkkYK19E0QJ1fL17DDHJ8+q8vr6GSqlL0kMqM0Uq9RGVb2up2awZrd99iNrWOt8QeEpqlar90mELKWEdNAFBBWxbVruNypsLFdI5GAh8N+JM1aknRKiBhpPlkplmcsTsSSLgX2J3t5dt8XjIKUIjCaspknSNGZFpU2VhcAjgMLE/ivvtbFTpvgM5ylafKnlSthlWKOoqXRJOk1gqtptdQwUqxOxA9AC4yOGsp8mlOZvXU2ZiaKV6iOcRmZTbSVYuoYhCQR2F++IHuY5RnFXls0CZvlada3Umho3V1S1tIX6bt2tb3xVZfAecDL6uoyfNJMwqIJ1RoYdSEqVNmGoji1rb3A57YsUkailr6iWpzDRrIp2arJIX8Kx3kII+9bWb7nbjFm8NVdHSZNm1ZSo7xRyNM4EpkaTTEDYMSb7Cw9DtgrjtT4d8YRU/Tqsszh7+QDWXUjuCASe3+WIaXw94pZCsWV5mqsdOnpFF+t+PnjuGT5rknjGld6NZmaFgZEYvGyNvbzKw/O9t8NDlkbnV16tLdhOWB+YIN8XQ4a2W+IaUGDNahIY33aOerANr+q3sef12xYaGHwVSUMYzLNqqaqHm0oZWC7fh0AbDm53247Y6fLQTLtT1K3W9hJF29Cynb8sJqtq+R/hzTFKwqdUggMke3oSBqB4239cNI0raKmqMsWpC3gRYKqNtxpVYQAd9/U2OF9Tlk0mf5fmLTrHIr3ZjvqQEHRzsQwY/wDGfXFgzFG+BlglK6/h1D6RpBIiP4eQPbFdzaP4WOpqW6bqqLVoosCoVRrO3Pf6Y45XTvhdwu8WeF5qmqFNQQ9d/jWZEA+6jXN78AC1sUaaegjqBTTWec20RtEUZDaxDe97jjtjtWTVZmkq5gzFQtgWIsCtlNj7gX+oxRvF/hLNs08WZhVZd8HDGVXS8xCszhRcCwvY/wAu/OJJ5+lt8VWp6WjSJVmjLy23NgMTyZXl6hSKcgEjaS9iO4FsBz+H84y/MOhVrJVTnnpjUik9iRwRziwJT1b5itNWs7wxqGOqDSDqNja3oBffHKceW9G9gTS5cKWRY4unexLrYkdrcbYmbw3l5oVqEStqHiAHUppmuSRchRf6H+VsK6+JopJCWmdYm0pJEty+o6dJUc8DbB+V5L4kzbTSmoq6OA31wvKzEx2GxQE2sexPcDHp/Gmp+6bYz/6XpmmSZJXR/A0E9cFVDUyvVEqpIvZVB0sy3IJb0NvXF16xNc3wtLMk81KjzO9ODHYABQCdi1jewFucJ6XwHQKkFbDLmRmVlkjcRJ9ppsQwU7c7Eb4JqKKvAiMGc1qw6Lag9kjsoVV2G1iAPnz647480w9l4Ll/FBBCcxrJhUxMJ44ZJEKRJCxkUeVTYMd7ntvbbG0dFmiNKxppzBSq4l1Lso07eewIIO9rX2xcTVmly+hkokNZC0avHdCpdgLPc86ubkn8W2A6nOTW5dX5fHlqwtVq6gWubnm1+SfcjfbHHk5N306Y8WXj0rFVmWaVMUiz1MUsZN9oblAOdxvucLsyFsrqgNQHSY2ZtSk222I2/wCWNcxpK+grYoqWaETygGTrwlVAPewvtzcjixwl8Xz1nwESVMKBWbyPBUrKhPvbzA87NjzzHkyu656kuiNqhyEvNHsijeQAiwAtxjMKG2JBABxmO+l6d9o6SHOclly5qdoBNQwJpcgkMYlKH56lFj/yxwirhaOUqU6ZuQVA4Pf+ePofKqatc/E0qQRu2W0nReoLlWKouxCna9233+vGOWftOyqdvGlQ1NQNGlWomhSJCxcWsxsL76g17XG18bcVKp11zqiMFfbS1wAD9eMWupz2mrMtbJ6yjpHrlLI9dTmJFks4bUSAA2ykXPPrvhN4ZoYsyrZKOYhYShdpECl0Ci5K3I97+2/bF1/0M8K18Mz5X4ieKSOCSd45JIpiqKLi+kjf1t/HbAVVMj+LkADFiwDgKVHPO1ztiLMMvSgCsII28pIBbUfY2vi8r4bSmnly+ryBKMLCUXMaetUozrwxay2BsLjcjuMTfuzwlRgS1Fc2ZSGytDQVYeS+lb7m1gDq3BA3HbF2KXD4ranoKGChyWlp5qV+o1WoJkdjydxZRztxyOMOh4xq6/KqqlrUiilZ4z1I4iG0EHVvY2N9JIsbjUNhgXMJaALJVR5XJTIJuk8Ule6y99wCLcAAbm3vzhbmdTAaupOWRVRoZbdNqh7MoNr67G2xvc/LCaDw5w2ZMaUzrDBpj0lKeylo2ZlI3XsRuRvYYtFLnc9Flrx5fLeVm1y6X6JlFtOty2q/0IvjmFNmjxkIXiRFuCbbHt274vvhzP8AJBmmV/E1jRwKjfEzMzBzMB5X1WFk+VrG17i+AtvhafwfkiCukzXK1zBoyssyFl1XbXYA+mw2H4fni05Z4ipc2pjU5fDWT07OypLFTMysVJB7DuMTZZTZXT5dD+64YpaFgXR0IkU35Nze5J7/ADxNFVUSTfCoYo5ACekLKbfL03GIFlZmNWzdSGizAxqtwHpWFz6G+/PpfHlJUVVbSxVUPU6ci6vOrDbccMAR3w9CxMbpZj7DGMqFieR/E4ik+ZoxXuziOMEcblbYr+ZK8dAZgfM9GVIBIIOnSfz/AJYp/wC0rM8xh8fNQ01ZWxwzGBFWN7C5RQdK235B+uB80yvNaCmMoz2UJHcsJXYFvQLtyffbjHT4ccu1nLMel8yGQRUk56YHkJC3NhqcC2/pf8sVHx9m1bT+IaimFXUx0zxq0cUL6NRItcsu5798IK/OK7KhD8Lm0uYNJYMSAY172JIueDg/MjC+b5XX1+X/ABtHmFHHKEaSRWiJ5AKm5s3AN+R33xn4vj7lanJMmmZUZyGnFdlGchZ5jZ4INaCxW/mDDSbG/qSTiKgzvxDLHPHHndRBBBOkpcAPsx2NtybEccb4sOeZLU1lPU1VPRRxwCASNapZgpRb6luospAseb2uLX3i8H5PC+Z1NFXopBp08nUFj5rg/Mbbe3fHK27dJZrQnJqUVtZNVQKJHdrmqL6jISLN/wDab8jvfvh5JTUKUzxyg1DEgEK5Avvb8sIvFEjeH5I38Oqy0oLisg7Mx3DHSBYWNtd/bGvhjOKXMpQaqjrEZV1FYgNB9BqNiL/I8d8e7j5cbNPLlhZ2iqPDirSy1DoqQuGA6oszGxvpPsPkBtvvgDPMpyqmrQaqaeOWZXJWSDTvvqO1787cXsNsWvOamaZNbqpkdenDCjaQosdh7b74rdDn9NFTrSSUkdTF5lJ2DxagwcozKfMb8cEX4xx5fH1W+PKyq600KSRU9BSrJBMw6ZqZGCrLcAgKCNVxb73Nzziy1/g6ShrgK2ExM/UCRRvcMi6QZNjYX1Cw2PNxhRV0qy5rl5y1G+HSpDkhAhVdaDcDvvY/Swx2OSrWSr1zESUix1LSVxjF4tMgBjBtxswtYkhBjz9b7ei56ksUzJ/DEVJCstRQ0tZ1SoiWtfTtYtb7rA3G4BF7A+uE/iamoY8v+Bqsiy8osZfVS5iqykoPNIR01JPc+vYHF7rIlmZVllr49gQVm6ZOw3BA2PbbjFE8aZTl8FQ1XW53mt6g2TrQrINrfiJF+SNPvx69ZJJ/jlvd3XLcwRIqpo44XiVVUaRMTc6Rc+1zvbte2MxpUSzdZ/v87XA47cjGYv7V0+msii05Pl3mW3wkGnV94/Zg2/O1vyxyv9stUVzLKJaUSxSRxylJQ1jfq2BUg7AEEg/73Awb+z3M8xp8qyUSz1k9DV1M8LxSRi0CxxFwY2Fza5Nx7EAG1iL4uySmzmszStqamtR6R10qbmGGDTGxKnRZjeRjourH0ubYzpyK8u8cZfWQVH+kvhyirJTGI5quAxxTOuwvvuW91N++Fuc5QuXVMWYUlLm02TL5ZHejNNJGBvpY2K6twQTzt74H8aZZFkEsNDl85amqoVnZG0uylXdFOrSDZgNdtvvewODvC3irK4aR6HxJBmtVGwYGSDMXXUp/CUZgLbDgjjcHFAX79mpWcUNb9lKrqZjCEaWMkEo6g6VtY2sLgMRexAx0bw7kmU5V4dpM1fLGWrSkTqqys0sh1XUKpNgzWDcbL9b8vyuGObxJSQUUKVcRrFEcbjSJRr2BG4Fxzz3x1T9oFbQzeHcxgYfFSfEARqjgNFKNtQFr6RvfgbnnEFHzagizGrhhYu09TM8wenGuKCPlgqdxqJ9tsJPg6iSraHLZItVpEEay7SroJJA9GCnY8EgdxhhnOW1mX0VHV1GmBKeUIY9pGpiQCNyfNqsTyRfa974WsrGro5J4jJTOEbQiaSVub2383BIO18WAShpZ2X45Uc0qyrFJNp8oZht+gJt3t74vlB4Xqq1Bmk8VFmVMAV6dBChLCxILJD09B24LBr/LFZlzRKuuzVYIhBBmDRnSx0qjq6tcAC3IYWt+I46J+yqky6lqcwqop5nzFAE6SMVCLYg3W9mGpTa/G2wuMSwJPDXizJ/DchTKcozeeqZtLGatESOxFrNELi4v+K5Hrti4UvjutzGUQy5RSUtS9+jDPM2pzuCbhduO3ob24xUv2hnP67xE1W2Q1PQpl6Uc8dNJ9qOdRewLbnYXtYW98IaPxWuVVlUaOiQ9S12mBKKQedJva1z3wkHUW8Y19NVBPgsukgJVeolQQfNYDy2vvewHtwL42j/aXkglWKYtEgv9qPOo+Y537frjkUdTmfiCdaDLaITNIDpigjCk9+OAPXi3ri1eG/2d1MSl/EVSmXK3ljiR42eQWIN9yAOOP0w0Gni7PvDyeJJmqpFtLDDMrSUiyHeNdNtSmwsRhPLmXhGrRknzXMDE76jGqFU1eyiwHPb1w18R+GvDuY+KqyKonrx0KKJzJGjuiokQszuBa1gNwbkn12xHSeC8hokNV8RVHRHeYGnZybxJJ9mCN9nH5HHXHPLXTpJhrvYWlo/ANWwibN61SWG0lOxA7X2O3OJM5ghr4KakpalTS032VLNF5ToBsOf7vg2fI8gpBVS1dTWARVfwj9GgcgEA8aRxtyO+BcwdDUyvk0VZPCKmM9R4Hi1apEDfe3uSSL2HOJM8ruZOmXxWTx3sX4S8MUr1az0+YTCtSEgGpBljkWwBuAVItqA7gdsWY5Rmcb1DdCjkkljCB4aloyAOLK6/L8X1wD4dDHPHkDRiOKndWWM3063UqPfZefbFpmqenEX0F7feCoS1u5Hqfb8sc8sduduqqviNZZMlqKGry/MKPqoVFR0A8QJ1Xu0ZYj73J9/lgPLGkM9PSZXU09ZTLHIjGCQGSMhU6flB1AnSw42/LF7SYqdUUpS+4KAi/vgesp8vzJSmaZfT1X++8S6x7g2v/DGZ5Q39k9dlrGqnkqxDNRLHf4ZgW61tADSE8/L63ucVmnyun1TiSFHK1IjiZW06VL2A2PNr2wyzXMo8ozg0eT1EzgELpq5OtGSwvcBvP5edm7HbYXhh8QRJLV0mZ5Y1LLCWmeopAGhcxgo7Oo8wW+o8E7cG2Lu27rOoS5tQSZZUtJoIZbWnQXVt9Sg3G/3eCO3fDCh8Rxx06TVrV0ssgKEip0oQD94EEcm/rxzgOpqBKk9DVvVxiWW0qSRhgz9gWDbi/pci3ezDG1ZPRzwRCZagpT0quX0jyx3ADCzXtdhta+97DnGM8rfTU6iw5XnIrZ5KSmS85vJokmEhZVHqGJJ9LH69sE5tUNT0fTbLXqxKwV4ui0iDuS9gfL8xin5gKc5ZLQPRMZNcUCu1MiushbUAXBBDWHN7b2vhVQ5n4giKHLa6pnKoZVWoCzgIGVbgk6lF2G9/xXG2+NzPXWTNbeI4ssObyFaGkp7xxExJSsqqemt7AqDz7YzCXPszzKrzSWespadJnSMsFLKPuLY21bXFj9cZjXngdqelXOsYVZZAFIKgOfKR3G/P9ce/F1DJKDNIQx1sNZ3a48x33PvjMZgy8qJpJZJXmd5HLbu7EsfmcelyApHe18ZjMA/y2KCHRUyQJPocAxyM2lhbg2INvrg/PM6lqaVv9Wp40Mmpkj1gN9nYA3bcD0xmMxB74y8Qz5rD0J6Ojj1kSK8SsGjsStluxsLbfQYXZfXLFlVKnwdK0kUrFJ2VuoLOu178ci3+8e9iMxmEC6ozCfTPGulVqHJksObG45wNDPIullOklfwkrbcjtjMZjdDOHxZ4hpIlFNnVfGGWxAqG49OcDZj4izjMI4fj8xqKkRNqjEr6tJ9ff64zGYzA58EZnWJmutJ5FeOItGUcroJK32BsQbnYgj2w0zLxbmaZg08XRjqArlZlU6052BJ42+vfGYzCjTNPFmaz13xHWaOV4YldopZF1WSwJs3Pf6nA0HivNYmRkne8bgR3lk8gKi+nzbck4zGYVuGkXiTMCjoXuha5XqSWvYG9tXqcD/6UVwWoAjgGmmd1PnNmDAht25GkfrjMZi/0r3wJ4rzChhrmKxVLSyIzNUFyb2ttZhi1nx7mK7iioLgj8Mn+PGYzEZvt6vjqvVQFoKBQALALKAP/AO8eDx5mNnPwVBspNiJf8eMxmJFRp4pknzH4ubK8uea6klhLZiASCRrsSLd8A1+fx18lTFU5HlTCVmDMElDb7EgiS4O5/u+MxmKiv+Hs/qYPiKGSGnqYSZjGZwzNE2keZCGBBNhf1tgeXOZCED0tK40keZWOw7c8f32GMxmOWX8mh8udKlY2jKsuUK3lsj+Xa+3mwHW5sdIdaKlQgFgF12BBH+99fnvjMZicnshFmOZzSVZbpxLdE2ANh5R6nGYzGYSNaj//2Q=="/>
          <p:cNvSpPr>
            <a:spLocks noChangeAspect="1" noChangeArrowheads="1"/>
          </p:cNvSpPr>
          <p:nvPr/>
        </p:nvSpPr>
        <p:spPr bwMode="auto">
          <a:xfrm>
            <a:off x="155575" y="-868363"/>
            <a:ext cx="2514600" cy="1819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48131" name="Picture 6" descr="http://c1.planetsave.com/files/2010/04/US-Climate-Change-Indicators-Muir-Glacier-Alas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764704"/>
            <a:ext cx="4851078" cy="5904656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</p:spPr>
      </p:pic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94233" y="87015"/>
            <a:ext cx="8942263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u="sng" dirty="0">
                <a:latin typeface="Comic Sans MS" panose="030F0702030302020204" pitchFamily="66" charset="0"/>
              </a:rPr>
              <a:t>Example: Glacier retraction/melt</a:t>
            </a:r>
          </a:p>
        </p:txBody>
      </p:sp>
    </p:spTree>
    <p:extLst>
      <p:ext uri="{BB962C8B-B14F-4D97-AF65-F5344CB8AC3E}">
        <p14:creationId xmlns:p14="http://schemas.microsoft.com/office/powerpoint/2010/main" val="4014720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extBox 2"/>
          <p:cNvSpPr txBox="1">
            <a:spLocks noChangeArrowheads="1"/>
          </p:cNvSpPr>
          <p:nvPr/>
        </p:nvSpPr>
        <p:spPr bwMode="auto">
          <a:xfrm>
            <a:off x="65767" y="115481"/>
            <a:ext cx="8942263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u="sng" dirty="0">
                <a:latin typeface="Comic Sans MS" panose="030F0702030302020204" pitchFamily="66" charset="0"/>
              </a:rPr>
              <a:t>Water stored in ice and oceans</a:t>
            </a: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1626" y="836712"/>
            <a:ext cx="4205287" cy="3412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127" y="680720"/>
            <a:ext cx="4953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ight Arrow 1"/>
          <p:cNvSpPr/>
          <p:nvPr/>
        </p:nvSpPr>
        <p:spPr>
          <a:xfrm>
            <a:off x="1763688" y="4833156"/>
            <a:ext cx="5904656" cy="648072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Action Button: Home 2">
            <a:hlinkClick r:id="rId4" highlightClick="1"/>
          </p:cNvPr>
          <p:cNvSpPr/>
          <p:nvPr/>
        </p:nvSpPr>
        <p:spPr>
          <a:xfrm>
            <a:off x="179512" y="245839"/>
            <a:ext cx="288032" cy="23083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1763688" y="5661248"/>
            <a:ext cx="5904656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u="sng" dirty="0">
                <a:latin typeface="Comic Sans MS" panose="030F0702030302020204" pitchFamily="66" charset="0"/>
              </a:rPr>
              <a:t>A strong correlation</a:t>
            </a:r>
          </a:p>
        </p:txBody>
      </p:sp>
    </p:spTree>
    <p:extLst>
      <p:ext uri="{BB962C8B-B14F-4D97-AF65-F5344CB8AC3E}">
        <p14:creationId xmlns:p14="http://schemas.microsoft.com/office/powerpoint/2010/main" val="2767139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1185</TotalTime>
  <Words>412</Words>
  <Application>Microsoft Office PowerPoint</Application>
  <PresentationFormat>On-screen Show (4:3)</PresentationFormat>
  <Paragraphs>54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Roberts</dc:creator>
  <cp:lastModifiedBy>martin roberts</cp:lastModifiedBy>
  <cp:revision>15</cp:revision>
  <dcterms:created xsi:type="dcterms:W3CDTF">2015-04-22T15:29:10Z</dcterms:created>
  <dcterms:modified xsi:type="dcterms:W3CDTF">2016-08-15T19:02:07Z</dcterms:modified>
</cp:coreProperties>
</file>