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57" r:id="rId3"/>
    <p:sldId id="264" r:id="rId4"/>
    <p:sldId id="258" r:id="rId5"/>
    <p:sldId id="259" r:id="rId6"/>
    <p:sldId id="260" r:id="rId7"/>
    <p:sldId id="261" r:id="rId8"/>
    <p:sldId id="262" r:id="rId9"/>
  </p:sldIdLst>
  <p:sldSz cx="12192000" cy="6858000"/>
  <p:notesSz cx="6881813" cy="100155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6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2516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2516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B4E00AC4-6560-4626-A5B7-5E6187F1DC22}" type="datetimeFigureOut">
              <a:rPr lang="en-GB" smtClean="0"/>
              <a:t>11/05/2017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07100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51" tIns="48276" rIns="96551" bIns="4827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819978"/>
            <a:ext cx="5505450" cy="3943618"/>
          </a:xfrm>
          <a:prstGeom prst="rect">
            <a:avLst/>
          </a:prstGeom>
        </p:spPr>
        <p:txBody>
          <a:bodyPr vert="horz" lIns="96551" tIns="48276" rIns="96551" bIns="4827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3023"/>
            <a:ext cx="2982119" cy="502515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13023"/>
            <a:ext cx="2982119" cy="502515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C6953E65-F15C-4C8B-8EAF-4E8CB9E3CD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942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8333" indent="-318589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74359" indent="-254872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84102" indent="-254872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93847" indent="-254872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03590" indent="-254872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13334" indent="-254872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23077" indent="-254872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32821" indent="-254872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78F59F-3958-4802-B6D9-081BB99B395D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129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8333" indent="-318589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74359" indent="-254872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84102" indent="-254872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93847" indent="-254872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03590" indent="-254872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13334" indent="-254872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23077" indent="-254872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32821" indent="-254872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78F59F-3958-4802-B6D9-081BB99B395D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559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8333" indent="-318589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74359" indent="-254872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84102" indent="-254872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93847" indent="-254872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03590" indent="-254872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13334" indent="-254872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23077" indent="-254872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32821" indent="-254872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78F59F-3958-4802-B6D9-081BB99B395D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331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1815-1712-4F86-A4D4-42843F77DA38}" type="datetimeFigureOut">
              <a:rPr lang="en-GB" smtClean="0"/>
              <a:t>11/05/2017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93E8-59BF-41E1-9B65-91EC14670A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243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1815-1712-4F86-A4D4-42843F77DA38}" type="datetimeFigureOut">
              <a:rPr lang="en-GB" smtClean="0"/>
              <a:t>11/05/2017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93E8-59BF-41E1-9B65-91EC14670A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67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1815-1712-4F86-A4D4-42843F77DA38}" type="datetimeFigureOut">
              <a:rPr lang="en-GB" smtClean="0"/>
              <a:t>11/05/2017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93E8-59BF-41E1-9B65-91EC14670A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40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1815-1712-4F86-A4D4-42843F77DA38}" type="datetimeFigureOut">
              <a:rPr lang="en-GB" smtClean="0"/>
              <a:t>11/05/2017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93E8-59BF-41E1-9B65-91EC14670A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564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1815-1712-4F86-A4D4-42843F77DA38}" type="datetimeFigureOut">
              <a:rPr lang="en-GB" smtClean="0"/>
              <a:t>11/05/2017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93E8-59BF-41E1-9B65-91EC14670A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9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1815-1712-4F86-A4D4-42843F77DA38}" type="datetimeFigureOut">
              <a:rPr lang="en-GB" smtClean="0"/>
              <a:t>11/05/2017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93E8-59BF-41E1-9B65-91EC14670A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59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1815-1712-4F86-A4D4-42843F77DA38}" type="datetimeFigureOut">
              <a:rPr lang="en-GB" smtClean="0"/>
              <a:t>11/05/2017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93E8-59BF-41E1-9B65-91EC14670A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600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1815-1712-4F86-A4D4-42843F77DA38}" type="datetimeFigureOut">
              <a:rPr lang="en-GB" smtClean="0"/>
              <a:t>11/05/2017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93E8-59BF-41E1-9B65-91EC14670A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18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1815-1712-4F86-A4D4-42843F77DA38}" type="datetimeFigureOut">
              <a:rPr lang="en-GB" smtClean="0"/>
              <a:t>11/05/2017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93E8-59BF-41E1-9B65-91EC14670A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10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1815-1712-4F86-A4D4-42843F77DA38}" type="datetimeFigureOut">
              <a:rPr lang="en-GB" smtClean="0"/>
              <a:t>11/05/2017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93E8-59BF-41E1-9B65-91EC14670A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02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1815-1712-4F86-A4D4-42843F77DA38}" type="datetimeFigureOut">
              <a:rPr lang="en-GB" smtClean="0"/>
              <a:t>11/05/2017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93E8-59BF-41E1-9B65-91EC14670A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2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E1815-1712-4F86-A4D4-42843F77DA38}" type="datetimeFigureOut">
              <a:rPr lang="en-GB" smtClean="0"/>
              <a:t>11/05/2017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D93E8-59BF-41E1-9B65-91EC14670A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19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/>
          </p:cNvSpPr>
          <p:nvPr/>
        </p:nvSpPr>
        <p:spPr bwMode="auto">
          <a:xfrm>
            <a:off x="6620256" y="89336"/>
            <a:ext cx="5289930" cy="43204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xtLst/>
        </p:spPr>
        <p:txBody>
          <a:bodyPr lIns="38098" tIns="38098" rIns="38098" bIns="38098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altLang="en-US" sz="2400" u="sng" dirty="0">
                <a:solidFill>
                  <a:schemeClr val="tx1"/>
                </a:solidFill>
                <a:latin typeface="Comic Sans MS" panose="030F0702030302020204" pitchFamily="66" charset="0"/>
                <a:ea typeface="Lucida Grande" charset="0"/>
                <a:cs typeface="Lucida Grande" charset="0"/>
                <a:sym typeface="Lucida Grande" charset="0"/>
              </a:rPr>
              <a:t>Today’s Aims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6" y="89336"/>
            <a:ext cx="6313362" cy="6333184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511900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21669" y="1750816"/>
            <a:ext cx="5760455" cy="4524315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Interception</a:t>
            </a:r>
            <a:r>
              <a:rPr lang="en-GB" dirty="0">
                <a:latin typeface="Comic Sans MS" panose="030F0702030302020204" pitchFamily="66" charset="0"/>
              </a:rPr>
              <a:t>-Precipitation falling into the drainage basin can be intercepted by the leaves, trees and ground vegetation</a:t>
            </a:r>
          </a:p>
          <a:p>
            <a:r>
              <a:rPr lang="en-GB" b="1" u="sng" dirty="0">
                <a:latin typeface="Comic Sans MS" panose="030F0702030302020204" pitchFamily="66" charset="0"/>
              </a:rPr>
              <a:t>Infiltration</a:t>
            </a:r>
            <a:r>
              <a:rPr lang="en-GB" dirty="0">
                <a:latin typeface="Comic Sans MS" panose="030F0702030302020204" pitchFamily="66" charset="0"/>
              </a:rPr>
              <a:t>-some of the precipitation that reaches the ground continues downwards through the soil.</a:t>
            </a:r>
          </a:p>
          <a:p>
            <a:r>
              <a:rPr lang="en-GB" b="1" u="sng" dirty="0">
                <a:latin typeface="Comic Sans MS" panose="030F0702030302020204" pitchFamily="66" charset="0"/>
              </a:rPr>
              <a:t>Overland</a:t>
            </a:r>
            <a:r>
              <a:rPr lang="en-GB" dirty="0">
                <a:latin typeface="Comic Sans MS" panose="030F0702030302020204" pitchFamily="66" charset="0"/>
              </a:rPr>
              <a:t> flow-some of the precipitation reaching the ground flows over the surface until it reaches a river channel.</a:t>
            </a:r>
          </a:p>
          <a:p>
            <a:r>
              <a:rPr lang="en-GB" b="1" u="sng" dirty="0">
                <a:latin typeface="Comic Sans MS" panose="030F0702030302020204" pitchFamily="66" charset="0"/>
              </a:rPr>
              <a:t>Evaporation</a:t>
            </a:r>
            <a:r>
              <a:rPr lang="en-GB" dirty="0">
                <a:latin typeface="Comic Sans MS" panose="030F0702030302020204" pitchFamily="66" charset="0"/>
              </a:rPr>
              <a:t>-water on trees, leaves and vegetation or lying on the ground or in the river channel can be evaporated back into the atmosphere.</a:t>
            </a:r>
          </a:p>
          <a:p>
            <a:r>
              <a:rPr lang="en-GB" b="1" u="sng" dirty="0">
                <a:latin typeface="Comic Sans MS" panose="030F0702030302020204" pitchFamily="66" charset="0"/>
              </a:rPr>
              <a:t>Throughflow</a:t>
            </a:r>
            <a:r>
              <a:rPr lang="en-GB" dirty="0">
                <a:latin typeface="Comic Sans MS" panose="030F0702030302020204" pitchFamily="66" charset="0"/>
              </a:rPr>
              <a:t>-infiltrating water continues down slopes through the soil towards the river channel.</a:t>
            </a:r>
          </a:p>
          <a:p>
            <a:r>
              <a:rPr lang="en-GB" b="1" u="sng" dirty="0">
                <a:latin typeface="Comic Sans MS" panose="030F0702030302020204" pitchFamily="66" charset="0"/>
              </a:rPr>
              <a:t>Groundwater flow</a:t>
            </a:r>
            <a:r>
              <a:rPr lang="en-GB" dirty="0">
                <a:latin typeface="Comic Sans MS" panose="030F0702030302020204" pitchFamily="66" charset="0"/>
              </a:rPr>
              <a:t>-some infiltrating water continues into pores and crack in the underlying rock and flows towards the river as groundwater. </a:t>
            </a:r>
          </a:p>
        </p:txBody>
      </p:sp>
      <p:sp>
        <p:nvSpPr>
          <p:cNvPr id="4" name="Rectangle 2"/>
          <p:cNvSpPr>
            <a:spLocks/>
          </p:cNvSpPr>
          <p:nvPr/>
        </p:nvSpPr>
        <p:spPr bwMode="auto">
          <a:xfrm>
            <a:off x="205429" y="89336"/>
            <a:ext cx="11704757" cy="43204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xtLst/>
        </p:spPr>
        <p:txBody>
          <a:bodyPr lIns="38098" tIns="38098" rIns="38098" bIns="38098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altLang="en-US" sz="2400" u="sng" dirty="0">
                <a:solidFill>
                  <a:schemeClr val="tx1"/>
                </a:solidFill>
                <a:latin typeface="Comic Sans MS" panose="030F0702030302020204" pitchFamily="66" charset="0"/>
                <a:ea typeface="Lucida Grande" charset="0"/>
                <a:cs typeface="Lucida Grande" charset="0"/>
                <a:sym typeface="Lucida Grande" charset="0"/>
              </a:rPr>
              <a:t>The hydrological cycle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29" y="771149"/>
            <a:ext cx="5944302" cy="5503982"/>
          </a:xfrm>
          <a:prstGeom prst="rect">
            <a:avLst/>
          </a:prstGeom>
        </p:spPr>
      </p:pic>
      <p:sp>
        <p:nvSpPr>
          <p:cNvPr id="6" name="Rectangle 2"/>
          <p:cNvSpPr>
            <a:spLocks/>
          </p:cNvSpPr>
          <p:nvPr/>
        </p:nvSpPr>
        <p:spPr bwMode="auto">
          <a:xfrm>
            <a:off x="6321669" y="698377"/>
            <a:ext cx="5588517" cy="875446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  <a:extLst/>
        </p:spPr>
        <p:txBody>
          <a:bodyPr lIns="38098" tIns="38098" rIns="38098" bIns="38098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2400" u="sng" dirty="0">
                <a:solidFill>
                  <a:schemeClr val="tx1"/>
                </a:solidFill>
                <a:latin typeface="Comic Sans MS" panose="030F0702030302020204" pitchFamily="66" charset="0"/>
                <a:ea typeface="Lucida Grande" charset="0"/>
                <a:cs typeface="Lucida Grande" charset="0"/>
                <a:sym typeface="Lucida Grande" charset="0"/>
              </a:rPr>
              <a:t>Starter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ea typeface="Lucida Grande" charset="0"/>
                <a:cs typeface="Lucida Grande" charset="0"/>
                <a:sym typeface="Lucida Grande" charset="0"/>
              </a:rPr>
              <a:t>: Draw a diagram of the hydrological cycle.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830885" y="4299438"/>
            <a:ext cx="1318846" cy="58908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395416" y="3671600"/>
            <a:ext cx="1147884" cy="4695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277816" y="4215908"/>
            <a:ext cx="1117600" cy="37807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457700" y="2409093"/>
            <a:ext cx="1318846" cy="25240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466492" y="2789736"/>
            <a:ext cx="1318846" cy="25240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396154" y="3228598"/>
            <a:ext cx="1318846" cy="25240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3991708" y="3760571"/>
            <a:ext cx="1318846" cy="25240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466492" y="1698063"/>
            <a:ext cx="1318846" cy="25240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05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919" y="1189562"/>
            <a:ext cx="6589776" cy="4799278"/>
          </a:xfrm>
          <a:prstGeom prst="rect">
            <a:avLst/>
          </a:prstGeom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205429" y="89336"/>
            <a:ext cx="11704757" cy="43204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xtLst/>
        </p:spPr>
        <p:txBody>
          <a:bodyPr lIns="38098" tIns="38098" rIns="38098" bIns="38098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altLang="en-US" sz="2400" u="sng" dirty="0">
                <a:solidFill>
                  <a:schemeClr val="tx1"/>
                </a:solidFill>
                <a:latin typeface="Comic Sans MS" panose="030F0702030302020204" pitchFamily="66" charset="0"/>
                <a:ea typeface="Lucida Grande" charset="0"/>
                <a:cs typeface="Lucida Grande" charset="0"/>
                <a:sym typeface="Lucida Grande" charset="0"/>
              </a:rPr>
              <a:t>A rivers long profile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19" y="4811279"/>
            <a:ext cx="2371600" cy="1759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2695" y="4811279"/>
            <a:ext cx="2656063" cy="18457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429" y="661238"/>
            <a:ext cx="1733227" cy="20997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8196" y="661238"/>
            <a:ext cx="2331990" cy="1554660"/>
          </a:xfrm>
          <a:prstGeom prst="rect">
            <a:avLst/>
          </a:prstGeom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2537418" y="4327165"/>
            <a:ext cx="2597101" cy="80262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1499615" y="1517904"/>
            <a:ext cx="1998127" cy="1243104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6846805" y="4327165"/>
            <a:ext cx="3483865" cy="134211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V="1">
            <a:off x="5550407" y="1578205"/>
            <a:ext cx="4780263" cy="256355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37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479952" y="6021288"/>
            <a:ext cx="6552728" cy="575649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A river which joins a larger river.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62286" y="4358740"/>
            <a:ext cx="6552728" cy="575649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A bend in a River.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58392" y="3459837"/>
            <a:ext cx="6552728" cy="575649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Land that gets flooded when the river overflows.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58392" y="2708921"/>
            <a:ext cx="6552728" cy="575649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The starting point of the river.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55927" y="1916832"/>
            <a:ext cx="6552728" cy="70337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Imaginary line that separates one  drainage basin from the           next.</a:t>
            </a:r>
          </a:p>
        </p:txBody>
      </p:sp>
      <p:sp>
        <p:nvSpPr>
          <p:cNvPr id="3" name="Rectangle 2"/>
          <p:cNvSpPr/>
          <p:nvPr/>
        </p:nvSpPr>
        <p:spPr>
          <a:xfrm>
            <a:off x="5458392" y="1196753"/>
            <a:ext cx="6552728" cy="575649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The point where two rivers meet.</a:t>
            </a:r>
          </a:p>
        </p:txBody>
      </p:sp>
      <p:sp>
        <p:nvSpPr>
          <p:cNvPr id="2" name="Rectangle 1"/>
          <p:cNvSpPr/>
          <p:nvPr/>
        </p:nvSpPr>
        <p:spPr>
          <a:xfrm>
            <a:off x="207509" y="1141888"/>
            <a:ext cx="1490266" cy="575649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Source 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509" y="1861969"/>
            <a:ext cx="1490266" cy="575649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Tributary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7509" y="2654057"/>
            <a:ext cx="1490266" cy="575649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Confluence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7509" y="3449264"/>
            <a:ext cx="1490267" cy="575649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Watershed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9049" y="4303875"/>
            <a:ext cx="1458727" cy="618433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Flood plain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9049" y="5174337"/>
            <a:ext cx="1458726" cy="562262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  <a:latin typeface="Comic Sans MS" pitchFamily="66" charset="0"/>
              </a:rPr>
              <a:t>Mouth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4273" y="5966425"/>
            <a:ext cx="1433502" cy="575649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Meander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3608" y="5229202"/>
            <a:ext cx="6552728" cy="575649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ysClr val="windowText" lastClr="000000"/>
                </a:solidFill>
                <a:latin typeface="Comic Sans MS" pitchFamily="66" charset="0"/>
              </a:rPr>
              <a:t>The river flows into a lake or the sea.</a:t>
            </a:r>
          </a:p>
        </p:txBody>
      </p:sp>
      <p:sp>
        <p:nvSpPr>
          <p:cNvPr id="21" name="Rectangle 2"/>
          <p:cNvSpPr>
            <a:spLocks/>
          </p:cNvSpPr>
          <p:nvPr/>
        </p:nvSpPr>
        <p:spPr bwMode="auto">
          <a:xfrm>
            <a:off x="207509" y="89336"/>
            <a:ext cx="11862571" cy="43204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xtLst/>
        </p:spPr>
        <p:txBody>
          <a:bodyPr lIns="38098" tIns="38098" rIns="38098" bIns="38098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altLang="en-US" sz="2400" u="sng" dirty="0">
                <a:solidFill>
                  <a:schemeClr val="tx1"/>
                </a:solidFill>
                <a:latin typeface="Comic Sans MS" panose="030F0702030302020204" pitchFamily="66" charset="0"/>
                <a:ea typeface="Lucida Grande" charset="0"/>
                <a:cs typeface="Lucida Grande" charset="0"/>
                <a:sym typeface="Lucida Grande" charset="0"/>
              </a:rPr>
              <a:t>Key Terms Quiz </a:t>
            </a:r>
          </a:p>
        </p:txBody>
      </p:sp>
      <p:sp>
        <p:nvSpPr>
          <p:cNvPr id="22" name="Rectangle 2"/>
          <p:cNvSpPr>
            <a:spLocks/>
          </p:cNvSpPr>
          <p:nvPr/>
        </p:nvSpPr>
        <p:spPr bwMode="auto">
          <a:xfrm>
            <a:off x="239049" y="635247"/>
            <a:ext cx="11831031" cy="432048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  <a:extLst/>
        </p:spPr>
        <p:txBody>
          <a:bodyPr lIns="38098" tIns="38098" rIns="38098" bIns="38098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2400" u="sng" dirty="0">
                <a:solidFill>
                  <a:schemeClr val="tx1"/>
                </a:solidFill>
                <a:latin typeface="Comic Sans MS" panose="030F0702030302020204" pitchFamily="66" charset="0"/>
                <a:ea typeface="Lucida Grande" charset="0"/>
                <a:cs typeface="Lucida Grande" charset="0"/>
                <a:sym typeface="Lucida Grande" charset="0"/>
              </a:rPr>
              <a:t>Demo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ea typeface="Lucida Grande" charset="0"/>
                <a:cs typeface="Lucida Grande" charset="0"/>
                <a:sym typeface="Lucida Grande" charset="0"/>
              </a:rPr>
              <a:t>: Match the term with the definition. </a:t>
            </a:r>
          </a:p>
        </p:txBody>
      </p:sp>
    </p:spTree>
    <p:extLst>
      <p:ext uri="{BB962C8B-B14F-4D97-AF65-F5344CB8AC3E}">
        <p14:creationId xmlns:p14="http://schemas.microsoft.com/office/powerpoint/2010/main" val="349622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269640" y="6021288"/>
            <a:ext cx="6552728" cy="575649"/>
          </a:xfrm>
          <a:prstGeom prst="rect">
            <a:avLst/>
          </a:prstGeom>
          <a:solidFill>
            <a:schemeClr val="accent6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GB" altLang="en-US" dirty="0">
                <a:solidFill>
                  <a:srgbClr val="000066"/>
                </a:solidFill>
                <a:latin typeface="Comic Sans MS" panose="030F0702030302020204" pitchFamily="66" charset="0"/>
              </a:rPr>
              <a:t>A river which joins a larger river.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51974" y="4358740"/>
            <a:ext cx="6552728" cy="575649"/>
          </a:xfrm>
          <a:prstGeom prst="rect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A bend in a River.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48080" y="3459837"/>
            <a:ext cx="6552728" cy="575649"/>
          </a:xfrm>
          <a:prstGeom prst="rect">
            <a:avLst/>
          </a:prstGeom>
          <a:solidFill>
            <a:srgbClr val="7030A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Land that gets flooded when the river overflows.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48080" y="2708921"/>
            <a:ext cx="6552728" cy="57564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The starting point of the river.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45615" y="1916832"/>
            <a:ext cx="6552728" cy="703370"/>
          </a:xfrm>
          <a:prstGeom prst="rect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Imaginary line that separates one  drainage basin from the           next.</a:t>
            </a:r>
          </a:p>
        </p:txBody>
      </p:sp>
      <p:sp>
        <p:nvSpPr>
          <p:cNvPr id="3" name="Rectangle 2"/>
          <p:cNvSpPr/>
          <p:nvPr/>
        </p:nvSpPr>
        <p:spPr>
          <a:xfrm>
            <a:off x="5269640" y="1151962"/>
            <a:ext cx="6552728" cy="575649"/>
          </a:xfrm>
          <a:prstGeom prst="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The point where two rivers meet.</a:t>
            </a:r>
          </a:p>
        </p:txBody>
      </p:sp>
      <p:sp>
        <p:nvSpPr>
          <p:cNvPr id="2" name="Rectangle 1"/>
          <p:cNvSpPr/>
          <p:nvPr/>
        </p:nvSpPr>
        <p:spPr>
          <a:xfrm>
            <a:off x="262373" y="1196752"/>
            <a:ext cx="1490266" cy="57564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Source </a:t>
            </a:r>
          </a:p>
        </p:txBody>
      </p:sp>
      <p:sp>
        <p:nvSpPr>
          <p:cNvPr id="8" name="Rectangle 7"/>
          <p:cNvSpPr/>
          <p:nvPr/>
        </p:nvSpPr>
        <p:spPr>
          <a:xfrm>
            <a:off x="262373" y="1916833"/>
            <a:ext cx="1490266" cy="575649"/>
          </a:xfrm>
          <a:prstGeom prst="rect">
            <a:avLst/>
          </a:prstGeom>
          <a:solidFill>
            <a:schemeClr val="accent6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Tributary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2373" y="2708921"/>
            <a:ext cx="1490266" cy="575649"/>
          </a:xfrm>
          <a:prstGeom prst="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Confluence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9137" y="3504128"/>
            <a:ext cx="1433503" cy="575649"/>
          </a:xfrm>
          <a:prstGeom prst="rect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Watershed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3913" y="4358739"/>
            <a:ext cx="1458727" cy="618433"/>
          </a:xfrm>
          <a:prstGeom prst="rect">
            <a:avLst/>
          </a:prstGeom>
          <a:solidFill>
            <a:srgbClr val="7030A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Flood plain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3913" y="5229201"/>
            <a:ext cx="1458726" cy="562262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  <a:latin typeface="Comic Sans MS" pitchFamily="66" charset="0"/>
              </a:rPr>
              <a:t>Mouth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9137" y="6021289"/>
            <a:ext cx="1433502" cy="575649"/>
          </a:xfrm>
          <a:prstGeom prst="rect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Meander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73296" y="5229202"/>
            <a:ext cx="6552728" cy="575649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ysClr val="windowText" lastClr="000000"/>
                </a:solidFill>
                <a:latin typeface="Comic Sans MS" pitchFamily="66" charset="0"/>
              </a:rPr>
              <a:t>The river flows into a lake or the sea.</a:t>
            </a:r>
          </a:p>
        </p:txBody>
      </p:sp>
      <p:sp>
        <p:nvSpPr>
          <p:cNvPr id="21" name="Rectangle 2"/>
          <p:cNvSpPr>
            <a:spLocks/>
          </p:cNvSpPr>
          <p:nvPr/>
        </p:nvSpPr>
        <p:spPr bwMode="auto">
          <a:xfrm>
            <a:off x="228600" y="138470"/>
            <a:ext cx="11804904" cy="43204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xtLst/>
        </p:spPr>
        <p:txBody>
          <a:bodyPr lIns="38098" tIns="38098" rIns="38098" bIns="38098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altLang="en-US" sz="2400" u="sng" dirty="0">
                <a:solidFill>
                  <a:schemeClr val="tx1"/>
                </a:solidFill>
                <a:latin typeface="Comic Sans MS" panose="030F0702030302020204" pitchFamily="66" charset="0"/>
                <a:ea typeface="Lucida Grande" charset="0"/>
                <a:cs typeface="Lucida Grande" charset="0"/>
                <a:sym typeface="Lucida Grande" charset="0"/>
              </a:rPr>
              <a:t>Key Terms Quiz </a:t>
            </a:r>
          </a:p>
        </p:txBody>
      </p:sp>
      <p:sp>
        <p:nvSpPr>
          <p:cNvPr id="22" name="Rectangle 2"/>
          <p:cNvSpPr>
            <a:spLocks/>
          </p:cNvSpPr>
          <p:nvPr/>
        </p:nvSpPr>
        <p:spPr bwMode="auto">
          <a:xfrm>
            <a:off x="228600" y="667611"/>
            <a:ext cx="11804904" cy="432048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  <a:extLst/>
        </p:spPr>
        <p:txBody>
          <a:bodyPr lIns="38098" tIns="38098" rIns="38098" bIns="38098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2400" u="sng" dirty="0">
                <a:solidFill>
                  <a:schemeClr val="tx1"/>
                </a:solidFill>
                <a:latin typeface="Comic Sans MS" panose="030F0702030302020204" pitchFamily="66" charset="0"/>
                <a:ea typeface="Lucida Grande" charset="0"/>
                <a:cs typeface="Lucida Grande" charset="0"/>
                <a:sym typeface="Lucida Grande" charset="0"/>
              </a:rPr>
              <a:t>Demo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ea typeface="Lucida Grande" charset="0"/>
                <a:cs typeface="Lucida Grande" charset="0"/>
                <a:sym typeface="Lucida Grande" charset="0"/>
              </a:rPr>
              <a:t>: Match the term with the definition. </a:t>
            </a:r>
          </a:p>
        </p:txBody>
      </p:sp>
    </p:spTree>
    <p:extLst>
      <p:ext uri="{BB962C8B-B14F-4D97-AF65-F5344CB8AC3E}">
        <p14:creationId xmlns:p14="http://schemas.microsoft.com/office/powerpoint/2010/main" val="2477486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ap_drainage bas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484" y="1988841"/>
            <a:ext cx="3932237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Freeform 10"/>
          <p:cNvSpPr>
            <a:spLocks/>
          </p:cNvSpPr>
          <p:nvPr/>
        </p:nvSpPr>
        <p:spPr bwMode="auto">
          <a:xfrm>
            <a:off x="5061520" y="1792560"/>
            <a:ext cx="3124200" cy="3810000"/>
          </a:xfrm>
          <a:custGeom>
            <a:avLst/>
            <a:gdLst>
              <a:gd name="T0" fmla="*/ 0 w 1968"/>
              <a:gd name="T1" fmla="*/ 0 h 2352"/>
              <a:gd name="T2" fmla="*/ 1088707500 w 1968"/>
              <a:gd name="T3" fmla="*/ 2141241059 h 2352"/>
              <a:gd name="T4" fmla="*/ 2147483646 w 1968"/>
              <a:gd name="T5" fmla="*/ 2147483646 h 2352"/>
              <a:gd name="T6" fmla="*/ 2056447500 w 1968"/>
              <a:gd name="T7" fmla="*/ 2147483646 h 2352"/>
              <a:gd name="T8" fmla="*/ 2147483646 w 1968"/>
              <a:gd name="T9" fmla="*/ 2147483646 h 2352"/>
              <a:gd name="T10" fmla="*/ 2147483646 w 1968"/>
              <a:gd name="T11" fmla="*/ 2147483646 h 2352"/>
              <a:gd name="T12" fmla="*/ 2147483646 w 1968"/>
              <a:gd name="T13" fmla="*/ 2147483646 h 23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68" h="2352">
                <a:moveTo>
                  <a:pt x="0" y="0"/>
                </a:moveTo>
                <a:cubicBezTo>
                  <a:pt x="136" y="308"/>
                  <a:pt x="272" y="616"/>
                  <a:pt x="432" y="816"/>
                </a:cubicBezTo>
                <a:cubicBezTo>
                  <a:pt x="592" y="1016"/>
                  <a:pt x="896" y="1048"/>
                  <a:pt x="960" y="1200"/>
                </a:cubicBezTo>
                <a:cubicBezTo>
                  <a:pt x="1024" y="1352"/>
                  <a:pt x="760" y="1584"/>
                  <a:pt x="816" y="1728"/>
                </a:cubicBezTo>
                <a:cubicBezTo>
                  <a:pt x="872" y="1872"/>
                  <a:pt x="1152" y="1976"/>
                  <a:pt x="1296" y="2064"/>
                </a:cubicBezTo>
                <a:cubicBezTo>
                  <a:pt x="1440" y="2152"/>
                  <a:pt x="1568" y="2208"/>
                  <a:pt x="1680" y="2256"/>
                </a:cubicBezTo>
                <a:cubicBezTo>
                  <a:pt x="1792" y="2304"/>
                  <a:pt x="1920" y="2336"/>
                  <a:pt x="1968" y="2352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Rectangle 2"/>
          <p:cNvSpPr>
            <a:spLocks/>
          </p:cNvSpPr>
          <p:nvPr/>
        </p:nvSpPr>
        <p:spPr bwMode="auto">
          <a:xfrm>
            <a:off x="182880" y="89336"/>
            <a:ext cx="11905488" cy="43204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xtLst/>
        </p:spPr>
        <p:txBody>
          <a:bodyPr lIns="38098" tIns="38098" rIns="38098" bIns="38098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altLang="en-US" sz="2400" u="sng" dirty="0">
                <a:solidFill>
                  <a:schemeClr val="tx1"/>
                </a:solidFill>
                <a:latin typeface="Comic Sans MS" panose="030F0702030302020204" pitchFamily="66" charset="0"/>
                <a:ea typeface="Lucida Grande" charset="0"/>
                <a:cs typeface="Lucida Grande" charset="0"/>
                <a:sym typeface="Lucida Grande" charset="0"/>
              </a:rPr>
              <a:t>Spotting these on a Map </a:t>
            </a:r>
          </a:p>
        </p:txBody>
      </p:sp>
      <p:sp>
        <p:nvSpPr>
          <p:cNvPr id="16" name="Rectangle 2"/>
          <p:cNvSpPr>
            <a:spLocks/>
          </p:cNvSpPr>
          <p:nvPr/>
        </p:nvSpPr>
        <p:spPr bwMode="auto">
          <a:xfrm>
            <a:off x="182880" y="624215"/>
            <a:ext cx="11905488" cy="678377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  <a:extLst/>
        </p:spPr>
        <p:txBody>
          <a:bodyPr lIns="38098" tIns="38098" rIns="38098" bIns="38098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2000" u="sng" dirty="0">
                <a:solidFill>
                  <a:schemeClr val="tx1"/>
                </a:solidFill>
                <a:latin typeface="Comic Sans MS" panose="030F0702030302020204" pitchFamily="66" charset="0"/>
                <a:ea typeface="Lucida Grande" charset="0"/>
                <a:cs typeface="Lucida Grande" charset="0"/>
                <a:sym typeface="Lucida Grande" charset="0"/>
              </a:rPr>
              <a:t>Demo</a:t>
            </a:r>
            <a:r>
              <a:rPr lang="en-US" altLang="en-US" sz="2000" dirty="0">
                <a:solidFill>
                  <a:schemeClr val="tx1"/>
                </a:solidFill>
                <a:latin typeface="Comic Sans MS" panose="030F0702030302020204" pitchFamily="66" charset="0"/>
                <a:ea typeface="Lucida Grande" charset="0"/>
                <a:cs typeface="Lucida Grande" charset="0"/>
                <a:sym typeface="Lucida Grande" charset="0"/>
              </a:rPr>
              <a:t>: Label the following 6 geographical features found on the map. The Mouth/A Tributary/ The Watershed/The Catchment/ A confluence and the Source. </a:t>
            </a:r>
          </a:p>
        </p:txBody>
      </p:sp>
    </p:spTree>
    <p:extLst>
      <p:ext uri="{BB962C8B-B14F-4D97-AF65-F5344CB8AC3E}">
        <p14:creationId xmlns:p14="http://schemas.microsoft.com/office/powerpoint/2010/main" val="93739497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ap_drainage bas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534" y="1762399"/>
            <a:ext cx="3932237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8261920" y="2402160"/>
            <a:ext cx="25146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>
                <a:solidFill>
                  <a:srgbClr val="FF6600"/>
                </a:solidFill>
                <a:latin typeface="Comic Sans MS" panose="030F0702030302020204" pitchFamily="66" charset="0"/>
              </a:rPr>
              <a:t>Catchment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>
                <a:solidFill>
                  <a:srgbClr val="000066"/>
                </a:solidFill>
                <a:latin typeface="Comic Sans MS" panose="030F0702030302020204" pitchFamily="66" charset="0"/>
              </a:rPr>
              <a:t>The area from which water drains into a particular drainage basin.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594920" y="736873"/>
            <a:ext cx="4419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 dirty="0">
                <a:solidFill>
                  <a:srgbClr val="FF6600"/>
                </a:solidFill>
                <a:latin typeface="Comic Sans MS" panose="030F0702030302020204" pitchFamily="66" charset="0"/>
              </a:rPr>
              <a:t>Tributary</a:t>
            </a:r>
            <a:r>
              <a:rPr lang="en-GB" altLang="en-US" sz="2200" dirty="0">
                <a:solidFill>
                  <a:srgbClr val="5B0091"/>
                </a:solidFill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>
                <a:solidFill>
                  <a:srgbClr val="000066"/>
                </a:solidFill>
                <a:latin typeface="Comic Sans MS" panose="030F0702030302020204" pitchFamily="66" charset="0"/>
              </a:rPr>
              <a:t>A river which joins a larger river.</a:t>
            </a: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6356920" y="1721124"/>
            <a:ext cx="352425" cy="83343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V="1">
            <a:off x="4951983" y="3926160"/>
            <a:ext cx="2209800" cy="2209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3275583" y="5907360"/>
            <a:ext cx="495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>
                <a:solidFill>
                  <a:srgbClr val="FF6600"/>
                </a:solidFill>
                <a:latin typeface="Comic Sans MS" panose="030F0702030302020204" pitchFamily="66" charset="0"/>
              </a:rPr>
              <a:t>Confluence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>
                <a:solidFill>
                  <a:srgbClr val="000066"/>
                </a:solidFill>
                <a:latin typeface="Comic Sans MS" panose="030F0702030302020204" pitchFamily="66" charset="0"/>
              </a:rPr>
              <a:t>The point at which two rivers join.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1632520" y="3392761"/>
            <a:ext cx="23622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>
                <a:solidFill>
                  <a:srgbClr val="FF6600"/>
                </a:solidFill>
                <a:latin typeface="Comic Sans MS" panose="030F0702030302020204" pitchFamily="66" charset="0"/>
              </a:rPr>
              <a:t>Watershed</a:t>
            </a:r>
            <a:r>
              <a:rPr lang="en-GB" altLang="en-US" sz="2200">
                <a:solidFill>
                  <a:srgbClr val="5B0091"/>
                </a:solidFill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>
                <a:solidFill>
                  <a:srgbClr val="000066"/>
                </a:solidFill>
                <a:latin typeface="Comic Sans MS" panose="030F0702030302020204" pitchFamily="66" charset="0"/>
              </a:rPr>
              <a:t>The boundary dividing one drainage basin from another- a ridge of high land.</a:t>
            </a: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V="1">
            <a:off x="3689920" y="3926160"/>
            <a:ext cx="2819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6" name="Freeform 10"/>
          <p:cNvSpPr>
            <a:spLocks/>
          </p:cNvSpPr>
          <p:nvPr/>
        </p:nvSpPr>
        <p:spPr bwMode="auto">
          <a:xfrm>
            <a:off x="5061520" y="1792560"/>
            <a:ext cx="3124200" cy="3810000"/>
          </a:xfrm>
          <a:custGeom>
            <a:avLst/>
            <a:gdLst>
              <a:gd name="T0" fmla="*/ 0 w 1968"/>
              <a:gd name="T1" fmla="*/ 0 h 2352"/>
              <a:gd name="T2" fmla="*/ 1088707500 w 1968"/>
              <a:gd name="T3" fmla="*/ 2141241059 h 2352"/>
              <a:gd name="T4" fmla="*/ 2147483646 w 1968"/>
              <a:gd name="T5" fmla="*/ 2147483646 h 2352"/>
              <a:gd name="T6" fmla="*/ 2056447500 w 1968"/>
              <a:gd name="T7" fmla="*/ 2147483646 h 2352"/>
              <a:gd name="T8" fmla="*/ 2147483646 w 1968"/>
              <a:gd name="T9" fmla="*/ 2147483646 h 2352"/>
              <a:gd name="T10" fmla="*/ 2147483646 w 1968"/>
              <a:gd name="T11" fmla="*/ 2147483646 h 2352"/>
              <a:gd name="T12" fmla="*/ 2147483646 w 1968"/>
              <a:gd name="T13" fmla="*/ 2147483646 h 23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68" h="2352">
                <a:moveTo>
                  <a:pt x="0" y="0"/>
                </a:moveTo>
                <a:cubicBezTo>
                  <a:pt x="136" y="308"/>
                  <a:pt x="272" y="616"/>
                  <a:pt x="432" y="816"/>
                </a:cubicBezTo>
                <a:cubicBezTo>
                  <a:pt x="592" y="1016"/>
                  <a:pt x="896" y="1048"/>
                  <a:pt x="960" y="1200"/>
                </a:cubicBezTo>
                <a:cubicBezTo>
                  <a:pt x="1024" y="1352"/>
                  <a:pt x="760" y="1584"/>
                  <a:pt x="816" y="1728"/>
                </a:cubicBezTo>
                <a:cubicBezTo>
                  <a:pt x="872" y="1872"/>
                  <a:pt x="1152" y="1976"/>
                  <a:pt x="1296" y="2064"/>
                </a:cubicBezTo>
                <a:cubicBezTo>
                  <a:pt x="1440" y="2152"/>
                  <a:pt x="1568" y="2208"/>
                  <a:pt x="1680" y="2256"/>
                </a:cubicBezTo>
                <a:cubicBezTo>
                  <a:pt x="1792" y="2304"/>
                  <a:pt x="1920" y="2336"/>
                  <a:pt x="1968" y="2352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8261920" y="5069160"/>
            <a:ext cx="25146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>
                <a:solidFill>
                  <a:srgbClr val="FF6600"/>
                </a:solidFill>
                <a:latin typeface="Comic Sans MS" panose="030F0702030302020204" pitchFamily="66" charset="0"/>
              </a:rPr>
              <a:t>Source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>
                <a:solidFill>
                  <a:srgbClr val="000066"/>
                </a:solidFill>
                <a:latin typeface="Comic Sans MS" panose="030F0702030302020204" pitchFamily="66" charset="0"/>
              </a:rPr>
              <a:t>The upland area where the river begins.</a:t>
            </a:r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flipH="1" flipV="1">
            <a:off x="8109520" y="5069160"/>
            <a:ext cx="685800" cy="76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1632520" y="1435373"/>
            <a:ext cx="25146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>
                <a:solidFill>
                  <a:srgbClr val="FF6600"/>
                </a:solidFill>
                <a:latin typeface="Comic Sans MS" panose="030F0702030302020204" pitchFamily="66" charset="0"/>
              </a:rPr>
              <a:t>Mouth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>
                <a:solidFill>
                  <a:srgbClr val="000066"/>
                </a:solidFill>
                <a:latin typeface="Comic Sans MS" panose="030F0702030302020204" pitchFamily="66" charset="0"/>
              </a:rPr>
              <a:t>Where the river flows into the sea, or sometimes a lake.</a:t>
            </a:r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2675508" y="1617936"/>
            <a:ext cx="2233612" cy="5762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Rectangle 2"/>
          <p:cNvSpPr>
            <a:spLocks/>
          </p:cNvSpPr>
          <p:nvPr/>
        </p:nvSpPr>
        <p:spPr bwMode="auto">
          <a:xfrm>
            <a:off x="164592" y="89336"/>
            <a:ext cx="11823192" cy="43204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xtLst/>
        </p:spPr>
        <p:txBody>
          <a:bodyPr lIns="38098" tIns="38098" rIns="38098" bIns="38098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altLang="en-US" sz="2400" u="sng" dirty="0">
                <a:solidFill>
                  <a:schemeClr val="tx1"/>
                </a:solidFill>
                <a:latin typeface="Comic Sans MS" panose="030F0702030302020204" pitchFamily="66" charset="0"/>
                <a:ea typeface="Lucida Grande" charset="0"/>
                <a:cs typeface="Lucida Grande" charset="0"/>
                <a:sym typeface="Lucida Grande" charset="0"/>
              </a:rPr>
              <a:t>Spotting these on a Map </a:t>
            </a:r>
          </a:p>
        </p:txBody>
      </p:sp>
    </p:spTree>
    <p:extLst>
      <p:ext uri="{BB962C8B-B14F-4D97-AF65-F5344CB8AC3E}">
        <p14:creationId xmlns:p14="http://schemas.microsoft.com/office/powerpoint/2010/main" val="28486122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  <p:bldP spid="24580" grpId="0"/>
      <p:bldP spid="24581" grpId="0" animBg="1"/>
      <p:bldP spid="24582" grpId="0" animBg="1"/>
      <p:bldP spid="24583" grpId="0" autoUpdateAnimBg="0"/>
      <p:bldP spid="24584" grpId="0" autoUpdateAnimBg="0"/>
      <p:bldP spid="24585" grpId="0" animBg="1"/>
      <p:bldP spid="24586" grpId="0" animBg="1"/>
      <p:bldP spid="24588" grpId="0" autoUpdateAnimBg="0"/>
      <p:bldP spid="24589" grpId="0" animBg="1"/>
      <p:bldP spid="24590" grpId="0" autoUpdateAnimBg="0"/>
      <p:bldP spid="2459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ap_drainage bas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534" y="1762399"/>
            <a:ext cx="3932237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8295000" y="2554561"/>
            <a:ext cx="2514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 u="sng" dirty="0">
                <a:latin typeface="Comic Sans MS" panose="030F0702030302020204" pitchFamily="66" charset="0"/>
              </a:rPr>
              <a:t>Catchment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200" u="sng" dirty="0">
              <a:latin typeface="Comic Sans MS" panose="030F0702030302020204" pitchFamily="66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594920" y="736874"/>
            <a:ext cx="4419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 u="sng" dirty="0">
                <a:latin typeface="Comic Sans MS" panose="030F0702030302020204" pitchFamily="66" charset="0"/>
              </a:rPr>
              <a:t>Tributary</a:t>
            </a:r>
            <a:r>
              <a:rPr lang="en-GB" altLang="en-US" sz="2200" u="sng" dirty="0"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200" u="sng" dirty="0">
              <a:latin typeface="Comic Sans MS" panose="030F0702030302020204" pitchFamily="66" charset="0"/>
            </a:endParaRP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6356920" y="1721124"/>
            <a:ext cx="352425" cy="83343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u="sng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V="1">
            <a:off x="4951983" y="3926160"/>
            <a:ext cx="2209800" cy="2209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u="sng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3275583" y="5907360"/>
            <a:ext cx="495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 u="sng" dirty="0">
                <a:latin typeface="Comic Sans MS" panose="030F0702030302020204" pitchFamily="66" charset="0"/>
              </a:rPr>
              <a:t>Confluence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200" u="sng" dirty="0">
              <a:latin typeface="Comic Sans MS" panose="030F0702030302020204" pitchFamily="66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1632520" y="3392761"/>
            <a:ext cx="23622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 u="sng" dirty="0">
                <a:latin typeface="Comic Sans MS" panose="030F0702030302020204" pitchFamily="66" charset="0"/>
              </a:rPr>
              <a:t>Watershed</a:t>
            </a:r>
            <a:r>
              <a:rPr lang="en-GB" altLang="en-US" sz="2200" u="sng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V="1">
            <a:off x="3689920" y="3926160"/>
            <a:ext cx="2819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u="sng"/>
          </a:p>
        </p:txBody>
      </p:sp>
      <p:sp>
        <p:nvSpPr>
          <p:cNvPr id="24586" name="Freeform 10"/>
          <p:cNvSpPr>
            <a:spLocks/>
          </p:cNvSpPr>
          <p:nvPr/>
        </p:nvSpPr>
        <p:spPr bwMode="auto">
          <a:xfrm>
            <a:off x="5061520" y="1792560"/>
            <a:ext cx="3124200" cy="3810000"/>
          </a:xfrm>
          <a:custGeom>
            <a:avLst/>
            <a:gdLst>
              <a:gd name="T0" fmla="*/ 0 w 1968"/>
              <a:gd name="T1" fmla="*/ 0 h 2352"/>
              <a:gd name="T2" fmla="*/ 1088707500 w 1968"/>
              <a:gd name="T3" fmla="*/ 2141241059 h 2352"/>
              <a:gd name="T4" fmla="*/ 2147483646 w 1968"/>
              <a:gd name="T5" fmla="*/ 2147483646 h 2352"/>
              <a:gd name="T6" fmla="*/ 2056447500 w 1968"/>
              <a:gd name="T7" fmla="*/ 2147483646 h 2352"/>
              <a:gd name="T8" fmla="*/ 2147483646 w 1968"/>
              <a:gd name="T9" fmla="*/ 2147483646 h 2352"/>
              <a:gd name="T10" fmla="*/ 2147483646 w 1968"/>
              <a:gd name="T11" fmla="*/ 2147483646 h 2352"/>
              <a:gd name="T12" fmla="*/ 2147483646 w 1968"/>
              <a:gd name="T13" fmla="*/ 2147483646 h 23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68" h="2352">
                <a:moveTo>
                  <a:pt x="0" y="0"/>
                </a:moveTo>
                <a:cubicBezTo>
                  <a:pt x="136" y="308"/>
                  <a:pt x="272" y="616"/>
                  <a:pt x="432" y="816"/>
                </a:cubicBezTo>
                <a:cubicBezTo>
                  <a:pt x="592" y="1016"/>
                  <a:pt x="896" y="1048"/>
                  <a:pt x="960" y="1200"/>
                </a:cubicBezTo>
                <a:cubicBezTo>
                  <a:pt x="1024" y="1352"/>
                  <a:pt x="760" y="1584"/>
                  <a:pt x="816" y="1728"/>
                </a:cubicBezTo>
                <a:cubicBezTo>
                  <a:pt x="872" y="1872"/>
                  <a:pt x="1152" y="1976"/>
                  <a:pt x="1296" y="2064"/>
                </a:cubicBezTo>
                <a:cubicBezTo>
                  <a:pt x="1440" y="2152"/>
                  <a:pt x="1568" y="2208"/>
                  <a:pt x="1680" y="2256"/>
                </a:cubicBezTo>
                <a:cubicBezTo>
                  <a:pt x="1792" y="2304"/>
                  <a:pt x="1920" y="2336"/>
                  <a:pt x="1968" y="2352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u="sng"/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8623870" y="4158170"/>
            <a:ext cx="2514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 u="sng" dirty="0">
                <a:latin typeface="Comic Sans MS" panose="030F0702030302020204" pitchFamily="66" charset="0"/>
              </a:rPr>
              <a:t>Source</a:t>
            </a:r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flipH="1" flipV="1">
            <a:off x="8109520" y="5069160"/>
            <a:ext cx="685800" cy="76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u="sng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1676216" y="559759"/>
            <a:ext cx="2514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 u="sng" dirty="0">
                <a:latin typeface="Comic Sans MS" panose="030F0702030302020204" pitchFamily="66" charset="0"/>
              </a:rPr>
              <a:t>Mouth</a:t>
            </a:r>
          </a:p>
        </p:txBody>
      </p:sp>
      <p:sp>
        <p:nvSpPr>
          <p:cNvPr id="15" name="Rectangle 2"/>
          <p:cNvSpPr>
            <a:spLocks/>
          </p:cNvSpPr>
          <p:nvPr/>
        </p:nvSpPr>
        <p:spPr bwMode="auto">
          <a:xfrm>
            <a:off x="210312" y="89336"/>
            <a:ext cx="11722608" cy="43204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xtLst/>
        </p:spPr>
        <p:txBody>
          <a:bodyPr lIns="38098" tIns="38098" rIns="38098" bIns="38098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altLang="en-US" sz="2400" u="sng" dirty="0">
                <a:solidFill>
                  <a:schemeClr val="tx1"/>
                </a:solidFill>
                <a:latin typeface="Comic Sans MS" panose="030F0702030302020204" pitchFamily="66" charset="0"/>
                <a:ea typeface="Lucida Grande" charset="0"/>
                <a:cs typeface="Lucida Grande" charset="0"/>
                <a:sym typeface="Lucida Grande" charset="0"/>
              </a:rPr>
              <a:t>Spotting these on a Map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520" y="4126814"/>
            <a:ext cx="2371600" cy="17599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9524" y="1034973"/>
            <a:ext cx="2469397" cy="1716022"/>
          </a:xfrm>
          <a:prstGeom prst="rect">
            <a:avLst/>
          </a:prstGeom>
        </p:spPr>
      </p:pic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3791744" y="1103851"/>
            <a:ext cx="1117376" cy="109034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u="sng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8184" y="4569590"/>
            <a:ext cx="1733227" cy="20997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8325" y="634230"/>
            <a:ext cx="2331990" cy="155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706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  <p:bldP spid="24580" grpId="0"/>
      <p:bldP spid="24581" grpId="0" animBg="1"/>
      <p:bldP spid="24582" grpId="0" animBg="1"/>
      <p:bldP spid="24583" grpId="0" autoUpdateAnimBg="0"/>
      <p:bldP spid="24584" grpId="0" autoUpdateAnimBg="0"/>
      <p:bldP spid="24585" grpId="0" animBg="1"/>
      <p:bldP spid="24586" grpId="0" animBg="1"/>
      <p:bldP spid="24588" grpId="0" autoUpdateAnimBg="0"/>
      <p:bldP spid="24589" grpId="0" animBg="1"/>
      <p:bldP spid="24590" grpId="0" autoUpdateAnimBg="0"/>
      <p:bldP spid="2459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408</Words>
  <Application>Microsoft Office PowerPoint</Application>
  <PresentationFormat>Widescreen</PresentationFormat>
  <Paragraphs>67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Lucida Grande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roberts</dc:creator>
  <cp:lastModifiedBy>martin roberts</cp:lastModifiedBy>
  <cp:revision>9</cp:revision>
  <cp:lastPrinted>2016-09-13T09:22:09Z</cp:lastPrinted>
  <dcterms:created xsi:type="dcterms:W3CDTF">2016-09-12T12:03:55Z</dcterms:created>
  <dcterms:modified xsi:type="dcterms:W3CDTF">2017-05-11T06:29:34Z</dcterms:modified>
</cp:coreProperties>
</file>