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10-02T10:24:58.6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16192 14383,'0'0,"24"0,-24 0,0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63283-E4B0-4458-B594-1956DD0AD3E6}" type="datetimeFigureOut">
              <a:rPr lang="en-US" smtClean="0"/>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D8660-B0EB-4776-9582-84EC12704A36}" type="slidenum">
              <a:rPr lang="en-US" smtClean="0"/>
              <a:t>‹#›</a:t>
            </a:fld>
            <a:endParaRPr lang="en-US"/>
          </a:p>
        </p:txBody>
      </p:sp>
    </p:spTree>
    <p:extLst>
      <p:ext uri="{BB962C8B-B14F-4D97-AF65-F5344CB8AC3E}">
        <p14:creationId xmlns:p14="http://schemas.microsoft.com/office/powerpoint/2010/main" val="332817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D8660-B0EB-4776-9582-84EC12704A36}" type="slidenum">
              <a:rPr lang="en-US" smtClean="0"/>
              <a:t>1</a:t>
            </a:fld>
            <a:endParaRPr lang="en-US"/>
          </a:p>
        </p:txBody>
      </p:sp>
    </p:spTree>
    <p:extLst>
      <p:ext uri="{BB962C8B-B14F-4D97-AF65-F5344CB8AC3E}">
        <p14:creationId xmlns:p14="http://schemas.microsoft.com/office/powerpoint/2010/main" val="242844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20649F-DFAA-4F94-86F3-96042041CCFF}"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367858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20649F-DFAA-4F94-86F3-96042041CCFF}"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271687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20649F-DFAA-4F94-86F3-96042041CCFF}"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65723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20649F-DFAA-4F94-86F3-96042041CCFF}"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349470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0649F-DFAA-4F94-86F3-96042041CCFF}"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416929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20649F-DFAA-4F94-86F3-96042041CCFF}" type="datetimeFigureOut">
              <a:rPr lang="en-GB" smtClean="0"/>
              <a:t>25/09/2016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13678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20649F-DFAA-4F94-86F3-96042041CCFF}" type="datetimeFigureOut">
              <a:rPr lang="en-GB" smtClean="0"/>
              <a:t>25/09/2016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178142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20649F-DFAA-4F94-86F3-96042041CCFF}" type="datetimeFigureOut">
              <a:rPr lang="en-GB" smtClean="0"/>
              <a:t>25/09/2016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41848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0649F-DFAA-4F94-86F3-96042041CCFF}" type="datetimeFigureOut">
              <a:rPr lang="en-GB" smtClean="0"/>
              <a:t>25/09/2016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168039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0649F-DFAA-4F94-86F3-96042041CCFF}" type="datetimeFigureOut">
              <a:rPr lang="en-GB" smtClean="0"/>
              <a:t>25/09/2016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364298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0649F-DFAA-4F94-86F3-96042041CCFF}" type="datetimeFigureOut">
              <a:rPr lang="en-GB" smtClean="0"/>
              <a:t>25/09/2016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76304-6692-469A-83BF-1C6239B8CC21}" type="slidenum">
              <a:rPr lang="en-GB" smtClean="0"/>
              <a:t>‹#›</a:t>
            </a:fld>
            <a:endParaRPr lang="en-GB"/>
          </a:p>
        </p:txBody>
      </p:sp>
    </p:spTree>
    <p:extLst>
      <p:ext uri="{BB962C8B-B14F-4D97-AF65-F5344CB8AC3E}">
        <p14:creationId xmlns:p14="http://schemas.microsoft.com/office/powerpoint/2010/main" val="126066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0649F-DFAA-4F94-86F3-96042041CCFF}" type="datetimeFigureOut">
              <a:rPr lang="en-GB" smtClean="0"/>
              <a:t>25/09/2016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76304-6692-469A-83BF-1C6239B8CC21}" type="slidenum">
              <a:rPr lang="en-GB" smtClean="0"/>
              <a:t>‹#›</a:t>
            </a:fld>
            <a:endParaRPr lang="en-GB"/>
          </a:p>
        </p:txBody>
      </p:sp>
    </p:spTree>
    <p:extLst>
      <p:ext uri="{BB962C8B-B14F-4D97-AF65-F5344CB8AC3E}">
        <p14:creationId xmlns:p14="http://schemas.microsoft.com/office/powerpoint/2010/main" val="3047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charlottebear.co.uk/ecards/birth/birthecards1-5.htm" TargetMode="External"/><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nazarenemissions.org/IMAGES/photo_chinese_boy.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jpeg"/><Relationship Id="rId7" Type="http://schemas.openxmlformats.org/officeDocument/2006/relationships/image" Target="../media/image28.w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jpeg"/><Relationship Id="rId9" Type="http://schemas.openxmlformats.org/officeDocument/2006/relationships/image" Target="../media/image30.wmf"/></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ustomXml" Target="../ink/ink1.xml"/><Relationship Id="rId5" Type="http://schemas.openxmlformats.org/officeDocument/2006/relationships/image" Target="../media/image11.jpeg"/><Relationship Id="rId4" Type="http://schemas.openxmlformats.org/officeDocument/2006/relationships/image" Target="../media/image10.emf"/><Relationship Id="rId27" Type="http://schemas.openxmlformats.org/officeDocument/2006/relationships/image" Target="../media/image2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670" y="4581128"/>
            <a:ext cx="2908218" cy="2068474"/>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pic>
        <p:nvPicPr>
          <p:cNvPr id="71683" name="Picture 3" descr="chine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88913"/>
            <a:ext cx="2867025" cy="4235450"/>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183251" y="188913"/>
            <a:ext cx="5684894" cy="1007839"/>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GB" altLang="en-US" sz="2400" u="sng" dirty="0">
                <a:solidFill>
                  <a:schemeClr val="tx1"/>
                </a:solidFill>
                <a:latin typeface="Comic Sans MS" panose="030F0702030302020204" pitchFamily="66" charset="0"/>
              </a:rPr>
              <a:t>China’s One Child Policy; Case Study. A population under control???</a:t>
            </a:r>
          </a:p>
        </p:txBody>
      </p:sp>
      <p:sp>
        <p:nvSpPr>
          <p:cNvPr id="71685" name="Rectangle 5"/>
          <p:cNvSpPr>
            <a:spLocks noChangeArrowheads="1"/>
          </p:cNvSpPr>
          <p:nvPr/>
        </p:nvSpPr>
        <p:spPr bwMode="auto">
          <a:xfrm>
            <a:off x="183251" y="1251635"/>
            <a:ext cx="5684894" cy="1313270"/>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marL="0" indent="0">
              <a:buNone/>
            </a:pPr>
            <a:r>
              <a:rPr lang="en-GB" altLang="en-US" sz="2700" u="sng" dirty="0">
                <a:latin typeface="Comic Sans MS" panose="030F0702030302020204" pitchFamily="66" charset="0"/>
              </a:rPr>
              <a:t>Learning Objective: </a:t>
            </a:r>
            <a:r>
              <a:rPr lang="en-GB" altLang="en-US" sz="2700" dirty="0">
                <a:latin typeface="Comic Sans MS" panose="030F0702030302020204" pitchFamily="66" charset="0"/>
              </a:rPr>
              <a:t>To evaluate the effect of China’s one child policy on its population. </a:t>
            </a:r>
          </a:p>
          <a:p>
            <a:endParaRPr lang="en-GB" altLang="en-US" sz="2700" u="sng" dirty="0">
              <a:latin typeface="Comic Sans MS" panose="030F0702030302020204" pitchFamily="66" charset="0"/>
            </a:endParaRPr>
          </a:p>
          <a:p>
            <a:endParaRPr lang="en-GB" altLang="en-US" sz="2700" dirty="0">
              <a:latin typeface="Comic Sans MS" panose="030F0702030302020204" pitchFamily="66" charset="0"/>
            </a:endParaRPr>
          </a:p>
        </p:txBody>
      </p:sp>
      <p:sp>
        <p:nvSpPr>
          <p:cNvPr id="8" name="Rectangle 5"/>
          <p:cNvSpPr>
            <a:spLocks noChangeArrowheads="1"/>
          </p:cNvSpPr>
          <p:nvPr/>
        </p:nvSpPr>
        <p:spPr bwMode="auto">
          <a:xfrm>
            <a:off x="183386" y="2636350"/>
            <a:ext cx="5684759" cy="936104"/>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marL="0" indent="0">
              <a:buNone/>
            </a:pPr>
            <a:r>
              <a:rPr lang="en-GB" altLang="en-US" sz="2700" u="sng" dirty="0">
                <a:latin typeface="Comic Sans MS" panose="030F0702030302020204" pitchFamily="66" charset="0"/>
              </a:rPr>
              <a:t>Starter</a:t>
            </a:r>
            <a:r>
              <a:rPr lang="en-GB" altLang="en-US" sz="2700" dirty="0">
                <a:latin typeface="Comic Sans MS" panose="030F0702030302020204" pitchFamily="66" charset="0"/>
              </a:rPr>
              <a:t>: Complete your worksheet.</a:t>
            </a:r>
          </a:p>
          <a:p>
            <a:endParaRPr lang="en-GB" altLang="en-US" sz="2700" u="sng" dirty="0">
              <a:latin typeface="Comic Sans MS" panose="030F0702030302020204" pitchFamily="66" charset="0"/>
            </a:endParaRPr>
          </a:p>
          <a:p>
            <a:endParaRPr lang="en-GB" altLang="en-US" sz="2700" dirty="0">
              <a:latin typeface="Comic Sans MS" panose="030F0702030302020204" pitchFamily="66" charset="0"/>
            </a:endParaRPr>
          </a:p>
        </p:txBody>
      </p:sp>
      <p:sp>
        <p:nvSpPr>
          <p:cNvPr id="9" name="Rectangle 4"/>
          <p:cNvSpPr>
            <a:spLocks noChangeArrowheads="1"/>
          </p:cNvSpPr>
          <p:nvPr/>
        </p:nvSpPr>
        <p:spPr bwMode="auto">
          <a:xfrm>
            <a:off x="173379" y="3617059"/>
            <a:ext cx="2842447" cy="460013"/>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GB" altLang="en-US" sz="2400" u="sng" dirty="0">
                <a:solidFill>
                  <a:schemeClr val="tx1"/>
                </a:solidFill>
                <a:latin typeface="Comic Sans MS" panose="030F0702030302020204" pitchFamily="66" charset="0"/>
              </a:rPr>
              <a:t>Your Worksheet</a:t>
            </a:r>
          </a:p>
        </p:txBody>
      </p:sp>
      <p:sp>
        <p:nvSpPr>
          <p:cNvPr id="10" name="Rectangle 4"/>
          <p:cNvSpPr>
            <a:spLocks noChangeArrowheads="1"/>
          </p:cNvSpPr>
          <p:nvPr/>
        </p:nvSpPr>
        <p:spPr bwMode="auto">
          <a:xfrm>
            <a:off x="3129486" y="3620061"/>
            <a:ext cx="2738660" cy="3237939"/>
          </a:xfrm>
          <a:prstGeom prst="rect">
            <a:avLst/>
          </a:prstGeom>
          <a:noFill/>
          <a:ln w="2857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r>
              <a:rPr lang="en-GB" altLang="en-US" sz="2400" u="sng" dirty="0">
                <a:solidFill>
                  <a:schemeClr val="tx1"/>
                </a:solidFill>
                <a:latin typeface="Comic Sans MS" panose="030F0702030302020204" pitchFamily="66" charset="0"/>
              </a:rPr>
              <a:t>Key Term: </a:t>
            </a:r>
          </a:p>
          <a:p>
            <a:pPr algn="l"/>
            <a:r>
              <a:rPr lang="en-GB" altLang="en-US" sz="2400" dirty="0">
                <a:solidFill>
                  <a:schemeClr val="tx1"/>
                </a:solidFill>
                <a:latin typeface="Comic Sans MS" panose="030F0702030302020204" pitchFamily="66" charset="0"/>
              </a:rPr>
              <a:t>Anti- natalist policy: A population policy that aims to limit fertility through the use both of incentives and deterrents.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76" y="4424363"/>
            <a:ext cx="2592290" cy="193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66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3025" y="703221"/>
            <a:ext cx="8891463" cy="2365739"/>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0" hangingPunct="0">
              <a:buFont typeface="Arial" panose="020B0604020202020204" pitchFamily="34" charset="0"/>
              <a:buChar char="•"/>
            </a:pPr>
            <a:r>
              <a:rPr lang="en-GB" altLang="en-US" sz="2600" dirty="0">
                <a:latin typeface="Comic Sans MS" panose="030F0702030302020204" pitchFamily="66" charset="0"/>
              </a:rPr>
              <a:t>membership of a minority ethnic group.</a:t>
            </a:r>
          </a:p>
          <a:p>
            <a:pPr marL="457200" indent="-457200" eaLnBrk="0" hangingPunct="0">
              <a:buFont typeface="Arial" panose="020B0604020202020204" pitchFamily="34" charset="0"/>
              <a:buChar char="•"/>
            </a:pPr>
            <a:r>
              <a:rPr lang="en-GB" altLang="en-US" sz="2600" dirty="0">
                <a:latin typeface="Comic Sans MS" panose="030F0702030302020204" pitchFamily="66" charset="0"/>
              </a:rPr>
              <a:t>having a first child with a disability </a:t>
            </a:r>
          </a:p>
          <a:p>
            <a:pPr marL="457200" indent="-457200" eaLnBrk="0" hangingPunct="0">
              <a:buFont typeface="Arial" panose="020B0604020202020204" pitchFamily="34" charset="0"/>
              <a:buChar char="•"/>
            </a:pPr>
            <a:r>
              <a:rPr lang="en-GB" altLang="en-US" sz="2600" dirty="0">
                <a:latin typeface="Comic Sans MS" panose="030F0702030302020204" pitchFamily="66" charset="0"/>
              </a:rPr>
              <a:t>pregnancy after adopting a child </a:t>
            </a:r>
          </a:p>
          <a:p>
            <a:pPr marL="457200" indent="-457200" eaLnBrk="0" hangingPunct="0">
              <a:buFont typeface="Arial" panose="020B0604020202020204" pitchFamily="34" charset="0"/>
              <a:buChar char="•"/>
            </a:pPr>
            <a:r>
              <a:rPr lang="en-GB" altLang="en-US" sz="2600" dirty="0">
                <a:latin typeface="Comic Sans MS" panose="030F0702030302020204" pitchFamily="66" charset="0"/>
              </a:rPr>
              <a:t>rural families with 'real difficulties of losing the family line' (all children being girls)</a:t>
            </a:r>
            <a:r>
              <a:rPr lang="en-GB" altLang="en-US" dirty="0">
                <a:latin typeface="Comic Sans MS" panose="030F0702030302020204" pitchFamily="66" charset="0"/>
              </a:rPr>
              <a:t> </a:t>
            </a:r>
          </a:p>
          <a:p>
            <a:pPr eaLnBrk="0" hangingPunct="0"/>
            <a:endParaRPr lang="en-GB" altLang="en-US" dirty="0">
              <a:latin typeface="Comic Sans MS" panose="030F0702030302020204" pitchFamily="66" charset="0"/>
            </a:endParaRPr>
          </a:p>
        </p:txBody>
      </p:sp>
      <p:pic>
        <p:nvPicPr>
          <p:cNvPr id="79875" name="Picture 3" descr="birth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628" y="4689473"/>
            <a:ext cx="2016125" cy="2016125"/>
          </a:xfrm>
          <a:prstGeom prst="rect">
            <a:avLst/>
          </a:prstGeom>
          <a:noFill/>
          <a:extLst>
            <a:ext uri="{909E8E84-426E-40DD-AFC4-6F175D3DCCD1}">
              <a14:hiddenFill xmlns:a14="http://schemas.microsoft.com/office/drawing/2010/main">
                <a:solidFill>
                  <a:srgbClr val="FFFFFF"/>
                </a:solidFill>
              </a14:hiddenFill>
            </a:ext>
          </a:extLst>
        </p:spPr>
      </p:pic>
      <p:grpSp>
        <p:nvGrpSpPr>
          <p:cNvPr id="79876" name="Group 4"/>
          <p:cNvGrpSpPr>
            <a:grpSpLocks/>
          </p:cNvGrpSpPr>
          <p:nvPr/>
        </p:nvGrpSpPr>
        <p:grpSpPr bwMode="auto">
          <a:xfrm>
            <a:off x="1089025" y="2835275"/>
            <a:ext cx="6965950" cy="1189038"/>
            <a:chOff x="0" y="11"/>
            <a:chExt cx="4388" cy="749"/>
          </a:xfrm>
        </p:grpSpPr>
        <p:sp>
          <p:nvSpPr>
            <p:cNvPr id="79877" name="Rectangle 5"/>
            <p:cNvSpPr>
              <a:spLocks noChangeArrowheads="1"/>
            </p:cNvSpPr>
            <p:nvPr/>
          </p:nvSpPr>
          <p:spPr bwMode="auto">
            <a:xfrm>
              <a:off x="0" y="11"/>
              <a:ext cx="4388" cy="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9878" name="Rectangle 6"/>
            <p:cNvSpPr>
              <a:spLocks noChangeArrowheads="1"/>
            </p:cNvSpPr>
            <p:nvPr/>
          </p:nvSpPr>
          <p:spPr bwMode="auto">
            <a:xfrm>
              <a:off x="0" y="11"/>
              <a:ext cx="3938"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GB" altLang="en-US" sz="600">
                  <a:hlinkClick r:id="rId3"/>
                </a:rPr>
                <a:t>  </a:t>
              </a:r>
              <a:r>
                <a:rPr lang="en-GB" altLang="en-US" sz="7200"/>
                <a:t> </a:t>
              </a:r>
              <a:r>
                <a:rPr lang="en-GB" altLang="en-US" sz="600"/>
                <a:t>                                                      </a:t>
              </a:r>
            </a:p>
          </p:txBody>
        </p:sp>
      </p:grpSp>
      <p:pic>
        <p:nvPicPr>
          <p:cNvPr id="79879" name="Picture 7" descr="birth3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689475"/>
            <a:ext cx="2016125" cy="2016125"/>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9" descr="OneChildPolicy"/>
          <p:cNvPicPr>
            <a:picLocks noChangeAspect="1" noChangeArrowheads="1"/>
          </p:cNvPicPr>
          <p:nvPr/>
        </p:nvPicPr>
        <p:blipFill>
          <a:blip r:embed="rId5">
            <a:extLst>
              <a:ext uri="{28A0092B-C50C-407E-A947-70E740481C1C}">
                <a14:useLocalDpi xmlns:a14="http://schemas.microsoft.com/office/drawing/2010/main" val="0"/>
              </a:ext>
            </a:extLst>
          </a:blip>
          <a:srcRect l="12706" t="2309" r="12442" b="8936"/>
          <a:stretch>
            <a:fillRect/>
          </a:stretch>
        </p:blipFill>
        <p:spPr bwMode="auto">
          <a:xfrm>
            <a:off x="2771775" y="3575050"/>
            <a:ext cx="3600450" cy="2806700"/>
          </a:xfrm>
          <a:prstGeom prst="rect">
            <a:avLst/>
          </a:prstGeom>
          <a:noFill/>
          <a:extLst>
            <a:ext uri="{909E8E84-426E-40DD-AFC4-6F175D3DCCD1}">
              <a14:hiddenFill xmlns:a14="http://schemas.microsoft.com/office/drawing/2010/main">
                <a:solidFill>
                  <a:srgbClr val="FFFFFF"/>
                </a:solidFill>
              </a14:hiddenFill>
            </a:ext>
          </a:extLst>
        </p:spPr>
      </p:pic>
      <p:pic>
        <p:nvPicPr>
          <p:cNvPr id="79883" name="Picture 11" descr="unhappy_china"/>
          <p:cNvPicPr>
            <a:picLocks noChangeAspect="1" noChangeArrowheads="1"/>
          </p:cNvPicPr>
          <p:nvPr/>
        </p:nvPicPr>
        <p:blipFill>
          <a:blip r:embed="rId6" cstate="print">
            <a:extLst>
              <a:ext uri="{28A0092B-C50C-407E-A947-70E740481C1C}">
                <a14:useLocalDpi xmlns:a14="http://schemas.microsoft.com/office/drawing/2010/main" val="0"/>
              </a:ext>
            </a:extLst>
          </a:blip>
          <a:srcRect b="5992"/>
          <a:stretch>
            <a:fillRect/>
          </a:stretch>
        </p:blipFill>
        <p:spPr bwMode="auto">
          <a:xfrm>
            <a:off x="6965767" y="3170238"/>
            <a:ext cx="2016125" cy="1195387"/>
          </a:xfrm>
          <a:prstGeom prst="rect">
            <a:avLst/>
          </a:prstGeom>
          <a:noFill/>
          <a:extLst>
            <a:ext uri="{909E8E84-426E-40DD-AFC4-6F175D3DCCD1}">
              <a14:hiddenFill xmlns:a14="http://schemas.microsoft.com/office/drawing/2010/main">
                <a:solidFill>
                  <a:srgbClr val="FFFFFF"/>
                </a:solidFill>
              </a14:hiddenFill>
            </a:ext>
          </a:extLst>
        </p:spPr>
      </p:pic>
      <p:pic>
        <p:nvPicPr>
          <p:cNvPr id="79885" name="Picture 13" descr="happy-chinese-new-year"/>
          <p:cNvPicPr>
            <a:picLocks noChangeAspect="1" noChangeArrowheads="1"/>
          </p:cNvPicPr>
          <p:nvPr/>
        </p:nvPicPr>
        <p:blipFill>
          <a:blip r:embed="rId7">
            <a:extLst>
              <a:ext uri="{28A0092B-C50C-407E-A947-70E740481C1C}">
                <a14:useLocalDpi xmlns:a14="http://schemas.microsoft.com/office/drawing/2010/main" val="0"/>
              </a:ext>
            </a:extLst>
          </a:blip>
          <a:srcRect l="23016" t="22525" r="21190" b="33940"/>
          <a:stretch>
            <a:fillRect/>
          </a:stretch>
        </p:blipFill>
        <p:spPr bwMode="auto">
          <a:xfrm>
            <a:off x="179512" y="3213100"/>
            <a:ext cx="2016125" cy="12366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025" y="131117"/>
            <a:ext cx="8891463" cy="461665"/>
          </a:xfrm>
          <a:prstGeom prst="rect">
            <a:avLst/>
          </a:prstGeom>
          <a:ln w="28575">
            <a:solidFill>
              <a:srgbClr val="FF0000"/>
            </a:solidFill>
          </a:ln>
        </p:spPr>
        <p:txBody>
          <a:bodyPr wrap="square">
            <a:spAutoFit/>
          </a:bodyPr>
          <a:lstStyle/>
          <a:p>
            <a:pPr algn="ctr"/>
            <a:r>
              <a:rPr lang="en-GB" altLang="en-US" sz="2400" u="sng" dirty="0">
                <a:latin typeface="Comic Sans MS" panose="030F0702030302020204" pitchFamily="66" charset="0"/>
              </a:rPr>
              <a:t>Exceptions to the rule</a:t>
            </a:r>
            <a:r>
              <a:rPr lang="en-GB" altLang="en-US" sz="2400" dirty="0">
                <a:latin typeface="Comic Sans MS" panose="030F0702030302020204" pitchFamily="66" charset="0"/>
              </a:rPr>
              <a:t> </a:t>
            </a:r>
          </a:p>
        </p:txBody>
      </p:sp>
    </p:spTree>
    <p:extLst>
      <p:ext uri="{BB962C8B-B14F-4D97-AF65-F5344CB8AC3E}">
        <p14:creationId xmlns:p14="http://schemas.microsoft.com/office/powerpoint/2010/main" val="315574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extLst>
              <p:ext uri="{D42A27DB-BD31-4B8C-83A1-F6EECF244321}">
                <p14:modId xmlns:p14="http://schemas.microsoft.com/office/powerpoint/2010/main" val="2224295745"/>
              </p:ext>
            </p:extLst>
          </p:nvPr>
        </p:nvGraphicFramePr>
        <p:xfrm>
          <a:off x="647700" y="1340768"/>
          <a:ext cx="7848600" cy="2620963"/>
        </p:xfrm>
        <a:graphic>
          <a:graphicData uri="http://schemas.openxmlformats.org/presentationml/2006/ole">
            <mc:AlternateContent xmlns:mc="http://schemas.openxmlformats.org/markup-compatibility/2006">
              <mc:Choice xmlns:v="urn:schemas-microsoft-com:vml" Requires="v">
                <p:oleObj spid="_x0000_s2062" name="Bitmap Image" r:id="rId3" imgW="5896798" imgH="1448002" progId="Paint.Picture">
                  <p:embed/>
                </p:oleObj>
              </mc:Choice>
              <mc:Fallback>
                <p:oleObj name="Bitmap Image" r:id="rId3" imgW="5896798"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902"/>
                      <a:stretch>
                        <a:fillRect/>
                      </a:stretch>
                    </p:blipFill>
                    <p:spPr bwMode="auto">
                      <a:xfrm>
                        <a:off x="647700" y="1340768"/>
                        <a:ext cx="784860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39" name="Rectangle 3"/>
          <p:cNvSpPr>
            <a:spLocks noChangeArrowheads="1"/>
          </p:cNvSpPr>
          <p:nvPr/>
        </p:nvSpPr>
        <p:spPr bwMode="auto">
          <a:xfrm>
            <a:off x="179512" y="188640"/>
            <a:ext cx="8784976" cy="830997"/>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400" dirty="0">
                <a:latin typeface="Comic Sans MS" panose="030F0702030302020204" pitchFamily="66" charset="0"/>
                <a:cs typeface="Times New Roman" pitchFamily="18" charset="0"/>
              </a:rPr>
              <a:t>With most Chinese couples only having one child, since 1979 there have been </a:t>
            </a:r>
            <a:r>
              <a:rPr lang="en-GB" altLang="en-US" sz="2400" u="sng" dirty="0">
                <a:solidFill>
                  <a:srgbClr val="800080"/>
                </a:solidFill>
                <a:latin typeface="Comic Sans MS" panose="030F0702030302020204" pitchFamily="66" charset="0"/>
                <a:cs typeface="Times New Roman" pitchFamily="18" charset="0"/>
              </a:rPr>
              <a:t>400 million</a:t>
            </a:r>
            <a:r>
              <a:rPr lang="en-GB" altLang="en-US" sz="2400" u="sng" dirty="0">
                <a:latin typeface="Comic Sans MS" panose="030F0702030302020204" pitchFamily="66" charset="0"/>
                <a:cs typeface="Times New Roman" pitchFamily="18" charset="0"/>
              </a:rPr>
              <a:t> </a:t>
            </a:r>
            <a:r>
              <a:rPr lang="en-GB" altLang="en-US" sz="2400" dirty="0">
                <a:latin typeface="Comic Sans MS" panose="030F0702030302020204" pitchFamily="66" charset="0"/>
                <a:cs typeface="Times New Roman" pitchFamily="18" charset="0"/>
              </a:rPr>
              <a:t>less births.</a:t>
            </a:r>
          </a:p>
        </p:txBody>
      </p:sp>
      <p:sp>
        <p:nvSpPr>
          <p:cNvPr id="39940" name="Text Box 4"/>
          <p:cNvSpPr txBox="1">
            <a:spLocks noChangeArrowheads="1"/>
          </p:cNvSpPr>
          <p:nvPr/>
        </p:nvSpPr>
        <p:spPr bwMode="auto">
          <a:xfrm>
            <a:off x="179512" y="4725143"/>
            <a:ext cx="8784976" cy="1292662"/>
          </a:xfrm>
          <a:prstGeom prst="rect">
            <a:avLst/>
          </a:prstGeom>
          <a:noFill/>
          <a:ln w="28575">
            <a:solidFill>
              <a:srgbClr val="00FF00"/>
            </a:solidFill>
          </a:ln>
          <a:effectLst/>
        </p:spPr>
        <p:txBody>
          <a:bodyPr wrap="square">
            <a:spAutoFit/>
          </a:bodyPr>
          <a:lstStyle/>
          <a:p>
            <a:pPr>
              <a:spcBef>
                <a:spcPct val="50000"/>
              </a:spcBef>
            </a:pPr>
            <a:r>
              <a:rPr lang="en-GB" altLang="en-US" sz="2600" u="sng" dirty="0">
                <a:latin typeface="Comic Sans MS" panose="030F0702030302020204" pitchFamily="66" charset="0"/>
              </a:rPr>
              <a:t>Demo</a:t>
            </a:r>
            <a:r>
              <a:rPr lang="en-GB" altLang="en-US" sz="2600" dirty="0">
                <a:latin typeface="Comic Sans MS" panose="030F0702030302020204" pitchFamily="66" charset="0"/>
              </a:rPr>
              <a:t>: Why would this have helped the babies that were born in that same time to have a better standard of living? (3)</a:t>
            </a:r>
            <a:endParaRPr lang="en-GB" altLang="en-US" sz="2600" b="1" i="1" dirty="0">
              <a:latin typeface="Comic Sans MS" panose="030F0702030302020204" pitchFamily="66" charset="0"/>
            </a:endParaRPr>
          </a:p>
        </p:txBody>
      </p:sp>
    </p:spTree>
    <p:extLst>
      <p:ext uri="{BB962C8B-B14F-4D97-AF65-F5344CB8AC3E}">
        <p14:creationId xmlns:p14="http://schemas.microsoft.com/office/powerpoint/2010/main" val="22140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79512" y="116632"/>
            <a:ext cx="8856984"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400" u="sng" dirty="0">
                <a:latin typeface="Comic Sans MS" panose="030F0702030302020204" pitchFamily="66" charset="0"/>
              </a:rPr>
              <a:t>Problems caused by the policy</a:t>
            </a:r>
          </a:p>
        </p:txBody>
      </p:sp>
      <p:sp>
        <p:nvSpPr>
          <p:cNvPr id="77827" name="Rectangle 3"/>
          <p:cNvSpPr>
            <a:spLocks noChangeArrowheads="1"/>
          </p:cNvSpPr>
          <p:nvPr/>
        </p:nvSpPr>
        <p:spPr bwMode="auto">
          <a:xfrm>
            <a:off x="395288" y="234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77828" name="Picture 4" descr="A Chinese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3241675" cy="3889375"/>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77829" name="Text Box 5"/>
          <p:cNvSpPr txBox="1">
            <a:spLocks noChangeArrowheads="1"/>
          </p:cNvSpPr>
          <p:nvPr/>
        </p:nvSpPr>
        <p:spPr bwMode="auto">
          <a:xfrm>
            <a:off x="514245" y="4849429"/>
            <a:ext cx="2833620" cy="1200329"/>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600" dirty="0">
                <a:latin typeface="Comic Sans MS" panose="030F0702030302020204" pitchFamily="66" charset="0"/>
              </a:rPr>
              <a:t>‘Little emperors’</a:t>
            </a:r>
          </a:p>
        </p:txBody>
      </p:sp>
      <p:pic>
        <p:nvPicPr>
          <p:cNvPr id="77830" name="Picture 6" descr="20_p24"/>
          <p:cNvPicPr>
            <a:picLocks noChangeAspect="1" noChangeArrowheads="1"/>
          </p:cNvPicPr>
          <p:nvPr/>
        </p:nvPicPr>
        <p:blipFill>
          <a:blip r:embed="rId3">
            <a:extLst>
              <a:ext uri="{28A0092B-C50C-407E-A947-70E740481C1C}">
                <a14:useLocalDpi xmlns:a14="http://schemas.microsoft.com/office/drawing/2010/main" val="0"/>
              </a:ext>
            </a:extLst>
          </a:blip>
          <a:srcRect l="6470" r="9103" b="5481"/>
          <a:stretch>
            <a:fillRect/>
          </a:stretch>
        </p:blipFill>
        <p:spPr bwMode="auto">
          <a:xfrm>
            <a:off x="4402744" y="2936081"/>
            <a:ext cx="4535487" cy="3722688"/>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77831" name="Text Box 7"/>
          <p:cNvSpPr txBox="1">
            <a:spLocks noChangeArrowheads="1"/>
          </p:cNvSpPr>
          <p:nvPr/>
        </p:nvSpPr>
        <p:spPr bwMode="auto">
          <a:xfrm>
            <a:off x="4356099" y="1274763"/>
            <a:ext cx="4418013" cy="52322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dirty="0">
                <a:latin typeface="Comic Sans MS" panose="030F0702030302020204" pitchFamily="66" charset="0"/>
              </a:rPr>
              <a:t>Ageing population</a:t>
            </a:r>
          </a:p>
        </p:txBody>
      </p:sp>
      <p:sp>
        <p:nvSpPr>
          <p:cNvPr id="77832" name="Text Box 8"/>
          <p:cNvSpPr txBox="1">
            <a:spLocks noChangeArrowheads="1"/>
          </p:cNvSpPr>
          <p:nvPr/>
        </p:nvSpPr>
        <p:spPr bwMode="auto">
          <a:xfrm>
            <a:off x="4238625" y="729278"/>
            <a:ext cx="4797871" cy="1785104"/>
          </a:xfrm>
          <a:prstGeom prst="rect">
            <a:avLst/>
          </a:prstGeom>
          <a:solidFill>
            <a:schemeClr val="bg1"/>
          </a:solidFill>
          <a:ln w="28575">
            <a:solidFill>
              <a:srgbClr val="7030A0"/>
            </a:solidFill>
          </a:ln>
          <a:effectLst/>
          <a:extLst/>
        </p:spPr>
        <p:txBody>
          <a:bodyPr wrap="square">
            <a:spAutoFit/>
          </a:bodyPr>
          <a:lstStyle/>
          <a:p>
            <a:pPr>
              <a:spcBef>
                <a:spcPct val="50000"/>
              </a:spcBef>
            </a:pPr>
            <a:r>
              <a:rPr lang="en-GB" altLang="en-US" sz="2200" dirty="0">
                <a:latin typeface="Comic Sans MS" panose="030F0702030302020204" pitchFamily="66" charset="0"/>
              </a:rPr>
              <a:t>People live longer due to improved health care, but have less family to support them.  This will only get worse as the policy keeps working (400 million over 60’s by 2050).</a:t>
            </a:r>
          </a:p>
        </p:txBody>
      </p:sp>
      <p:sp>
        <p:nvSpPr>
          <p:cNvPr id="77833" name="Text Box 9"/>
          <p:cNvSpPr txBox="1">
            <a:spLocks noChangeArrowheads="1"/>
          </p:cNvSpPr>
          <p:nvPr/>
        </p:nvSpPr>
        <p:spPr bwMode="auto">
          <a:xfrm>
            <a:off x="352128" y="4796721"/>
            <a:ext cx="3241675" cy="1862048"/>
          </a:xfrm>
          <a:prstGeom prst="rect">
            <a:avLst/>
          </a:prstGeom>
          <a:solidFill>
            <a:schemeClr val="bg1"/>
          </a:solidFill>
          <a:ln w="28575">
            <a:solidFill>
              <a:srgbClr val="7030A0"/>
            </a:solidFill>
          </a:ln>
          <a:effectLst/>
          <a:extLst/>
        </p:spPr>
        <p:txBody>
          <a:bodyPr>
            <a:spAutoFit/>
          </a:bodyPr>
          <a:lstStyle/>
          <a:p>
            <a:pPr>
              <a:spcBef>
                <a:spcPct val="50000"/>
              </a:spcBef>
            </a:pPr>
            <a:r>
              <a:rPr lang="en-GB" altLang="en-US" sz="2300" dirty="0">
                <a:latin typeface="Comic Sans MS" panose="030F0702030302020204" pitchFamily="66" charset="0"/>
              </a:rPr>
              <a:t>Kids, mainly boys, are spoiled rotten, as grandparents only have one grandchild to treat</a:t>
            </a:r>
          </a:p>
        </p:txBody>
      </p:sp>
    </p:spTree>
    <p:extLst>
      <p:ext uri="{BB962C8B-B14F-4D97-AF65-F5344CB8AC3E}">
        <p14:creationId xmlns:p14="http://schemas.microsoft.com/office/powerpoint/2010/main" val="266974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7831"/>
                                        </p:tgtEl>
                                      </p:cBhvr>
                                    </p:animEffect>
                                    <p:set>
                                      <p:cBhvr>
                                        <p:cTn id="7" dur="1" fill="hold">
                                          <p:stCondLst>
                                            <p:cond delay="499"/>
                                          </p:stCondLst>
                                        </p:cTn>
                                        <p:tgtEl>
                                          <p:spTgt spid="77831"/>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77832"/>
                                        </p:tgtEl>
                                        <p:attrNameLst>
                                          <p:attrName>style.visibility</p:attrName>
                                        </p:attrNameLst>
                                      </p:cBhvr>
                                      <p:to>
                                        <p:strVal val="visible"/>
                                      </p:to>
                                    </p:set>
                                    <p:animEffect transition="in" filter="blinds(horizontal)">
                                      <p:cBhvr>
                                        <p:cTn id="10" dur="500"/>
                                        <p:tgtEl>
                                          <p:spTgt spid="778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833"/>
                                        </p:tgtEl>
                                        <p:attrNameLst>
                                          <p:attrName>style.visibility</p:attrName>
                                        </p:attrNameLst>
                                      </p:cBhvr>
                                      <p:to>
                                        <p:strVal val="visible"/>
                                      </p:to>
                                    </p:set>
                                    <p:animEffect transition="in" filter="blinds(horizontal)">
                                      <p:cBhvr>
                                        <p:cTn id="13" dur="500"/>
                                        <p:tgtEl>
                                          <p:spTgt spid="7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32" grpId="0" animBg="1"/>
      <p:bldP spid="778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9babies"/>
          <p:cNvPicPr>
            <a:picLocks noChangeAspect="1" noChangeArrowheads="1"/>
          </p:cNvPicPr>
          <p:nvPr/>
        </p:nvPicPr>
        <p:blipFill>
          <a:blip r:embed="rId2">
            <a:extLst>
              <a:ext uri="{28A0092B-C50C-407E-A947-70E740481C1C}">
                <a14:useLocalDpi xmlns:a14="http://schemas.microsoft.com/office/drawing/2010/main" val="0"/>
              </a:ext>
            </a:extLst>
          </a:blip>
          <a:srcRect t="21643" r="3729" b="25024"/>
          <a:stretch>
            <a:fillRect/>
          </a:stretch>
        </p:blipFill>
        <p:spPr bwMode="auto">
          <a:xfrm>
            <a:off x="646906" y="728698"/>
            <a:ext cx="7850188" cy="2808287"/>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57347" name="Rectangle 3"/>
          <p:cNvSpPr>
            <a:spLocks noChangeArrowheads="1"/>
          </p:cNvSpPr>
          <p:nvPr/>
        </p:nvSpPr>
        <p:spPr bwMode="auto">
          <a:xfrm>
            <a:off x="161332" y="3647605"/>
            <a:ext cx="4392488" cy="3004230"/>
          </a:xfrm>
          <a:prstGeom prst="rect">
            <a:avLst/>
          </a:prstGeom>
          <a:solidFill>
            <a:schemeClr val="bg1"/>
          </a:solidFill>
          <a:ln w="28575">
            <a:solidFill>
              <a:srgbClr val="7030A0"/>
            </a:solidFill>
          </a:ln>
          <a:effectLst/>
          <a:extLst/>
        </p:spPr>
        <p:txBody>
          <a:bodyPr/>
          <a:lstStyle/>
          <a:p>
            <a:pPr eaLnBrk="0" hangingPunct="0"/>
            <a:r>
              <a:rPr lang="en-GB" altLang="en-US" sz="2200" dirty="0">
                <a:latin typeface="Comic Sans MS" panose="030F0702030302020204" pitchFamily="66" charset="0"/>
              </a:rPr>
              <a:t>China has mostly girl orphans, due to a cultural bias towards males.</a:t>
            </a:r>
          </a:p>
          <a:p>
            <a:pPr eaLnBrk="0" hangingPunct="0"/>
            <a:endParaRPr lang="en-GB" altLang="en-US" sz="800" dirty="0">
              <a:latin typeface="Comic Sans MS" panose="030F0702030302020204" pitchFamily="66" charset="0"/>
            </a:endParaRPr>
          </a:p>
          <a:p>
            <a:pPr eaLnBrk="0" hangingPunct="0"/>
            <a:r>
              <a:rPr lang="en-GB" altLang="en-US" sz="2200" dirty="0">
                <a:latin typeface="Comic Sans MS" panose="030F0702030302020204" pitchFamily="66" charset="0"/>
              </a:rPr>
              <a:t>More worrying though is that females babies are far more likely to be aborted. There are now nearly 20 million more men than women of marriage age.</a:t>
            </a:r>
          </a:p>
        </p:txBody>
      </p:sp>
      <p:sp>
        <p:nvSpPr>
          <p:cNvPr id="57352" name="Text Box 8"/>
          <p:cNvSpPr txBox="1">
            <a:spLocks noChangeArrowheads="1"/>
          </p:cNvSpPr>
          <p:nvPr/>
        </p:nvSpPr>
        <p:spPr bwMode="auto">
          <a:xfrm>
            <a:off x="179512" y="116632"/>
            <a:ext cx="8784976"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400" u="sng" dirty="0">
                <a:latin typeface="Comic Sans MS" panose="030F0702030302020204" pitchFamily="66" charset="0"/>
              </a:rPr>
              <a:t>Imbalance of the sexes</a:t>
            </a:r>
          </a:p>
        </p:txBody>
      </p:sp>
      <p:grpSp>
        <p:nvGrpSpPr>
          <p:cNvPr id="57353" name="Group 9"/>
          <p:cNvGrpSpPr>
            <a:grpSpLocks/>
          </p:cNvGrpSpPr>
          <p:nvPr/>
        </p:nvGrpSpPr>
        <p:grpSpPr bwMode="auto">
          <a:xfrm>
            <a:off x="4643438" y="3583651"/>
            <a:ext cx="4500562" cy="3132138"/>
            <a:chOff x="703" y="935"/>
            <a:chExt cx="4828" cy="3448"/>
          </a:xfrm>
        </p:grpSpPr>
        <p:pic>
          <p:nvPicPr>
            <p:cNvPr id="57354" name="Picture 10" descr="s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 y="935"/>
              <a:ext cx="3154" cy="2621"/>
            </a:xfrm>
            <a:prstGeom prst="rect">
              <a:avLst/>
            </a:prstGeom>
            <a:noFill/>
            <a:extLst>
              <a:ext uri="{909E8E84-426E-40DD-AFC4-6F175D3DCCD1}">
                <a14:hiddenFill xmlns:a14="http://schemas.microsoft.com/office/drawing/2010/main">
                  <a:solidFill>
                    <a:srgbClr val="FFFFFF"/>
                  </a:solidFill>
                </a14:hiddenFill>
              </a:ext>
            </a:extLst>
          </p:spPr>
        </p:pic>
        <p:pic>
          <p:nvPicPr>
            <p:cNvPr id="57355" name="Picture 11" descr="photo_chinese_bo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 y="1797"/>
              <a:ext cx="979" cy="1260"/>
            </a:xfrm>
            <a:prstGeom prst="rect">
              <a:avLst/>
            </a:prstGeom>
            <a:noFill/>
            <a:extLst>
              <a:ext uri="{909E8E84-426E-40DD-AFC4-6F175D3DCCD1}">
                <a14:hiddenFill xmlns:a14="http://schemas.microsoft.com/office/drawing/2010/main">
                  <a:solidFill>
                    <a:srgbClr val="FFFFFF"/>
                  </a:solidFill>
                </a14:hiddenFill>
              </a:ext>
            </a:extLst>
          </p:spPr>
        </p:pic>
        <p:pic>
          <p:nvPicPr>
            <p:cNvPr id="57356" name="Picture 12" descr="17lzoicelo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1616"/>
              <a:ext cx="895" cy="1056"/>
            </a:xfrm>
            <a:prstGeom prst="rect">
              <a:avLst/>
            </a:prstGeom>
            <a:noFill/>
            <a:extLst>
              <a:ext uri="{909E8E84-426E-40DD-AFC4-6F175D3DCCD1}">
                <a14:hiddenFill xmlns:a14="http://schemas.microsoft.com/office/drawing/2010/main">
                  <a:solidFill>
                    <a:srgbClr val="FFFFFF"/>
                  </a:solidFill>
                </a14:hiddenFill>
              </a:ext>
            </a:extLst>
          </p:spPr>
        </p:pic>
        <p:sp>
          <p:nvSpPr>
            <p:cNvPr id="57357" name="Text Box 13"/>
            <p:cNvSpPr txBox="1">
              <a:spLocks noChangeArrowheads="1"/>
            </p:cNvSpPr>
            <p:nvPr/>
          </p:nvSpPr>
          <p:spPr bwMode="auto">
            <a:xfrm>
              <a:off x="703" y="3565"/>
              <a:ext cx="2159" cy="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a:latin typeface="Comic Sans MS" pitchFamily="66" charset="0"/>
                </a:rPr>
                <a:t>119 </a:t>
              </a:r>
              <a:r>
                <a:rPr lang="en-GB" altLang="en-US" sz="2000" dirty="0" err="1">
                  <a:latin typeface="Comic Sans MS" pitchFamily="66" charset="0"/>
                </a:rPr>
                <a:t>newborn</a:t>
              </a:r>
              <a:r>
                <a:rPr lang="en-GB" altLang="en-US" sz="2000" dirty="0">
                  <a:latin typeface="Comic Sans MS" pitchFamily="66" charset="0"/>
                </a:rPr>
                <a:t> boys</a:t>
              </a:r>
            </a:p>
          </p:txBody>
        </p:sp>
        <p:sp>
          <p:nvSpPr>
            <p:cNvPr id="57358" name="Text Box 14"/>
            <p:cNvSpPr txBox="1">
              <a:spLocks noChangeArrowheads="1"/>
            </p:cNvSpPr>
            <p:nvPr/>
          </p:nvSpPr>
          <p:spPr bwMode="auto">
            <a:xfrm>
              <a:off x="3514" y="3610"/>
              <a:ext cx="2017" cy="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latin typeface="Comic Sans MS" pitchFamily="66" charset="0"/>
                </a:rPr>
                <a:t>100 newborn girls</a:t>
              </a:r>
            </a:p>
          </p:txBody>
        </p:sp>
      </p:grpSp>
    </p:spTree>
    <p:extLst>
      <p:ext uri="{BB962C8B-B14F-4D97-AF65-F5344CB8AC3E}">
        <p14:creationId xmlns:p14="http://schemas.microsoft.com/office/powerpoint/2010/main" val="42959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 Chinese family"/>
          <p:cNvPicPr>
            <a:picLocks noChangeAspect="1" noChangeArrowheads="1"/>
          </p:cNvPicPr>
          <p:nvPr/>
        </p:nvPicPr>
        <p:blipFill>
          <a:blip r:embed="rId3">
            <a:extLst>
              <a:ext uri="{28A0092B-C50C-407E-A947-70E740481C1C}">
                <a14:useLocalDpi xmlns:a14="http://schemas.microsoft.com/office/drawing/2010/main" val="0"/>
              </a:ext>
            </a:extLst>
          </a:blip>
          <a:srcRect l="15489" r="2994"/>
          <a:stretch>
            <a:fillRect/>
          </a:stretch>
        </p:blipFill>
        <p:spPr bwMode="auto">
          <a:xfrm>
            <a:off x="276993" y="3582874"/>
            <a:ext cx="3889375" cy="3182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1" name="Rectangle 3"/>
          <p:cNvSpPr>
            <a:spLocks noGrp="1" noChangeArrowheads="1"/>
          </p:cNvSpPr>
          <p:nvPr>
            <p:ph type="title"/>
          </p:nvPr>
        </p:nvSpPr>
        <p:spPr>
          <a:xfrm>
            <a:off x="205580" y="116632"/>
            <a:ext cx="8758907" cy="600075"/>
          </a:xfrm>
          <a:ln w="28575">
            <a:solidFill>
              <a:srgbClr val="FF0000"/>
            </a:solidFill>
          </a:ln>
        </p:spPr>
        <p:txBody>
          <a:bodyPr>
            <a:normAutofit/>
          </a:bodyPr>
          <a:lstStyle/>
          <a:p>
            <a:r>
              <a:rPr lang="en-GB" altLang="en-US" sz="2400" u="sng" dirty="0">
                <a:latin typeface="Comic Sans MS" pitchFamily="66" charset="0"/>
              </a:rPr>
              <a:t>One child policy, is it necessary?</a:t>
            </a:r>
          </a:p>
        </p:txBody>
      </p:sp>
      <p:sp>
        <p:nvSpPr>
          <p:cNvPr id="78852" name="Text Box 4"/>
          <p:cNvSpPr txBox="1">
            <a:spLocks noChangeArrowheads="1"/>
          </p:cNvSpPr>
          <p:nvPr/>
        </p:nvSpPr>
        <p:spPr bwMode="auto">
          <a:xfrm>
            <a:off x="256012" y="819151"/>
            <a:ext cx="8708475" cy="1785104"/>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200" dirty="0">
                <a:latin typeface="Comic Sans MS" pitchFamily="66" charset="0"/>
              </a:rPr>
              <a:t>If China’s population had continued to grow at the same rate as the 1970’s,  the annual increase of population would be 40 million and not 17 million as it is today. However, should they have waited for a higher level of economic development. This would have initiated a natural decline in birth rate as in MEDC’s?</a:t>
            </a:r>
          </a:p>
        </p:txBody>
      </p:sp>
      <p:sp>
        <p:nvSpPr>
          <p:cNvPr id="78854" name="Text Box 6"/>
          <p:cNvSpPr txBox="1">
            <a:spLocks noChangeArrowheads="1"/>
          </p:cNvSpPr>
          <p:nvPr/>
        </p:nvSpPr>
        <p:spPr bwMode="auto">
          <a:xfrm>
            <a:off x="256012" y="2753859"/>
            <a:ext cx="8687493" cy="42703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200" b="1" u="sng" dirty="0">
                <a:latin typeface="Comic Sans MS" pitchFamily="66" charset="0"/>
              </a:rPr>
              <a:t>Demo</a:t>
            </a:r>
            <a:r>
              <a:rPr lang="en-GB" altLang="en-US" sz="2200" b="1" dirty="0">
                <a:latin typeface="Comic Sans MS" pitchFamily="66" charset="0"/>
              </a:rPr>
              <a:t>: </a:t>
            </a:r>
            <a:r>
              <a:rPr lang="en-GB" altLang="en-US" sz="2200" dirty="0">
                <a:latin typeface="Comic Sans MS" pitchFamily="66" charset="0"/>
              </a:rPr>
              <a:t>Could we have really afforded to wait and see???</a:t>
            </a:r>
          </a:p>
        </p:txBody>
      </p:sp>
      <p:pic>
        <p:nvPicPr>
          <p:cNvPr id="78855" name="Picture 7" descr="Explosion"/>
          <p:cNvPicPr>
            <a:picLocks noChangeAspect="1" noChangeArrowheads="1"/>
          </p:cNvPicPr>
          <p:nvPr/>
        </p:nvPicPr>
        <p:blipFill>
          <a:blip r:embed="rId4">
            <a:extLst>
              <a:ext uri="{28A0092B-C50C-407E-A947-70E740481C1C}">
                <a14:useLocalDpi xmlns:a14="http://schemas.microsoft.com/office/drawing/2010/main" val="0"/>
              </a:ext>
            </a:extLst>
          </a:blip>
          <a:srcRect l="3430" t="2036" r="5956"/>
          <a:stretch>
            <a:fillRect/>
          </a:stretch>
        </p:blipFill>
        <p:spPr bwMode="auto">
          <a:xfrm>
            <a:off x="4852307" y="3575731"/>
            <a:ext cx="3960812" cy="3209925"/>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MC90001603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0513" y="4637088"/>
            <a:ext cx="714375" cy="736600"/>
          </a:xfrm>
          <a:prstGeom prst="rect">
            <a:avLst/>
          </a:prstGeom>
          <a:noFill/>
          <a:extLst>
            <a:ext uri="{909E8E84-426E-40DD-AFC4-6F175D3DCCD1}">
              <a14:hiddenFill xmlns:a14="http://schemas.microsoft.com/office/drawing/2010/main">
                <a:solidFill>
                  <a:srgbClr val="FFFFFF"/>
                </a:solidFill>
              </a14:hiddenFill>
            </a:ext>
          </a:extLst>
        </p:spPr>
      </p:pic>
      <p:pic>
        <p:nvPicPr>
          <p:cNvPr id="78857" name="Picture 9" descr="MC90014075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0" y="3644900"/>
            <a:ext cx="561975" cy="901700"/>
          </a:xfrm>
          <a:prstGeom prst="rect">
            <a:avLst/>
          </a:prstGeom>
          <a:noFill/>
          <a:extLst>
            <a:ext uri="{909E8E84-426E-40DD-AFC4-6F175D3DCCD1}">
              <a14:hiddenFill xmlns:a14="http://schemas.microsoft.com/office/drawing/2010/main">
                <a:solidFill>
                  <a:srgbClr val="FFFFFF"/>
                </a:solidFill>
              </a14:hiddenFill>
            </a:ext>
          </a:extLst>
        </p:spPr>
      </p:pic>
      <p:pic>
        <p:nvPicPr>
          <p:cNvPr id="78858" name="Picture 10" descr="MC90013829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088" y="4508500"/>
            <a:ext cx="484187" cy="808038"/>
          </a:xfrm>
          <a:prstGeom prst="rect">
            <a:avLst/>
          </a:prstGeom>
          <a:noFill/>
          <a:extLst>
            <a:ext uri="{909E8E84-426E-40DD-AFC4-6F175D3DCCD1}">
              <a14:hiddenFill xmlns:a14="http://schemas.microsoft.com/office/drawing/2010/main">
                <a:solidFill>
                  <a:srgbClr val="FFFFFF"/>
                </a:solidFill>
              </a14:hiddenFill>
            </a:ext>
          </a:extLst>
        </p:spPr>
      </p:pic>
      <p:pic>
        <p:nvPicPr>
          <p:cNvPr id="78859" name="Picture 11" descr="MC90005453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1763" y="3429000"/>
            <a:ext cx="682625" cy="703263"/>
          </a:xfrm>
          <a:prstGeom prst="rect">
            <a:avLst/>
          </a:prstGeom>
          <a:noFill/>
          <a:extLst>
            <a:ext uri="{909E8E84-426E-40DD-AFC4-6F175D3DCCD1}">
              <a14:hiddenFill xmlns:a14="http://schemas.microsoft.com/office/drawing/2010/main">
                <a:solidFill>
                  <a:srgbClr val="FFFFFF"/>
                </a:solidFill>
              </a14:hiddenFill>
            </a:ext>
          </a:extLst>
        </p:spPr>
      </p:pic>
      <p:pic>
        <p:nvPicPr>
          <p:cNvPr id="78860" name="Picture 12" descr="MC90028567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2013" y="3284538"/>
            <a:ext cx="960437" cy="122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4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8854">
                                            <p:txEl>
                                              <p:pRg st="0" end="0"/>
                                            </p:txEl>
                                          </p:spTgt>
                                        </p:tgtEl>
                                        <p:attrNameLst>
                                          <p:attrName>style.visibility</p:attrName>
                                        </p:attrNameLst>
                                      </p:cBhvr>
                                      <p:to>
                                        <p:strVal val="visible"/>
                                      </p:to>
                                    </p:set>
                                    <p:animEffect transition="in" filter="box(out)">
                                      <p:cBhvr>
                                        <p:cTn id="7" dur="500"/>
                                        <p:tgtEl>
                                          <p:spTgt spid="7885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l="5495" t="6682" r="18243" b="14561"/>
          <a:stretch>
            <a:fillRect/>
          </a:stretch>
        </p:blipFill>
        <p:spPr bwMode="auto">
          <a:xfrm>
            <a:off x="1367533" y="214566"/>
            <a:ext cx="7524948" cy="6419344"/>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121456" y="127028"/>
            <a:ext cx="3887787" cy="946150"/>
          </a:xfrm>
          <a:prstGeom prst="rect">
            <a:avLst/>
          </a:prstGeom>
          <a:solidFill>
            <a:schemeClr val="bg1"/>
          </a:solidFill>
          <a:ln w="28575">
            <a:solidFill>
              <a:srgbClr val="FF0000"/>
            </a:solidFill>
            <a:miter lim="800000"/>
            <a:headEnd/>
            <a:tailEnd/>
          </a:ln>
          <a:effectLst/>
        </p:spPr>
        <p:txBody>
          <a:bodyPr>
            <a:spAutoFit/>
          </a:bodyPr>
          <a:lstStyle/>
          <a:p>
            <a:pPr algn="ctr">
              <a:spcBef>
                <a:spcPct val="50000"/>
              </a:spcBef>
            </a:pPr>
            <a:r>
              <a:rPr lang="en-GB" altLang="en-US" sz="2800" dirty="0">
                <a:latin typeface="Comic Sans MS" panose="030F0702030302020204" pitchFamily="66" charset="0"/>
              </a:rPr>
              <a:t>The demographic cycle since 1950</a:t>
            </a:r>
          </a:p>
        </p:txBody>
      </p:sp>
    </p:spTree>
    <p:extLst>
      <p:ext uri="{BB962C8B-B14F-4D97-AF65-F5344CB8AC3E}">
        <p14:creationId xmlns:p14="http://schemas.microsoft.com/office/powerpoint/2010/main" val="244145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800px-China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84" y="1484784"/>
            <a:ext cx="7346524" cy="44665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83251" y="188913"/>
            <a:ext cx="8776644" cy="503919"/>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GB" altLang="en-US" sz="1800" u="sng" dirty="0">
                <a:solidFill>
                  <a:schemeClr val="tx1"/>
                </a:solidFill>
                <a:latin typeface="Comic Sans MS" panose="030F0702030302020204" pitchFamily="66" charset="0"/>
              </a:rPr>
              <a:t>China’s One Child Policy; Case Study. A population under control???</a:t>
            </a:r>
          </a:p>
        </p:txBody>
      </p:sp>
      <p:sp>
        <p:nvSpPr>
          <p:cNvPr id="4" name="Rectangle 4"/>
          <p:cNvSpPr>
            <a:spLocks noChangeArrowheads="1"/>
          </p:cNvSpPr>
          <p:nvPr/>
        </p:nvSpPr>
        <p:spPr bwMode="auto">
          <a:xfrm>
            <a:off x="182397" y="817919"/>
            <a:ext cx="8776644" cy="503919"/>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r>
              <a:rPr lang="en-GB" altLang="en-US" sz="1800" u="sng" dirty="0">
                <a:solidFill>
                  <a:schemeClr val="tx1"/>
                </a:solidFill>
                <a:latin typeface="Comic Sans MS" panose="030F0702030302020204" pitchFamily="66" charset="0"/>
              </a:rPr>
              <a:t>Demo: </a:t>
            </a:r>
            <a:r>
              <a:rPr lang="en-GB" altLang="en-US" sz="1800" dirty="0">
                <a:solidFill>
                  <a:schemeClr val="tx1"/>
                </a:solidFill>
                <a:latin typeface="Comic Sans MS" panose="030F0702030302020204" pitchFamily="66" charset="0"/>
              </a:rPr>
              <a:t>Highlight the dependency ratio on the population graph.</a:t>
            </a:r>
          </a:p>
        </p:txBody>
      </p:sp>
      <p:sp>
        <p:nvSpPr>
          <p:cNvPr id="5" name="Rectangle 4"/>
          <p:cNvSpPr>
            <a:spLocks noChangeArrowheads="1"/>
          </p:cNvSpPr>
          <p:nvPr/>
        </p:nvSpPr>
        <p:spPr bwMode="auto">
          <a:xfrm>
            <a:off x="182397" y="6165304"/>
            <a:ext cx="8776644" cy="503919"/>
          </a:xfrm>
          <a:prstGeom prst="rect">
            <a:avLst/>
          </a:prstGeom>
          <a:noFill/>
          <a:ln w="28575">
            <a:solidFill>
              <a:srgbClr val="00B0F0"/>
            </a:solidFill>
            <a:miter lim="800000"/>
            <a:headEnd/>
            <a:tailEnd/>
          </a:ln>
          <a:extLst>
            <a:ext uri="{909E8E84-426E-40DD-AFC4-6F175D3DCCD1}">
              <a14:hiddenFill xmlns:a14="http://schemas.microsoft.com/office/drawing/2010/main">
                <a:solidFill>
                  <a:schemeClr val="accent1"/>
                </a:solidFill>
              </a14:hiddenFill>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r>
              <a:rPr lang="en-GB" altLang="en-US" sz="1800" u="sng" dirty="0">
                <a:solidFill>
                  <a:schemeClr val="tx1"/>
                </a:solidFill>
                <a:latin typeface="Comic Sans MS" panose="030F0702030302020204" pitchFamily="66" charset="0"/>
              </a:rPr>
              <a:t>Challenge: </a:t>
            </a:r>
            <a:r>
              <a:rPr lang="en-GB" altLang="en-US" sz="1800" dirty="0">
                <a:solidFill>
                  <a:schemeClr val="tx1"/>
                </a:solidFill>
                <a:latin typeface="Comic Sans MS" panose="030F0702030302020204" pitchFamily="66" charset="0"/>
              </a:rPr>
              <a:t>What problems might China be facing in the future?  </a:t>
            </a:r>
          </a:p>
        </p:txBody>
      </p:sp>
    </p:spTree>
    <p:extLst>
      <p:ext uri="{BB962C8B-B14F-4D97-AF65-F5344CB8AC3E}">
        <p14:creationId xmlns:p14="http://schemas.microsoft.com/office/powerpoint/2010/main" val="300666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51520" y="105939"/>
            <a:ext cx="8640638" cy="1738885"/>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2400" dirty="0">
                <a:latin typeface="Comic Sans MS" pitchFamily="66" charset="0"/>
              </a:rPr>
              <a:t>Until the 1970s the Chinese government regarded a growing population as a quick way to economic development. In 1963, the average number of children born was 7.5 (UK today is 1.6). </a:t>
            </a:r>
          </a:p>
        </p:txBody>
      </p:sp>
      <p:pic>
        <p:nvPicPr>
          <p:cNvPr id="68611" name="Picture 3"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827584" y="3500438"/>
            <a:ext cx="10239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68623" name="Group 15"/>
          <p:cNvGrpSpPr>
            <a:grpSpLocks/>
          </p:cNvGrpSpPr>
          <p:nvPr/>
        </p:nvGrpSpPr>
        <p:grpSpPr bwMode="auto">
          <a:xfrm>
            <a:off x="4643438" y="2708275"/>
            <a:ext cx="4105275" cy="3457575"/>
            <a:chOff x="2971" y="1933"/>
            <a:chExt cx="2586" cy="2178"/>
          </a:xfrm>
        </p:grpSpPr>
        <p:pic>
          <p:nvPicPr>
            <p:cNvPr id="68612" name="Picture 4"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2971" y="1933"/>
              <a:ext cx="645" cy="1089"/>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3606" y="1933"/>
              <a:ext cx="645" cy="1089"/>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0849" b="45854"/>
            <a:stretch>
              <a:fillRect/>
            </a:stretch>
          </p:blipFill>
          <p:spPr bwMode="auto">
            <a:xfrm>
              <a:off x="4876" y="3022"/>
              <a:ext cx="681" cy="590"/>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4241" y="3022"/>
              <a:ext cx="645" cy="1089"/>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2971" y="3022"/>
              <a:ext cx="645" cy="1089"/>
            </a:xfrm>
            <a:prstGeom prst="rect">
              <a:avLst/>
            </a:prstGeom>
            <a:noFill/>
            <a:extLst>
              <a:ext uri="{909E8E84-426E-40DD-AFC4-6F175D3DCCD1}">
                <a14:hiddenFill xmlns:a14="http://schemas.microsoft.com/office/drawing/2010/main">
                  <a:solidFill>
                    <a:srgbClr val="FFFFFF"/>
                  </a:solidFill>
                </a14:hiddenFill>
              </a:ext>
            </a:extLst>
          </p:spPr>
        </p:pic>
        <p:pic>
          <p:nvPicPr>
            <p:cNvPr id="68617" name="Picture 9"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3606" y="3022"/>
              <a:ext cx="645" cy="1089"/>
            </a:xfrm>
            <a:prstGeom prst="rect">
              <a:avLst/>
            </a:prstGeom>
            <a:noFill/>
            <a:extLst>
              <a:ext uri="{909E8E84-426E-40DD-AFC4-6F175D3DCCD1}">
                <a14:hiddenFill xmlns:a14="http://schemas.microsoft.com/office/drawing/2010/main">
                  <a:solidFill>
                    <a:srgbClr val="FFFFFF"/>
                  </a:solidFill>
                </a14:hiddenFill>
              </a:ext>
            </a:extLst>
          </p:spPr>
        </p:pic>
        <p:pic>
          <p:nvPicPr>
            <p:cNvPr id="68618" name="Picture 10"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4241" y="1933"/>
              <a:ext cx="645" cy="1089"/>
            </a:xfrm>
            <a:prstGeom prst="rect">
              <a:avLst/>
            </a:prstGeom>
            <a:noFill/>
            <a:extLst>
              <a:ext uri="{909E8E84-426E-40DD-AFC4-6F175D3DCCD1}">
                <a14:hiddenFill xmlns:a14="http://schemas.microsoft.com/office/drawing/2010/main">
                  <a:solidFill>
                    <a:srgbClr val="FFFFFF"/>
                  </a:solidFill>
                </a14:hiddenFill>
              </a:ext>
            </a:extLst>
          </p:spPr>
        </p:pic>
        <p:pic>
          <p:nvPicPr>
            <p:cNvPr id="68619" name="Picture 11"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2199" b="9872"/>
            <a:stretch>
              <a:fillRect/>
            </a:stretch>
          </p:blipFill>
          <p:spPr bwMode="auto">
            <a:xfrm>
              <a:off x="4876" y="1933"/>
              <a:ext cx="645" cy="1089"/>
            </a:xfrm>
            <a:prstGeom prst="rect">
              <a:avLst/>
            </a:prstGeom>
            <a:noFill/>
            <a:extLst>
              <a:ext uri="{909E8E84-426E-40DD-AFC4-6F175D3DCCD1}">
                <a14:hiddenFill xmlns:a14="http://schemas.microsoft.com/office/drawing/2010/main">
                  <a:solidFill>
                    <a:srgbClr val="FFFFFF"/>
                  </a:solidFill>
                </a14:hiddenFill>
              </a:ext>
            </a:extLst>
          </p:spPr>
        </p:pic>
      </p:grpSp>
      <p:pic>
        <p:nvPicPr>
          <p:cNvPr id="68620" name="Picture 12" descr="toilet%20sign-722560"/>
          <p:cNvPicPr>
            <a:picLocks noChangeAspect="1" noChangeArrowheads="1"/>
          </p:cNvPicPr>
          <p:nvPr/>
        </p:nvPicPr>
        <p:blipFill>
          <a:blip r:embed="rId2">
            <a:extLst>
              <a:ext uri="{28A0092B-C50C-407E-A947-70E740481C1C}">
                <a14:useLocalDpi xmlns:a14="http://schemas.microsoft.com/office/drawing/2010/main" val="0"/>
              </a:ext>
            </a:extLst>
          </a:blip>
          <a:srcRect l="13600" t="11603" r="60886" b="36047"/>
          <a:stretch>
            <a:fillRect/>
          </a:stretch>
        </p:blipFill>
        <p:spPr bwMode="auto">
          <a:xfrm>
            <a:off x="1835647" y="3500438"/>
            <a:ext cx="1079500" cy="1152525"/>
          </a:xfrm>
          <a:prstGeom prst="rect">
            <a:avLst/>
          </a:prstGeom>
          <a:noFill/>
          <a:extLst>
            <a:ext uri="{909E8E84-426E-40DD-AFC4-6F175D3DCCD1}">
              <a14:hiddenFill xmlns:a14="http://schemas.microsoft.com/office/drawing/2010/main">
                <a:solidFill>
                  <a:srgbClr val="FFFFFF"/>
                </a:solidFill>
              </a14:hiddenFill>
            </a:ext>
          </a:extLst>
        </p:spPr>
      </p:pic>
      <p:sp>
        <p:nvSpPr>
          <p:cNvPr id="68621" name="Text Box 13"/>
          <p:cNvSpPr txBox="1">
            <a:spLocks noChangeArrowheads="1"/>
          </p:cNvSpPr>
          <p:nvPr/>
        </p:nvSpPr>
        <p:spPr bwMode="auto">
          <a:xfrm>
            <a:off x="1395386" y="5406799"/>
            <a:ext cx="7921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dirty="0">
                <a:latin typeface="Comic Sans MS" panose="030F0702030302020204" pitchFamily="66" charset="0"/>
              </a:rPr>
              <a:t>UK</a:t>
            </a:r>
            <a:endParaRPr lang="en-GB" altLang="en-US" sz="3200" dirty="0">
              <a:latin typeface="Comic Sans MS" panose="030F0702030302020204" pitchFamily="66" charset="0"/>
            </a:endParaRPr>
          </a:p>
        </p:txBody>
      </p:sp>
      <p:sp>
        <p:nvSpPr>
          <p:cNvPr id="68622" name="Text Box 14"/>
          <p:cNvSpPr txBox="1">
            <a:spLocks noChangeArrowheads="1"/>
          </p:cNvSpPr>
          <p:nvPr/>
        </p:nvSpPr>
        <p:spPr bwMode="auto">
          <a:xfrm>
            <a:off x="5940425" y="6266993"/>
            <a:ext cx="1584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dirty="0">
                <a:latin typeface="Comic Sans MS" panose="030F0702030302020204" pitchFamily="66" charset="0"/>
              </a:rPr>
              <a:t>China</a:t>
            </a:r>
            <a:endParaRPr lang="en-GB" altLang="en-US" sz="3200" dirty="0">
              <a:latin typeface="Comic Sans MS" panose="030F0702030302020204" pitchFamily="66" charset="0"/>
            </a:endParaRPr>
          </a:p>
        </p:txBody>
      </p:sp>
    </p:spTree>
    <p:extLst>
      <p:ext uri="{BB962C8B-B14F-4D97-AF65-F5344CB8AC3E}">
        <p14:creationId xmlns:p14="http://schemas.microsoft.com/office/powerpoint/2010/main" val="115166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8925"/>
            <a:ext cx="8136904"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 Box 4"/>
          <p:cNvSpPr txBox="1">
            <a:spLocks noChangeArrowheads="1"/>
          </p:cNvSpPr>
          <p:nvPr/>
        </p:nvSpPr>
        <p:spPr bwMode="auto">
          <a:xfrm>
            <a:off x="616766" y="5529942"/>
            <a:ext cx="8131698" cy="52322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dirty="0">
                <a:latin typeface="Comic Sans MS" panose="030F0702030302020204" pitchFamily="66" charset="0"/>
              </a:rPr>
              <a:t>Population = 1.4 billion</a:t>
            </a:r>
          </a:p>
        </p:txBody>
      </p:sp>
      <p:sp>
        <p:nvSpPr>
          <p:cNvPr id="27654" name="Text Box 6"/>
          <p:cNvSpPr txBox="1">
            <a:spLocks noChangeArrowheads="1"/>
          </p:cNvSpPr>
          <p:nvPr/>
        </p:nvSpPr>
        <p:spPr bwMode="auto">
          <a:xfrm>
            <a:off x="611560" y="6146140"/>
            <a:ext cx="8136904" cy="52322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dirty="0">
                <a:latin typeface="Comic Sans MS" panose="030F0702030302020204" pitchFamily="66" charset="0"/>
              </a:rPr>
              <a:t>Optimum (best) population = 0.7 billion</a:t>
            </a:r>
          </a:p>
        </p:txBody>
      </p:sp>
    </p:spTree>
    <p:extLst>
      <p:ext uri="{BB962C8B-B14F-4D97-AF65-F5344CB8AC3E}">
        <p14:creationId xmlns:p14="http://schemas.microsoft.com/office/powerpoint/2010/main" val="165678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val 2"/>
          <p:cNvSpPr>
            <a:spLocks noChangeArrowheads="1"/>
          </p:cNvSpPr>
          <p:nvPr/>
        </p:nvSpPr>
        <p:spPr bwMode="auto">
          <a:xfrm>
            <a:off x="755650" y="6092825"/>
            <a:ext cx="215900" cy="28892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79" name="Text Box 3"/>
          <p:cNvSpPr txBox="1">
            <a:spLocks noChangeArrowheads="1"/>
          </p:cNvSpPr>
          <p:nvPr/>
        </p:nvSpPr>
        <p:spPr bwMode="auto">
          <a:xfrm>
            <a:off x="251520" y="130175"/>
            <a:ext cx="8568630" cy="128270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600" dirty="0">
                <a:latin typeface="Comic Sans MS" panose="030F0702030302020204" pitchFamily="66" charset="0"/>
              </a:rPr>
              <a:t>With 21% of the world's population, but only 7% of the world's arable (farm) land, population growth brought about extreme poverty &amp; famine. </a:t>
            </a:r>
          </a:p>
        </p:txBody>
      </p:sp>
      <p:pic>
        <p:nvPicPr>
          <p:cNvPr id="7578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l="5573" t="7867"/>
          <a:stretch>
            <a:fillRect/>
          </a:stretch>
        </p:blipFill>
        <p:spPr bwMode="auto">
          <a:xfrm>
            <a:off x="683568" y="1511771"/>
            <a:ext cx="7848600" cy="4581525"/>
          </a:xfrm>
          <a:prstGeom prst="rect">
            <a:avLst/>
          </a:prstGeom>
          <a:noFill/>
          <a:extLst>
            <a:ext uri="{909E8E84-426E-40DD-AFC4-6F175D3DCCD1}">
              <a14:hiddenFill xmlns:a14="http://schemas.microsoft.com/office/drawing/2010/main">
                <a:solidFill>
                  <a:srgbClr val="FFFFFF"/>
                </a:solidFill>
              </a14:hiddenFill>
            </a:ext>
          </a:extLst>
        </p:spPr>
      </p:pic>
      <p:sp>
        <p:nvSpPr>
          <p:cNvPr id="75781" name="Text Box 5"/>
          <p:cNvSpPr txBox="1">
            <a:spLocks noChangeArrowheads="1"/>
          </p:cNvSpPr>
          <p:nvPr/>
        </p:nvSpPr>
        <p:spPr bwMode="auto">
          <a:xfrm>
            <a:off x="251520" y="6220732"/>
            <a:ext cx="8568631" cy="369332"/>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latin typeface="Comic Sans MS" panose="030F0702030302020204" pitchFamily="66" charset="0"/>
              </a:rPr>
              <a:t>China's government now views population growth differently</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40388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msotw9_temp0"/>
          <p:cNvPicPr>
            <a:picLocks noChangeAspect="1" noChangeArrowheads="1"/>
          </p:cNvPicPr>
          <p:nvPr/>
        </p:nvPicPr>
        <p:blipFill>
          <a:blip r:embed="rId2">
            <a:extLst>
              <a:ext uri="{28A0092B-C50C-407E-A947-70E740481C1C}">
                <a14:useLocalDpi xmlns:a14="http://schemas.microsoft.com/office/drawing/2010/main" val="0"/>
              </a:ext>
            </a:extLst>
          </a:blip>
          <a:srcRect l="7149" t="10789" r="12665" b="9219"/>
          <a:stretch>
            <a:fillRect/>
          </a:stretch>
        </p:blipFill>
        <p:spPr bwMode="auto">
          <a:xfrm>
            <a:off x="755576" y="1053842"/>
            <a:ext cx="7416078" cy="561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027"/>
          <p:cNvSpPr txBox="1">
            <a:spLocks noChangeArrowheads="1"/>
          </p:cNvSpPr>
          <p:nvPr/>
        </p:nvSpPr>
        <p:spPr bwMode="auto">
          <a:xfrm>
            <a:off x="107504" y="163437"/>
            <a:ext cx="8856984" cy="830997"/>
          </a:xfrm>
          <a:prstGeom prst="rect">
            <a:avLst/>
          </a:prstGeom>
          <a:noFill/>
          <a:ln w="28575">
            <a:solidFill>
              <a:srgbClr val="00FF00"/>
            </a:solidFill>
          </a:ln>
          <a:effectLst/>
        </p:spPr>
        <p:txBody>
          <a:bodyPr wrap="square">
            <a:spAutoFit/>
          </a:bodyPr>
          <a:lstStyle/>
          <a:p>
            <a:pPr>
              <a:spcBef>
                <a:spcPct val="50000"/>
              </a:spcBef>
            </a:pPr>
            <a:r>
              <a:rPr lang="en-GB" altLang="en-US" sz="2400" u="sng" dirty="0">
                <a:latin typeface="Comic Sans MS" panose="030F0702030302020204" pitchFamily="66" charset="0"/>
              </a:rPr>
              <a:t>Demo: </a:t>
            </a:r>
            <a:r>
              <a:rPr lang="en-GB" altLang="en-US" sz="2400" dirty="0">
                <a:latin typeface="Comic Sans MS" panose="030F0702030302020204" pitchFamily="66" charset="0"/>
              </a:rPr>
              <a:t>Looking at this map what do you think would be the logical (simple) solution to over crowding in China?</a:t>
            </a:r>
          </a:p>
        </p:txBody>
      </p:sp>
      <p:sp>
        <p:nvSpPr>
          <p:cNvPr id="30724" name="Text Box 1028"/>
          <p:cNvSpPr txBox="1">
            <a:spLocks noChangeArrowheads="1"/>
          </p:cNvSpPr>
          <p:nvPr/>
        </p:nvSpPr>
        <p:spPr bwMode="auto">
          <a:xfrm>
            <a:off x="7596337" y="1193461"/>
            <a:ext cx="1368152" cy="784830"/>
          </a:xfrm>
          <a:prstGeom prst="rect">
            <a:avLst/>
          </a:prstGeom>
          <a:solidFill>
            <a:schemeClr val="bg1"/>
          </a:solidFill>
          <a:ln w="28575">
            <a:solidFill>
              <a:srgbClr val="7030A0"/>
            </a:solidFill>
            <a:miter lim="800000"/>
            <a:headEnd/>
            <a:tailEnd/>
          </a:ln>
          <a:effectLst/>
        </p:spPr>
        <p:txBody>
          <a:bodyPr wrap="square">
            <a:spAutoFit/>
          </a:bodyPr>
          <a:lstStyle/>
          <a:p>
            <a:pPr>
              <a:spcBef>
                <a:spcPct val="50000"/>
              </a:spcBef>
            </a:pPr>
            <a:r>
              <a:rPr lang="en-GB" altLang="en-US" dirty="0">
                <a:latin typeface="Comic Sans MS" panose="030F0702030302020204" pitchFamily="66" charset="0"/>
              </a:rPr>
              <a:t>USA = 30</a:t>
            </a:r>
          </a:p>
          <a:p>
            <a:pPr>
              <a:spcBef>
                <a:spcPct val="50000"/>
              </a:spcBef>
            </a:pPr>
            <a:r>
              <a:rPr lang="en-GB" altLang="en-US" dirty="0">
                <a:latin typeface="Comic Sans MS" panose="030F0702030302020204" pitchFamily="66" charset="0"/>
              </a:rPr>
              <a:t>UK = 322</a:t>
            </a:r>
          </a:p>
        </p:txBody>
      </p:sp>
    </p:spTree>
    <p:extLst>
      <p:ext uri="{BB962C8B-B14F-4D97-AF65-F5344CB8AC3E}">
        <p14:creationId xmlns:p14="http://schemas.microsoft.com/office/powerpoint/2010/main" val="1496628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l="7758" t="9763" r="3589" b="9914"/>
          <a:stretch>
            <a:fillRect/>
          </a:stretch>
        </p:blipFill>
        <p:spPr bwMode="auto">
          <a:xfrm>
            <a:off x="214603" y="1665265"/>
            <a:ext cx="6077494" cy="496892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179512" y="188913"/>
            <a:ext cx="8713663" cy="1200329"/>
          </a:xfrm>
          <a:prstGeom prst="rect">
            <a:avLst/>
          </a:prstGeom>
          <a:noFill/>
          <a:ln w="28575">
            <a:solidFill>
              <a:srgbClr val="7030A0"/>
            </a:solidFill>
          </a:ln>
          <a:effectLst/>
        </p:spPr>
        <p:txBody>
          <a:bodyPr wrap="square">
            <a:spAutoFit/>
          </a:bodyPr>
          <a:lstStyle/>
          <a:p>
            <a:pPr algn="ctr">
              <a:spcBef>
                <a:spcPct val="50000"/>
              </a:spcBef>
            </a:pPr>
            <a:r>
              <a:rPr lang="en-GB" altLang="en-US" sz="2400" dirty="0">
                <a:latin typeface="Comic Sans MS" panose="030F0702030302020204" pitchFamily="66" charset="0"/>
              </a:rPr>
              <a:t>The communist regime tried to force people to the west of the country. This was unsuccessful as the west is an arid region (almost desert).</a:t>
            </a:r>
          </a:p>
        </p:txBody>
      </p:sp>
      <p:sp>
        <p:nvSpPr>
          <p:cNvPr id="29701" name="Line 5"/>
          <p:cNvSpPr>
            <a:spLocks noChangeShapeType="1"/>
          </p:cNvSpPr>
          <p:nvPr/>
        </p:nvSpPr>
        <p:spPr bwMode="auto">
          <a:xfrm flipH="1" flipV="1">
            <a:off x="3419475" y="4149725"/>
            <a:ext cx="1354138" cy="681038"/>
          </a:xfrm>
          <a:prstGeom prst="line">
            <a:avLst/>
          </a:prstGeom>
          <a:noFill/>
          <a:ln w="190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9702" name="Line 6"/>
          <p:cNvSpPr>
            <a:spLocks noChangeShapeType="1"/>
          </p:cNvSpPr>
          <p:nvPr/>
        </p:nvSpPr>
        <p:spPr bwMode="auto">
          <a:xfrm flipH="1" flipV="1">
            <a:off x="4356100" y="3213100"/>
            <a:ext cx="1498600" cy="393700"/>
          </a:xfrm>
          <a:prstGeom prst="line">
            <a:avLst/>
          </a:prstGeom>
          <a:noFill/>
          <a:ln w="190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6" name="Text Box 4"/>
          <p:cNvSpPr txBox="1">
            <a:spLocks noChangeArrowheads="1"/>
          </p:cNvSpPr>
          <p:nvPr/>
        </p:nvSpPr>
        <p:spPr bwMode="auto">
          <a:xfrm>
            <a:off x="6444208" y="1665265"/>
            <a:ext cx="2507881" cy="1569660"/>
          </a:xfrm>
          <a:prstGeom prst="rect">
            <a:avLst/>
          </a:prstGeom>
          <a:noFill/>
          <a:ln w="28575">
            <a:solidFill>
              <a:srgbClr val="00FF00"/>
            </a:solidFill>
          </a:ln>
          <a:effectLst/>
        </p:spPr>
        <p:txBody>
          <a:bodyPr wrap="square">
            <a:spAutoFit/>
          </a:bodyPr>
          <a:lstStyle/>
          <a:p>
            <a:pPr algn="ctr">
              <a:spcBef>
                <a:spcPct val="50000"/>
              </a:spcBef>
            </a:pPr>
            <a:r>
              <a:rPr lang="en-GB" altLang="en-US" sz="2400" u="sng" dirty="0">
                <a:latin typeface="Comic Sans MS" panose="030F0702030302020204" pitchFamily="66" charset="0"/>
              </a:rPr>
              <a:t>Demo</a:t>
            </a:r>
            <a:r>
              <a:rPr lang="en-GB" altLang="en-US" sz="2400" dirty="0">
                <a:latin typeface="Comic Sans MS" panose="030F0702030302020204" pitchFamily="66" charset="0"/>
              </a:rPr>
              <a:t>: Draw up  a timetable of China Anti Natalist Policy.</a:t>
            </a:r>
          </a:p>
        </p:txBody>
      </p:sp>
      <p:cxnSp>
        <p:nvCxnSpPr>
          <p:cNvPr id="3" name="Straight Connector 2"/>
          <p:cNvCxnSpPr/>
          <p:nvPr/>
        </p:nvCxnSpPr>
        <p:spPr>
          <a:xfrm>
            <a:off x="7698148" y="3717032"/>
            <a:ext cx="0" cy="2917153"/>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flipH="1">
            <a:off x="7698148" y="6634185"/>
            <a:ext cx="7207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flipH="1">
            <a:off x="6977373" y="5733256"/>
            <a:ext cx="7207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flipH="1">
            <a:off x="7677165" y="5022180"/>
            <a:ext cx="7207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a:xfrm flipH="1">
            <a:off x="6977373" y="4365104"/>
            <a:ext cx="7207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flipH="1">
            <a:off x="7677676" y="3717032"/>
            <a:ext cx="720775" cy="0"/>
          </a:xfrm>
          <a:prstGeom prst="line">
            <a:avLst/>
          </a:prstGeom>
        </p:spPr>
        <p:style>
          <a:lnRef idx="3">
            <a:schemeClr val="accent4"/>
          </a:lnRef>
          <a:fillRef idx="0">
            <a:schemeClr val="accent4"/>
          </a:fillRef>
          <a:effectRef idx="2">
            <a:schemeClr val="accent4"/>
          </a:effectRef>
          <a:fontRef idx="minor">
            <a:schemeClr val="tx1"/>
          </a:fontRef>
        </p:style>
      </p:cxnSp>
      <p:sp>
        <p:nvSpPr>
          <p:cNvPr id="16" name="Text Box 4"/>
          <p:cNvSpPr txBox="1">
            <a:spLocks noChangeArrowheads="1"/>
          </p:cNvSpPr>
          <p:nvPr/>
        </p:nvSpPr>
        <p:spPr bwMode="auto">
          <a:xfrm rot="5400000">
            <a:off x="6962498" y="4873314"/>
            <a:ext cx="3600796" cy="400110"/>
          </a:xfrm>
          <a:prstGeom prst="rect">
            <a:avLst/>
          </a:prstGeom>
          <a:noFill/>
          <a:ln w="28575">
            <a:solidFill>
              <a:srgbClr val="00FF00"/>
            </a:solidFill>
          </a:ln>
          <a:effectLst/>
        </p:spPr>
        <p:txBody>
          <a:bodyPr wrap="square">
            <a:spAutoFit/>
          </a:bodyPr>
          <a:lstStyle/>
          <a:p>
            <a:pPr algn="ctr">
              <a:spcBef>
                <a:spcPct val="50000"/>
              </a:spcBef>
            </a:pPr>
            <a:r>
              <a:rPr lang="en-GB" altLang="en-US" sz="2000" u="sng" dirty="0">
                <a:latin typeface="Comic Sans MS" panose="030F0702030302020204" pitchFamily="66" charset="0"/>
              </a:rPr>
              <a:t>Vertical Timetable</a:t>
            </a:r>
            <a:endParaRPr lang="en-GB" altLang="en-US" sz="2000" dirty="0">
              <a:latin typeface="Comic Sans MS" panose="030F0702030302020204" pitchFamily="66" charset="0"/>
            </a:endParaRPr>
          </a:p>
        </p:txBody>
      </p:sp>
    </p:spTree>
    <p:extLst>
      <p:ext uri="{BB962C8B-B14F-4D97-AF65-F5344CB8AC3E}">
        <p14:creationId xmlns:p14="http://schemas.microsoft.com/office/powerpoint/2010/main" val="346050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1258888" y="1052513"/>
          <a:ext cx="6910387" cy="5119687"/>
        </p:xfrm>
        <a:graphic>
          <a:graphicData uri="http://schemas.openxmlformats.org/presentationml/2006/ole">
            <mc:AlternateContent xmlns:mc="http://schemas.openxmlformats.org/markup-compatibility/2006">
              <mc:Choice xmlns:v="urn:schemas-microsoft-com:vml" Requires="v">
                <p:oleObj spid="_x0000_s1039" name="Chart" r:id="rId3" imgW="3676648" imgH="2724170" progId="Excel.Chart.8">
                  <p:embed/>
                </p:oleObj>
              </mc:Choice>
              <mc:Fallback>
                <p:oleObj name="Chart" r:id="rId3" imgW="3676648" imgH="272417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052513"/>
                        <a:ext cx="6910387"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9" name="Rectangle 3"/>
          <p:cNvSpPr>
            <a:spLocks noChangeArrowheads="1"/>
          </p:cNvSpPr>
          <p:nvPr/>
        </p:nvSpPr>
        <p:spPr bwMode="auto">
          <a:xfrm>
            <a:off x="282927" y="116632"/>
            <a:ext cx="8681561" cy="830997"/>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u="sng" dirty="0">
                <a:latin typeface="Comic Sans MS" panose="030F0702030302020204" pitchFamily="66" charset="0"/>
                <a:cs typeface="Times New Roman" pitchFamily="18" charset="0"/>
              </a:rPr>
              <a:t>Demo</a:t>
            </a:r>
            <a:r>
              <a:rPr lang="en-GB" altLang="en-US" sz="2400" dirty="0">
                <a:latin typeface="Comic Sans MS" panose="030F0702030302020204" pitchFamily="66" charset="0"/>
                <a:cs typeface="Times New Roman" pitchFamily="18" charset="0"/>
              </a:rPr>
              <a:t>: What is predicted to happen to the population in the first half of the twenty first century? (2)</a:t>
            </a:r>
          </a:p>
        </p:txBody>
      </p:sp>
      <p:sp>
        <p:nvSpPr>
          <p:cNvPr id="80900" name="Text Box 4"/>
          <p:cNvSpPr txBox="1">
            <a:spLocks noChangeArrowheads="1"/>
          </p:cNvSpPr>
          <p:nvPr/>
        </p:nvSpPr>
        <p:spPr bwMode="auto">
          <a:xfrm>
            <a:off x="251842" y="5165316"/>
            <a:ext cx="8712646" cy="1446550"/>
          </a:xfrm>
          <a:prstGeom prst="rect">
            <a:avLst/>
          </a:prstGeom>
          <a:solidFill>
            <a:schemeClr val="bg1"/>
          </a:solidFill>
          <a:ln w="28575">
            <a:solidFill>
              <a:srgbClr val="7030A0"/>
            </a:solidFill>
          </a:ln>
          <a:effectLst/>
        </p:spPr>
        <p:txBody>
          <a:bodyPr wrap="square">
            <a:spAutoFit/>
          </a:bodyPr>
          <a:lstStyle/>
          <a:p>
            <a:r>
              <a:rPr lang="en-GB" altLang="en-US" sz="2200" dirty="0">
                <a:latin typeface="Comic Sans MS" panose="030F0702030302020204" pitchFamily="66" charset="0"/>
              </a:rPr>
              <a:t>To solve it’s overpopulation problem the Chinese introduced a </a:t>
            </a:r>
            <a:r>
              <a:rPr lang="en-GB" altLang="en-US" sz="2200" b="1" u="sng" dirty="0">
                <a:latin typeface="Comic Sans MS" panose="030F0702030302020204" pitchFamily="66" charset="0"/>
              </a:rPr>
              <a:t>one-child policy</a:t>
            </a:r>
            <a:r>
              <a:rPr lang="en-GB" altLang="en-US" sz="2200" dirty="0">
                <a:latin typeface="Comic Sans MS" panose="030F0702030302020204" pitchFamily="66" charset="0"/>
              </a:rPr>
              <a:t> to limit growth. They did it to provide a long-term future in which all can enjoy a satisfactory standard of living based on existing resources.  </a:t>
            </a:r>
          </a:p>
        </p:txBody>
      </p:sp>
      <p:pic>
        <p:nvPicPr>
          <p:cNvPr id="80901" name="Picture 5" descr="chinese-one-child-policy-poster-1986-zhou-yuwei"/>
          <p:cNvPicPr>
            <a:picLocks noChangeAspect="1" noChangeArrowheads="1"/>
          </p:cNvPicPr>
          <p:nvPr/>
        </p:nvPicPr>
        <p:blipFill>
          <a:blip r:embed="rId5">
            <a:extLst>
              <a:ext uri="{28A0092B-C50C-407E-A947-70E740481C1C}">
                <a14:useLocalDpi xmlns:a14="http://schemas.microsoft.com/office/drawing/2010/main" val="0"/>
              </a:ext>
            </a:extLst>
          </a:blip>
          <a:srcRect b="17128"/>
          <a:stretch>
            <a:fillRect/>
          </a:stretch>
        </p:blipFill>
        <p:spPr bwMode="auto">
          <a:xfrm>
            <a:off x="251842" y="98310"/>
            <a:ext cx="8712646" cy="5027128"/>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5829120" y="5177880"/>
              <a:ext cx="9000" cy="360"/>
            </p14:xfrm>
          </p:contentPart>
        </mc:Choice>
        <mc:Fallback xmlns="">
          <p:pic>
            <p:nvPicPr>
              <p:cNvPr id="12" name="Ink 11"/>
              <p:cNvPicPr/>
              <p:nvPr/>
            </p:nvPicPr>
            <p:blipFill>
              <a:blip r:embed="rId27"/>
              <a:stretch>
                <a:fillRect/>
              </a:stretch>
            </p:blipFill>
            <p:spPr>
              <a:xfrm>
                <a:off x="5813280" y="5114160"/>
                <a:ext cx="40680" cy="127440"/>
              </a:xfrm>
              <a:prstGeom prst="rect">
                <a:avLst/>
              </a:prstGeom>
            </p:spPr>
          </p:pic>
        </mc:Fallback>
      </mc:AlternateContent>
    </p:spTree>
    <p:extLst>
      <p:ext uri="{BB962C8B-B14F-4D97-AF65-F5344CB8AC3E}">
        <p14:creationId xmlns:p14="http://schemas.microsoft.com/office/powerpoint/2010/main" val="2470831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par>
                                <p:cTn id="8" presetID="3" presetClass="exit" presetSubtype="10" fill="hold" nodeType="withEffect">
                                  <p:stCondLst>
                                    <p:cond delay="0"/>
                                  </p:stCondLst>
                                  <p:childTnLst>
                                    <p:animEffect transition="out" filter="blinds(horizontal)">
                                      <p:cBhvr>
                                        <p:cTn id="9" dur="500"/>
                                        <p:tgtEl>
                                          <p:spTgt spid="80901"/>
                                        </p:tgtEl>
                                      </p:cBhvr>
                                    </p:animEffect>
                                    <p:set>
                                      <p:cBhvr>
                                        <p:cTn id="10" dur="1" fill="hold">
                                          <p:stCondLst>
                                            <p:cond delay="499"/>
                                          </p:stCondLst>
                                        </p:cTn>
                                        <p:tgtEl>
                                          <p:spTgt spid="80901"/>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80900"/>
                                        </p:tgtEl>
                                      </p:cBhvr>
                                    </p:animEffect>
                                    <p:set>
                                      <p:cBhvr>
                                        <p:cTn id="13" dur="1" fill="hold">
                                          <p:stCondLst>
                                            <p:cond delay="499"/>
                                          </p:stCondLst>
                                        </p:cTn>
                                        <p:tgtEl>
                                          <p:spTgt spid="80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79512" y="797967"/>
            <a:ext cx="8784976" cy="398785"/>
          </a:xfrm>
          <a:ln w="28575">
            <a:solidFill>
              <a:srgbClr val="00FF00"/>
            </a:solidFill>
          </a:ln>
        </p:spPr>
        <p:txBody>
          <a:bodyPr>
            <a:normAutofit fontScale="90000"/>
          </a:bodyPr>
          <a:lstStyle/>
          <a:p>
            <a:pPr algn="l"/>
            <a:r>
              <a:rPr lang="en-GB" altLang="en-US" sz="2400" u="sng" dirty="0">
                <a:solidFill>
                  <a:schemeClr val="tx1"/>
                </a:solidFill>
                <a:latin typeface="Comic Sans MS" panose="030F0702030302020204" pitchFamily="66" charset="0"/>
              </a:rPr>
              <a:t>Demo</a:t>
            </a:r>
            <a:r>
              <a:rPr lang="en-GB" altLang="en-US" sz="2400" dirty="0">
                <a:solidFill>
                  <a:schemeClr val="tx1"/>
                </a:solidFill>
                <a:latin typeface="Comic Sans MS" panose="030F0702030302020204" pitchFamily="66" charset="0"/>
              </a:rPr>
              <a:t>: </a:t>
            </a:r>
            <a:r>
              <a:rPr lang="en-GB" altLang="en-US" sz="2400" dirty="0">
                <a:latin typeface="Comic Sans MS" panose="030F0702030302020204" pitchFamily="66" charset="0"/>
              </a:rPr>
              <a:t>Split them into </a:t>
            </a:r>
            <a:r>
              <a:rPr lang="en-GB" altLang="en-US" sz="2400" u="sng" dirty="0">
                <a:latin typeface="Comic Sans MS" panose="030F0702030302020204" pitchFamily="66" charset="0"/>
              </a:rPr>
              <a:t>incentives</a:t>
            </a:r>
            <a:r>
              <a:rPr lang="en-GB" altLang="en-US" sz="2400" dirty="0">
                <a:latin typeface="Comic Sans MS" panose="030F0702030302020204" pitchFamily="66" charset="0"/>
              </a:rPr>
              <a:t> &amp; </a:t>
            </a:r>
            <a:r>
              <a:rPr lang="en-GB" altLang="en-US" sz="2400" u="sng" dirty="0">
                <a:latin typeface="Comic Sans MS" panose="030F0702030302020204" pitchFamily="66" charset="0"/>
              </a:rPr>
              <a:t>punishments.</a:t>
            </a:r>
            <a:endParaRPr lang="en-US" altLang="en-US" sz="2400" b="1" i="1" dirty="0">
              <a:solidFill>
                <a:srgbClr val="0000CC"/>
              </a:solidFill>
              <a:latin typeface="Comic Sans MS" panose="030F0702030302020204" pitchFamily="66" charset="0"/>
            </a:endParaRPr>
          </a:p>
        </p:txBody>
      </p:sp>
      <p:sp>
        <p:nvSpPr>
          <p:cNvPr id="76803" name="Rectangle 3"/>
          <p:cNvSpPr>
            <a:spLocks noGrp="1" noChangeArrowheads="1"/>
          </p:cNvSpPr>
          <p:nvPr>
            <p:ph type="body" sz="half" idx="1"/>
          </p:nvPr>
        </p:nvSpPr>
        <p:spPr>
          <a:xfrm>
            <a:off x="179512" y="1301066"/>
            <a:ext cx="4032250" cy="4902200"/>
          </a:xfrm>
          <a:solidFill>
            <a:schemeClr val="bg1"/>
          </a:solidFill>
          <a:ln w="28575">
            <a:solidFill>
              <a:srgbClr val="7030A0"/>
            </a:solidFill>
          </a:ln>
        </p:spPr>
        <p:txBody>
          <a:bodyPr>
            <a:noAutofit/>
          </a:bodyPr>
          <a:lstStyle/>
          <a:p>
            <a:pPr marL="533400" indent="-533400">
              <a:lnSpc>
                <a:spcPct val="80000"/>
              </a:lnSpc>
              <a:buFontTx/>
              <a:buAutoNum type="alphaLcParenR"/>
            </a:pPr>
            <a:endParaRPr lang="en-GB" altLang="en-US" sz="2000" dirty="0">
              <a:latin typeface="Comic Sans MS" panose="030F0702030302020204" pitchFamily="66" charset="0"/>
            </a:endParaRPr>
          </a:p>
          <a:p>
            <a:pPr marL="533400" indent="-533400">
              <a:lnSpc>
                <a:spcPct val="80000"/>
              </a:lnSpc>
              <a:buFontTx/>
              <a:buAutoNum type="alphaLcParenR"/>
            </a:pPr>
            <a:r>
              <a:rPr lang="en-GB" altLang="en-US" sz="2000" dirty="0">
                <a:latin typeface="Comic Sans MS" panose="030F0702030302020204" pitchFamily="66" charset="0"/>
              </a:rPr>
              <a:t>Couples need government permission to marry.</a:t>
            </a:r>
          </a:p>
          <a:p>
            <a:pPr marL="533400" indent="-533400">
              <a:lnSpc>
                <a:spcPct val="80000"/>
              </a:lnSpc>
              <a:buFontTx/>
              <a:buAutoNum type="alphaLcParenR"/>
            </a:pPr>
            <a:r>
              <a:rPr lang="en-GB" altLang="en-US" sz="2000" dirty="0">
                <a:latin typeface="Comic Sans MS" panose="030F0702030302020204" pitchFamily="66" charset="0"/>
              </a:rPr>
              <a:t>Women must be 25 before they marry.</a:t>
            </a:r>
          </a:p>
          <a:p>
            <a:pPr marL="533400" indent="-533400">
              <a:lnSpc>
                <a:spcPct val="80000"/>
              </a:lnSpc>
              <a:buFontTx/>
              <a:buAutoNum type="alphaLcParenR"/>
            </a:pPr>
            <a:r>
              <a:rPr lang="en-GB" altLang="en-US" sz="2000" dirty="0">
                <a:latin typeface="Comic Sans MS" panose="030F0702030302020204" pitchFamily="66" charset="0"/>
              </a:rPr>
              <a:t>Couples must sign an agreement only to have 1 child.</a:t>
            </a:r>
          </a:p>
          <a:p>
            <a:pPr marL="533400" indent="-533400">
              <a:lnSpc>
                <a:spcPct val="80000"/>
              </a:lnSpc>
              <a:buFontTx/>
              <a:buAutoNum type="alphaLcParenR"/>
            </a:pPr>
            <a:r>
              <a:rPr lang="en-GB" altLang="en-US" sz="2000" dirty="0">
                <a:latin typeface="Comic Sans MS" panose="030F0702030302020204" pitchFamily="66" charset="0"/>
              </a:rPr>
              <a:t>Women must ask officials for permission to try for a baby, or the child doesn’t legally exist!</a:t>
            </a:r>
          </a:p>
          <a:p>
            <a:pPr marL="533400" indent="-533400">
              <a:lnSpc>
                <a:spcPct val="80000"/>
              </a:lnSpc>
              <a:buFontTx/>
              <a:buAutoNum type="alphaLcParenR"/>
            </a:pPr>
            <a:r>
              <a:rPr lang="en-GB" altLang="en-US" sz="2000" dirty="0">
                <a:latin typeface="Comic Sans MS" panose="030F0702030302020204" pitchFamily="66" charset="0"/>
              </a:rPr>
              <a:t>Couples with 1 child receive free health care, monthly allowance, priority housing and improved pensions upon retirement.</a:t>
            </a:r>
          </a:p>
          <a:p>
            <a:pPr marL="533400" indent="-533400">
              <a:lnSpc>
                <a:spcPct val="80000"/>
              </a:lnSpc>
              <a:buFontTx/>
              <a:buAutoNum type="arabicParenR"/>
            </a:pPr>
            <a:endParaRPr lang="en-US" altLang="en-US" sz="2000" dirty="0">
              <a:latin typeface="Comic Sans MS" panose="030F0702030302020204" pitchFamily="66" charset="0"/>
            </a:endParaRPr>
          </a:p>
        </p:txBody>
      </p:sp>
      <p:sp>
        <p:nvSpPr>
          <p:cNvPr id="76804" name="Rectangle 4"/>
          <p:cNvSpPr>
            <a:spLocks noGrp="1" noChangeArrowheads="1"/>
          </p:cNvSpPr>
          <p:nvPr>
            <p:ph type="body" sz="half" idx="2"/>
          </p:nvPr>
        </p:nvSpPr>
        <p:spPr>
          <a:xfrm>
            <a:off x="4840358" y="1304241"/>
            <a:ext cx="4140200" cy="4895850"/>
          </a:xfrm>
          <a:solidFill>
            <a:schemeClr val="bg1"/>
          </a:solidFill>
          <a:ln w="28575">
            <a:solidFill>
              <a:srgbClr val="7030A0"/>
            </a:solidFill>
          </a:ln>
        </p:spPr>
        <p:txBody>
          <a:bodyPr>
            <a:normAutofit lnSpcReduction="10000"/>
          </a:bodyPr>
          <a:lstStyle/>
          <a:p>
            <a:pPr marL="457200" indent="-457200">
              <a:lnSpc>
                <a:spcPct val="90000"/>
              </a:lnSpc>
              <a:buFontTx/>
              <a:buNone/>
            </a:pPr>
            <a:r>
              <a:rPr lang="en-GB" altLang="en-US" sz="2200" dirty="0">
                <a:latin typeface="Arial" charset="0"/>
              </a:rPr>
              <a:t>f)	</a:t>
            </a:r>
            <a:r>
              <a:rPr lang="en-GB" altLang="en-US" sz="2200" dirty="0">
                <a:latin typeface="Comic Sans MS" panose="030F0702030302020204" pitchFamily="66" charset="0"/>
              </a:rPr>
              <a:t>Family planning advice is given</a:t>
            </a:r>
          </a:p>
          <a:p>
            <a:pPr marL="457200" indent="-457200">
              <a:lnSpc>
                <a:spcPct val="90000"/>
              </a:lnSpc>
              <a:buFontTx/>
              <a:buNone/>
            </a:pPr>
            <a:r>
              <a:rPr lang="en-GB" altLang="en-US" sz="2200" dirty="0">
                <a:latin typeface="Comic Sans MS" panose="030F0702030302020204" pitchFamily="66" charset="0"/>
              </a:rPr>
              <a:t>g)	Couples who have 2 children must pay back all benefits received and a fine.</a:t>
            </a:r>
          </a:p>
          <a:p>
            <a:pPr marL="457200" indent="-457200">
              <a:lnSpc>
                <a:spcPct val="90000"/>
              </a:lnSpc>
              <a:buFontTx/>
              <a:buNone/>
            </a:pPr>
            <a:r>
              <a:rPr lang="en-GB" altLang="en-US" sz="2200" dirty="0">
                <a:latin typeface="Comic Sans MS" panose="030F0702030302020204" pitchFamily="66" charset="0"/>
              </a:rPr>
              <a:t>h)	Workmates, family and neighbours are encouraged to report pregnant women.</a:t>
            </a:r>
          </a:p>
          <a:p>
            <a:pPr marL="457200" indent="-457200">
              <a:lnSpc>
                <a:spcPct val="90000"/>
              </a:lnSpc>
              <a:buFontTx/>
              <a:buNone/>
            </a:pPr>
            <a:r>
              <a:rPr lang="en-GB" altLang="en-US" sz="2200" dirty="0" err="1">
                <a:latin typeface="Comic Sans MS" panose="030F0702030302020204" pitchFamily="66" charset="0"/>
              </a:rPr>
              <a:t>i</a:t>
            </a:r>
            <a:r>
              <a:rPr lang="en-GB" altLang="en-US" sz="2200" dirty="0">
                <a:latin typeface="Comic Sans MS" panose="030F0702030302020204" pitchFamily="66" charset="0"/>
              </a:rPr>
              <a:t>)	Forced abortions and sterilisations have been carried out.</a:t>
            </a:r>
          </a:p>
          <a:p>
            <a:pPr marL="457200" indent="-457200">
              <a:lnSpc>
                <a:spcPct val="90000"/>
              </a:lnSpc>
              <a:buFontTx/>
              <a:buNone/>
            </a:pPr>
            <a:r>
              <a:rPr lang="en-GB" altLang="en-US" sz="2200" dirty="0">
                <a:latin typeface="Comic Sans MS" panose="030F0702030302020204" pitchFamily="66" charset="0"/>
              </a:rPr>
              <a:t>j)	Nurses are employed to check that women without permission are not pregnant.</a:t>
            </a:r>
            <a:endParaRPr lang="en-US" altLang="en-US" sz="2200" dirty="0">
              <a:latin typeface="Comic Sans MS" panose="030F0702030302020204" pitchFamily="66" charset="0"/>
            </a:endParaRPr>
          </a:p>
        </p:txBody>
      </p:sp>
      <p:sp>
        <p:nvSpPr>
          <p:cNvPr id="76805" name="Text Box 5"/>
          <p:cNvSpPr txBox="1">
            <a:spLocks noChangeArrowheads="1"/>
          </p:cNvSpPr>
          <p:nvPr/>
        </p:nvSpPr>
        <p:spPr bwMode="auto">
          <a:xfrm>
            <a:off x="179512" y="215900"/>
            <a:ext cx="8784976"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400" u="sng" dirty="0">
                <a:latin typeface="Comic Sans MS" panose="030F0702030302020204" pitchFamily="66" charset="0"/>
              </a:rPr>
              <a:t>China's One-Child Policy</a:t>
            </a:r>
            <a:r>
              <a:rPr lang="en-GB" altLang="en-US" sz="2400" dirty="0">
                <a:latin typeface="Comic Sans MS" panose="030F0702030302020204" pitchFamily="66" charset="0"/>
              </a:rPr>
              <a:t> </a:t>
            </a:r>
          </a:p>
        </p:txBody>
      </p:sp>
      <p:sp>
        <p:nvSpPr>
          <p:cNvPr id="2" name="Rectangle 1"/>
          <p:cNvSpPr/>
          <p:nvPr/>
        </p:nvSpPr>
        <p:spPr>
          <a:xfrm>
            <a:off x="174012" y="6309320"/>
            <a:ext cx="8790475" cy="461665"/>
          </a:xfrm>
          <a:prstGeom prst="rect">
            <a:avLst/>
          </a:prstGeom>
          <a:ln w="28575">
            <a:solidFill>
              <a:srgbClr val="00B0F0"/>
            </a:solidFill>
          </a:ln>
        </p:spPr>
        <p:txBody>
          <a:bodyPr wrap="square">
            <a:spAutoFit/>
          </a:bodyPr>
          <a:lstStyle/>
          <a:p>
            <a:r>
              <a:rPr lang="en-GB" altLang="en-US" sz="2400" u="sng" dirty="0">
                <a:latin typeface="Comic Sans MS" panose="030F0702030302020204" pitchFamily="66" charset="0"/>
              </a:rPr>
              <a:t>Challenge</a:t>
            </a:r>
            <a:r>
              <a:rPr lang="en-GB" altLang="en-US" sz="2400" dirty="0">
                <a:latin typeface="Comic Sans MS" panose="030F0702030302020204" pitchFamily="66" charset="0"/>
              </a:rPr>
              <a:t>: Order them best (1) to worst (10).</a:t>
            </a:r>
            <a:endParaRPr lang="en-GB" sz="2400" dirty="0"/>
          </a:p>
        </p:txBody>
      </p:sp>
    </p:spTree>
    <p:extLst>
      <p:ext uri="{BB962C8B-B14F-4D97-AF65-F5344CB8AC3E}">
        <p14:creationId xmlns:p14="http://schemas.microsoft.com/office/powerpoint/2010/main" val="1467627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698</Words>
  <Application>Microsoft Office PowerPoint</Application>
  <PresentationFormat>On-screen Show (4:3)</PresentationFormat>
  <Paragraphs>62</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2" baseType="lpstr">
      <vt:lpstr>Arial</vt:lpstr>
      <vt:lpstr>Calibri</vt:lpstr>
      <vt:lpstr>Comic Sans MS</vt:lpstr>
      <vt:lpstr>Times New Roman</vt:lpstr>
      <vt:lpstr>Office Theme</vt:lpstr>
      <vt:lpstr>Chart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Split them into incentives &amp; punishments.</vt:lpstr>
      <vt:lpstr>PowerPoint Presentation</vt:lpstr>
      <vt:lpstr>PowerPoint Presentation</vt:lpstr>
      <vt:lpstr>PowerPoint Presentation</vt:lpstr>
      <vt:lpstr>PowerPoint Presentation</vt:lpstr>
      <vt:lpstr>One child policy, is it necessary?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18</cp:revision>
  <dcterms:created xsi:type="dcterms:W3CDTF">2014-10-01T14:45:09Z</dcterms:created>
  <dcterms:modified xsi:type="dcterms:W3CDTF">2016-09-25T11:37:25Z</dcterms:modified>
</cp:coreProperties>
</file>