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8" r:id="rId4"/>
    <p:sldId id="261" r:id="rId5"/>
    <p:sldId id="256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78"/>
    <p:restoredTop sz="96438"/>
  </p:normalViewPr>
  <p:slideViewPr>
    <p:cSldViewPr snapToGrid="0" showGuides="1">
      <p:cViewPr>
        <p:scale>
          <a:sx n="54" d="100"/>
          <a:sy n="54" d="100"/>
        </p:scale>
        <p:origin x="1576" y="176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106AB-3AFA-5DBB-C45C-E4A704FEE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9B03BF-CCFD-AAA0-1300-298DD315F4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6C22C-FFC3-8500-CA35-4FDF0EDC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3A17D-D605-76BD-DF89-7B2D2D68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4CE8D-16B7-6232-FDD0-343501B0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7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DDA25-A171-BD13-C3AE-1CA0736E6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50F69-8DC6-9770-816D-C4C2DEDCF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63F90-2A15-1995-0DCC-2C6D5647D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797D1-4058-8C94-A2A3-55135DC0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4A111-F9F2-1481-808B-AB013D665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332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FAC079-AD79-ECC3-3A45-55DF461BF2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EC8807-A641-F7BD-9335-939F3B899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21A41-2BA4-D477-3A67-BED6AD4B8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E0E54-384F-A7F2-3849-9FE73DD28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E1FDB-6523-3654-DF8E-19B6BF29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09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374B-725F-A83E-E263-FFC13B11D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F65DE-1DBC-E579-A108-771C88E00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67789-156C-13DD-0794-D7AAE6E8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6E93A-DF78-BBA7-D162-E5E31F89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99F9F-E795-4FC7-4286-BDCCDF495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8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AC8BC-86F9-0387-0CE8-35793E3A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C0F6C-D000-EC46-6C6A-66A0562B3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F5015-87D1-AA1B-9B14-0AB351B1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A98B6-1F69-5B1D-9BDA-55A34FFCA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C7266-00EC-7A8E-3FEE-49463D87C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32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F9069-903D-6665-4E1E-0341167D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96FEE-9B2D-4BB4-9A6B-4BA6F52606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6D148-AC22-94C4-599A-CDA3B3A10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6E059-1358-C7BF-77F8-F1D45DE1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9670E-2999-8783-3A64-259DF2520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A4A40-4A04-A1CE-3FFE-E0448EFAE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256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8A653-35E5-880C-5EC4-64108E26F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667A1-682E-E76B-C356-551802C9E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8C4AF-01ED-9518-7BBF-AD5F2B2D7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15331E-A9BF-091A-7FBD-5791F9CB59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566368-DA80-26C4-E0C3-903E0E592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99B432-BFF1-430E-AA50-6CD0843D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0BA4F8-1061-E812-75D5-72247C9D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0F9D2-9E20-8291-B87D-380435E07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79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35B4-1FC3-9895-F196-4859047C8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ED367-9CB1-BF88-F44B-12A6ECF63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D6464-026F-3648-59D0-6C1EA87E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8E94F-E038-7DDC-4566-3B760CB0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43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7A20C9-9EB0-81E7-AA9D-74440790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7F1721-5651-D1DA-6707-1ECDD263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D86B4-31AC-B842-918E-E0FE7C5C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91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82F6-1B19-E6AE-D953-00C6A9EAE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E4E01-40C6-E85E-BDFD-2A15B27D0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B74A30-8E76-9985-7521-8B6782BE3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F2217-4318-9B6E-1CB3-CF151E75B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0570D-6989-9E82-6F23-6805A233E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CB69A-F291-BD69-BF90-24E0D9B6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34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C0B1-D6AD-E8ED-0175-DBC886FF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CFDB0-88C1-8669-C3BC-814AF3F98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788387-3198-0C2C-0D40-2EF36FBF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F45FE-994A-948C-C710-3DC8FDC54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B4F6DD-87F4-66CF-4592-BD78FE1F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F2E6-7353-B097-3D60-0038E21A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724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CB4415-5BAE-69B4-DC80-C78C734A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C53FB-7831-DBC3-68EC-3F97FC61D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C2D79-8FE6-A64F-3FA3-873395042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C42C-04DB-CD47-B420-7EE004971269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D45F7-52B5-07D8-6ECC-9A70DFA5F8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8868-C519-6C20-D37E-AE2D7953A0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9E5B-0B58-C24B-B92C-80F49BAB08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37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M101DvvG4Q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301042F-CAF7-3A02-114A-63E9169A4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3040" y="784157"/>
            <a:ext cx="9918960" cy="586907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C3737B8-2F97-B97F-B826-194C7EF3488F}"/>
              </a:ext>
            </a:extLst>
          </p:cNvPr>
          <p:cNvSpPr txBox="1"/>
          <p:nvPr/>
        </p:nvSpPr>
        <p:spPr>
          <a:xfrm>
            <a:off x="122620" y="891753"/>
            <a:ext cx="2150420" cy="5632311"/>
          </a:xfrm>
          <a:prstGeom prst="rect">
            <a:avLst/>
          </a:prstGeom>
          <a:noFill/>
          <a:ln w="28575">
            <a:solidFill>
              <a:srgbClr val="00FA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AutoNum type="alphaLcParenBoth"/>
            </a:pPr>
            <a:r>
              <a:rPr lang="en-GB" sz="2000" dirty="0">
                <a:latin typeface="Comic Sans MS" panose="030F0902030302020204" pitchFamily="66" charset="0"/>
              </a:rPr>
              <a:t>Describe the temperature relationships shown in Fig 1.1. (2 marks) </a:t>
            </a:r>
          </a:p>
          <a:p>
            <a:pPr marL="342900" indent="-342900">
              <a:buAutoNum type="alphaLcParenBoth"/>
            </a:pPr>
            <a:r>
              <a:rPr lang="en-GB" sz="2000" dirty="0">
                <a:latin typeface="Comic Sans MS" panose="030F0902030302020204" pitchFamily="66" charset="0"/>
              </a:rPr>
              <a:t>(b) Explain the temperature relationships shown. In Fig 1.1 (2 marks) </a:t>
            </a:r>
          </a:p>
          <a:p>
            <a:pPr marL="342900" indent="-342900">
              <a:buAutoNum type="alphaLcParenBoth"/>
            </a:pPr>
            <a:r>
              <a:rPr lang="en-GB" sz="2000" dirty="0">
                <a:latin typeface="Comic Sans MS" panose="030F0902030302020204" pitchFamily="66" charset="0"/>
              </a:rPr>
              <a:t>(c) Suggest two advantages of the urban heat island effect. (2 marks)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7CF260-6B3C-F6BB-9AF2-13017E5FEFFF}"/>
              </a:ext>
            </a:extLst>
          </p:cNvPr>
          <p:cNvSpPr txBox="1"/>
          <p:nvPr/>
        </p:nvSpPr>
        <p:spPr>
          <a:xfrm>
            <a:off x="122620" y="217486"/>
            <a:ext cx="11878442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anose="030F0902030302020204" pitchFamily="66" charset="0"/>
              </a:rPr>
              <a:t>Urban Environments- Starter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228A56-A6B2-EF00-68D6-75878BF9A91E}"/>
              </a:ext>
            </a:extLst>
          </p:cNvPr>
          <p:cNvSpPr txBox="1"/>
          <p:nvPr/>
        </p:nvSpPr>
        <p:spPr>
          <a:xfrm>
            <a:off x="2560471" y="5889177"/>
            <a:ext cx="1193382" cy="369332"/>
          </a:xfrm>
          <a:prstGeom prst="rect">
            <a:avLst/>
          </a:prstGeom>
          <a:noFill/>
          <a:ln w="28575">
            <a:solidFill>
              <a:srgbClr val="00FA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902030302020204" pitchFamily="66" charset="0"/>
              </a:rPr>
              <a:t>Fig 1.1</a:t>
            </a:r>
          </a:p>
        </p:txBody>
      </p:sp>
    </p:spTree>
    <p:extLst>
      <p:ext uri="{BB962C8B-B14F-4D97-AF65-F5344CB8AC3E}">
        <p14:creationId xmlns:p14="http://schemas.microsoft.com/office/powerpoint/2010/main" val="3927775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854FB52-9D1C-566A-F5E2-3F3B43AF14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812" y="1003983"/>
            <a:ext cx="11862376" cy="564381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265C32F-83AA-65B4-C0EE-72E72AE99B19}"/>
              </a:ext>
            </a:extLst>
          </p:cNvPr>
          <p:cNvSpPr txBox="1"/>
          <p:nvPr/>
        </p:nvSpPr>
        <p:spPr>
          <a:xfrm>
            <a:off x="68317" y="210207"/>
            <a:ext cx="12055366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902030302020204" pitchFamily="66" charset="0"/>
              </a:rPr>
              <a:t>Urban Environments- Urban Micro-climates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88E2058-48F8-7936-CED1-B5FA5349A530}"/>
              </a:ext>
            </a:extLst>
          </p:cNvPr>
          <p:cNvSpPr txBox="1"/>
          <p:nvPr/>
        </p:nvSpPr>
        <p:spPr>
          <a:xfrm>
            <a:off x="2899317" y="1458399"/>
            <a:ext cx="8957441" cy="87637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7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E5A3FE-B69A-03EE-532F-EB7DD8C876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919" r="5203"/>
          <a:stretch/>
        </p:blipFill>
        <p:spPr>
          <a:xfrm>
            <a:off x="334537" y="129244"/>
            <a:ext cx="3992136" cy="6348197"/>
          </a:xfrm>
          <a:ln w="28575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D4174-87BD-57A2-41C8-B24D63C6737C}"/>
              </a:ext>
            </a:extLst>
          </p:cNvPr>
          <p:cNvSpPr txBox="1"/>
          <p:nvPr/>
        </p:nvSpPr>
        <p:spPr>
          <a:xfrm>
            <a:off x="4557713" y="210207"/>
            <a:ext cx="7565970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anose="030F0902030302020204" pitchFamily="66" charset="0"/>
              </a:rPr>
              <a:t>Urban Environments- Key Questions: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EAD173-F8CA-F1D0-E68E-2B99C3B79CBF}"/>
              </a:ext>
            </a:extLst>
          </p:cNvPr>
          <p:cNvSpPr txBox="1"/>
          <p:nvPr/>
        </p:nvSpPr>
        <p:spPr>
          <a:xfrm>
            <a:off x="4557713" y="784157"/>
            <a:ext cx="7565970" cy="646331"/>
          </a:xfrm>
          <a:prstGeom prst="rect">
            <a:avLst/>
          </a:prstGeom>
          <a:noFill/>
          <a:ln w="28575">
            <a:solidFill>
              <a:srgbClr val="00FA00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Comic Sans MS" panose="030F0902030302020204" pitchFamily="66" charset="0"/>
              </a:rPr>
              <a:t>Demo</a:t>
            </a:r>
            <a:r>
              <a:rPr lang="en-GB" dirty="0">
                <a:latin typeface="Comic Sans MS" panose="030F0902030302020204" pitchFamily="66" charset="0"/>
              </a:rPr>
              <a:t>: </a:t>
            </a:r>
            <a:r>
              <a:rPr lang="en-GB" b="1" dirty="0">
                <a:latin typeface="Comic Sans MS" panose="030F0902030302020204" pitchFamily="66" charset="0"/>
              </a:rPr>
              <a:t>Read</a:t>
            </a:r>
            <a:r>
              <a:rPr lang="en-GB" dirty="0">
                <a:latin typeface="Comic Sans MS" panose="030F0902030302020204" pitchFamily="66" charset="0"/>
              </a:rPr>
              <a:t> the Geofile and take notes on the concept of Urban Microclimates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1EF19-7CBE-9DC0-F113-EA6CF15C01EC}"/>
              </a:ext>
            </a:extLst>
          </p:cNvPr>
          <p:cNvSpPr txBox="1"/>
          <p:nvPr/>
        </p:nvSpPr>
        <p:spPr>
          <a:xfrm>
            <a:off x="4632882" y="5277112"/>
            <a:ext cx="7490801" cy="12003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902030302020204" pitchFamily="66" charset="0"/>
              </a:rPr>
              <a:t>Transfer</a:t>
            </a:r>
            <a:r>
              <a:rPr lang="en-GB" dirty="0">
                <a:latin typeface="Comic Sans MS" panose="030F0902030302020204" pitchFamily="66" charset="0"/>
              </a:rPr>
              <a:t>: How does this link to other areas of the Syllabus?</a:t>
            </a:r>
          </a:p>
          <a:p>
            <a:r>
              <a:rPr lang="en-GB" dirty="0">
                <a:latin typeface="Comic Sans MS" panose="030F0902030302020204" pitchFamily="66" charset="0"/>
              </a:rPr>
              <a:t>Paper 1 urban Environments </a:t>
            </a:r>
          </a:p>
          <a:p>
            <a:r>
              <a:rPr lang="en-GB" dirty="0">
                <a:latin typeface="Comic Sans MS" panose="030F0902030302020204" pitchFamily="66" charset="0"/>
              </a:rPr>
              <a:t>Paper 2 Climate Change and Vulnerability </a:t>
            </a:r>
          </a:p>
          <a:p>
            <a:r>
              <a:rPr lang="en-GB" dirty="0">
                <a:latin typeface="Comic Sans MS" panose="030F0902030302020204" pitchFamily="66" charset="0"/>
              </a:rPr>
              <a:t>Paper 3 Unit 6 Environmental Risk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9AE80E-68C3-BA52-DA52-9788AD6627ED}"/>
              </a:ext>
            </a:extLst>
          </p:cNvPr>
          <p:cNvSpPr txBox="1"/>
          <p:nvPr/>
        </p:nvSpPr>
        <p:spPr>
          <a:xfrm>
            <a:off x="4557713" y="1568980"/>
            <a:ext cx="7565970" cy="1754326"/>
          </a:xfrm>
          <a:prstGeom prst="rect">
            <a:avLst/>
          </a:prstGeom>
          <a:noFill/>
          <a:ln w="28575">
            <a:solidFill>
              <a:srgbClr val="00FA00"/>
            </a:solidFill>
          </a:ln>
        </p:spPr>
        <p:txBody>
          <a:bodyPr wrap="square" rtlCol="0">
            <a:spAutoFit/>
          </a:bodyPr>
          <a:lstStyle/>
          <a:p>
            <a:r>
              <a:rPr lang="en-GB" u="sng" dirty="0">
                <a:latin typeface="Comic Sans MS" panose="030F0902030302020204" pitchFamily="66" charset="0"/>
              </a:rPr>
              <a:t>Areas to Focus on:</a:t>
            </a:r>
          </a:p>
          <a:p>
            <a:r>
              <a:rPr lang="en-GB" u="sng" dirty="0">
                <a:latin typeface="Comic Sans MS" panose="030F0902030302020204" pitchFamily="66" charset="0"/>
              </a:rPr>
              <a:t>Factors/ variables that Determine Urban Microclimates </a:t>
            </a:r>
          </a:p>
          <a:p>
            <a:pPr marL="342900" indent="-342900">
              <a:buAutoNum type="arabicPeriod"/>
            </a:pPr>
            <a:r>
              <a:rPr lang="en-GB" u="sng" dirty="0">
                <a:latin typeface="Comic Sans MS" panose="030F0902030302020204" pitchFamily="66" charset="0"/>
              </a:rPr>
              <a:t>Winds </a:t>
            </a:r>
          </a:p>
          <a:p>
            <a:pPr marL="342900" indent="-342900">
              <a:buAutoNum type="arabicPeriod"/>
            </a:pPr>
            <a:r>
              <a:rPr lang="en-GB" u="sng" dirty="0">
                <a:latin typeface="Comic Sans MS" panose="030F0902030302020204" pitchFamily="66" charset="0"/>
              </a:rPr>
              <a:t>Temperature </a:t>
            </a:r>
          </a:p>
          <a:p>
            <a:pPr marL="342900" indent="-342900">
              <a:buAutoNum type="arabicPeriod"/>
            </a:pPr>
            <a:r>
              <a:rPr lang="en-GB" u="sng" dirty="0">
                <a:latin typeface="Comic Sans MS" panose="030F0902030302020204" pitchFamily="66" charset="0"/>
              </a:rPr>
              <a:t>Clouds and Precipitation </a:t>
            </a:r>
          </a:p>
          <a:p>
            <a:pPr marL="342900" indent="-342900">
              <a:buAutoNum type="arabicPeriod"/>
            </a:pPr>
            <a:r>
              <a:rPr lang="en-GB" u="sng" dirty="0">
                <a:latin typeface="Comic Sans MS" panose="030F0902030302020204" pitchFamily="66" charset="0"/>
              </a:rPr>
              <a:t>Pollution</a:t>
            </a:r>
            <a:endParaRPr lang="en-GB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9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nline Media 6" descr="How Singapore Uses Science to Stay Cool">
            <a:hlinkClick r:id="" action="ppaction://media"/>
            <a:extLst>
              <a:ext uri="{FF2B5EF4-FFF2-40B4-BE49-F238E27FC236}">
                <a16:creationId xmlns:a16="http://schemas.microsoft.com/office/drawing/2014/main" id="{90BCB2D4-8AE2-0D5F-A8FD-7306780D7D9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55976" y="1244071"/>
            <a:ext cx="9553073" cy="539785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E18DB0-A71D-607D-DC3F-4EC80067D990}"/>
              </a:ext>
            </a:extLst>
          </p:cNvPr>
          <p:cNvSpPr txBox="1"/>
          <p:nvPr/>
        </p:nvSpPr>
        <p:spPr>
          <a:xfrm>
            <a:off x="192505" y="778487"/>
            <a:ext cx="11883051" cy="369332"/>
          </a:xfrm>
          <a:prstGeom prst="rect">
            <a:avLst/>
          </a:prstGeom>
          <a:noFill/>
          <a:ln>
            <a:solidFill>
              <a:srgbClr val="00FA00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GB" b="1" i="0" dirty="0">
                <a:solidFill>
                  <a:srgbClr val="0F0F0F"/>
                </a:solidFill>
                <a:effectLst/>
                <a:latin typeface="Comic Sans MS" panose="030F0902030302020204" pitchFamily="66" charset="0"/>
              </a:rPr>
              <a:t>Demo: </a:t>
            </a:r>
            <a:r>
              <a:rPr lang="en-GB" i="0" dirty="0">
                <a:solidFill>
                  <a:srgbClr val="0F0F0F"/>
                </a:solidFill>
                <a:effectLst/>
                <a:latin typeface="Comic Sans MS" panose="030F0902030302020204" pitchFamily="66" charset="0"/>
              </a:rPr>
              <a:t>How does Singapore </a:t>
            </a:r>
            <a:r>
              <a:rPr lang="en-GB" dirty="0">
                <a:solidFill>
                  <a:srgbClr val="0F0F0F"/>
                </a:solidFill>
                <a:latin typeface="Comic Sans MS" panose="030F0902030302020204" pitchFamily="66" charset="0"/>
              </a:rPr>
              <a:t>us</a:t>
            </a:r>
            <a:r>
              <a:rPr lang="en-GB" i="0" dirty="0">
                <a:solidFill>
                  <a:srgbClr val="0F0F0F"/>
                </a:solidFill>
                <a:effectLst/>
                <a:latin typeface="Comic Sans MS" panose="030F0902030302020204" pitchFamily="66" charset="0"/>
              </a:rPr>
              <a:t>e Science to Stay Cool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A6997C-B786-5CE9-EA6D-1C805101D760}"/>
              </a:ext>
            </a:extLst>
          </p:cNvPr>
          <p:cNvSpPr txBox="1"/>
          <p:nvPr/>
        </p:nvSpPr>
        <p:spPr>
          <a:xfrm>
            <a:off x="240632" y="162081"/>
            <a:ext cx="11883051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anose="030F0902030302020204" pitchFamily="66" charset="0"/>
              </a:rPr>
              <a:t>Urban Environments-Singapore</a:t>
            </a:r>
          </a:p>
        </p:txBody>
      </p:sp>
    </p:spTree>
    <p:extLst>
      <p:ext uri="{BB962C8B-B14F-4D97-AF65-F5344CB8AC3E}">
        <p14:creationId xmlns:p14="http://schemas.microsoft.com/office/powerpoint/2010/main" val="310935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4D3DC1-55E9-5D84-5703-E00E6025BCCB}"/>
              </a:ext>
            </a:extLst>
          </p:cNvPr>
          <p:cNvSpPr txBox="1"/>
          <p:nvPr/>
        </p:nvSpPr>
        <p:spPr>
          <a:xfrm>
            <a:off x="240632" y="920621"/>
            <a:ext cx="11670632" cy="501675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Define the term ‘microclimate’. [1]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Identify three examples of natural microclimates. [3]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Define the term ‘urban heat island’. [1]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Define the term ‘urban heat island intensity (UHII)’. [1]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Suggest four features of a typical microclimate. [2]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Distinguish between the meaning of ‘weather’ and ‘climate’. [2]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Explain the impact of the colour of a surface on the amount of energy it absorbs. [3]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Describe the effect of low specific heat capacity on the ability of a surface to absorb heat energy. [2]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Explain how building height and building density affect wind patterns and wind speeds. [6]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Define the term ‘anthropogenic heat’. [1]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Identify the two main sources of anthropogenic heat. [2]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Explain how reducing the indoor temperature using air conditioning can contribute to the urban heat island effect. [3]</a:t>
            </a:r>
          </a:p>
          <a:p>
            <a:pPr algn="l">
              <a:buFont typeface="+mj-lt"/>
              <a:buAutoNum type="arabicPeriod"/>
            </a:pPr>
            <a:r>
              <a:rPr lang="en-GB" sz="2000" b="0" i="0" dirty="0">
                <a:solidFill>
                  <a:srgbClr val="1A1A1A"/>
                </a:solidFill>
                <a:effectLst/>
                <a:latin typeface="Comic Sans MS" panose="030F0902030302020204" pitchFamily="66" charset="0"/>
              </a:rPr>
              <a:t>Do human changes to the amount of surface water usually cause the urban heat island intensity to go up or down? Explain your answer. [4]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FD33A0-2E61-2B27-76E9-0F4703B4DA76}"/>
              </a:ext>
            </a:extLst>
          </p:cNvPr>
          <p:cNvSpPr txBox="1"/>
          <p:nvPr/>
        </p:nvSpPr>
        <p:spPr>
          <a:xfrm>
            <a:off x="68317" y="210207"/>
            <a:ext cx="12055366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Comic Sans MS" panose="030F0902030302020204" pitchFamily="66" charset="0"/>
              </a:rPr>
              <a:t>Urban Environments- Key Questions:</a:t>
            </a:r>
          </a:p>
        </p:txBody>
      </p:sp>
    </p:spTree>
    <p:extLst>
      <p:ext uri="{BB962C8B-B14F-4D97-AF65-F5344CB8AC3E}">
        <p14:creationId xmlns:p14="http://schemas.microsoft.com/office/powerpoint/2010/main" val="308416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339</Words>
  <Application>Microsoft Macintosh PowerPoint</Application>
  <PresentationFormat>Widescreen</PresentationFormat>
  <Paragraphs>34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Martin</dc:creator>
  <cp:lastModifiedBy>Roberts, Martin</cp:lastModifiedBy>
  <cp:revision>3</cp:revision>
  <dcterms:created xsi:type="dcterms:W3CDTF">2025-02-09T10:07:26Z</dcterms:created>
  <dcterms:modified xsi:type="dcterms:W3CDTF">2025-02-09T10:53:58Z</dcterms:modified>
</cp:coreProperties>
</file>