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81" r:id="rId2"/>
    <p:sldId id="318" r:id="rId3"/>
    <p:sldId id="338" r:id="rId4"/>
    <p:sldId id="365" r:id="rId5"/>
    <p:sldId id="366" r:id="rId6"/>
    <p:sldId id="367" r:id="rId7"/>
    <p:sldId id="347" r:id="rId8"/>
    <p:sldId id="349" r:id="rId9"/>
    <p:sldId id="351" r:id="rId10"/>
    <p:sldId id="368" r:id="rId11"/>
    <p:sldId id="363" r:id="rId12"/>
    <p:sldId id="355" r:id="rId13"/>
    <p:sldId id="362" r:id="rId14"/>
    <p:sldId id="340" r:id="rId15"/>
    <p:sldId id="360" r:id="rId16"/>
    <p:sldId id="278" r:id="rId17"/>
    <p:sldId id="382" r:id="rId18"/>
    <p:sldId id="369" r:id="rId19"/>
    <p:sldId id="370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80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800080"/>
    <a:srgbClr val="FFFF99"/>
    <a:srgbClr val="FF99CC"/>
    <a:srgbClr val="660066"/>
    <a:srgbClr val="FF99FF"/>
    <a:srgbClr val="996633"/>
    <a:srgbClr val="E6901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09" autoAdjust="0"/>
    <p:restoredTop sz="89172" autoAdjust="0"/>
  </p:normalViewPr>
  <p:slideViewPr>
    <p:cSldViewPr>
      <p:cViewPr varScale="1">
        <p:scale>
          <a:sx n="96" d="100"/>
          <a:sy n="96" d="100"/>
        </p:scale>
        <p:origin x="16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98C9E9E-4521-4A42-8677-97CB6269B224}" type="datetimeFigureOut">
              <a:rPr lang="en-US"/>
              <a:pPr>
                <a:defRPr/>
              </a:pPr>
              <a:t>9/16/20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8B57EC-63E0-4215-BF0A-453C77A236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494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091AD-8694-4618-9DA3-49A1DCF1BB40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1200" b="0" dirty="0">
                <a:latin typeface="Comic Sans MS" pitchFamily="66" charset="0"/>
              </a:rPr>
              <a:t>Strictly managed or unmanaged?</a:t>
            </a:r>
          </a:p>
          <a:p>
            <a:pPr algn="l"/>
            <a:r>
              <a:rPr lang="en-GB" sz="1200" b="0" dirty="0">
                <a:latin typeface="Comic Sans MS" pitchFamily="66" charset="0"/>
              </a:rPr>
              <a:t>Welcome or not welcome?</a:t>
            </a:r>
          </a:p>
          <a:p>
            <a:pPr algn="l"/>
            <a:r>
              <a:rPr lang="en-GB" sz="1200" b="0" dirty="0">
                <a:latin typeface="Comic Sans MS" pitchFamily="66" charset="0"/>
              </a:rPr>
              <a:t>Easy or difficult?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900" b="0" dirty="0">
                <a:latin typeface="Arial" pitchFamily="34" charset="0"/>
                <a:cs typeface="Arial" pitchFamily="34" charset="0"/>
              </a:rPr>
              <a:t>People without the right information to migrate to another country are called ‘undocumented people’.</a:t>
            </a:r>
          </a:p>
          <a:p>
            <a:pPr algn="l"/>
            <a:r>
              <a:rPr lang="en-GB" sz="900" b="0" dirty="0">
                <a:latin typeface="Arial" pitchFamily="34" charset="0"/>
                <a:cs typeface="Arial" pitchFamily="34" charset="0"/>
              </a:rPr>
              <a:t>Undocumented people can come from any country. </a:t>
            </a:r>
          </a:p>
          <a:p>
            <a:pPr algn="l"/>
            <a:r>
              <a:rPr lang="en-GB" sz="900" b="0" dirty="0">
                <a:latin typeface="Arial" pitchFamily="34" charset="0"/>
                <a:cs typeface="Arial" pitchFamily="34" charset="0"/>
              </a:rPr>
              <a:t>You might sometimes hear these people also being referred to as ‘illegal immigrants’.</a:t>
            </a:r>
          </a:p>
          <a:p>
            <a:pPr algn="l"/>
            <a:r>
              <a:rPr lang="en-GB" sz="900" b="0" dirty="0">
                <a:latin typeface="Arial" pitchFamily="34" charset="0"/>
                <a:cs typeface="Arial" pitchFamily="34" charset="0"/>
              </a:rPr>
              <a:t>Some groups like the Red Cross don’t like the name ‘illegal immigrants’ and use ‘undocumented people’ instead. </a:t>
            </a:r>
          </a:p>
          <a:p>
            <a:pPr algn="l"/>
            <a:r>
              <a:rPr lang="en-GB" sz="900" b="0" dirty="0">
                <a:latin typeface="Arial" pitchFamily="34" charset="0"/>
                <a:cs typeface="Arial" pitchFamily="34" charset="0"/>
              </a:rPr>
              <a:t>Why do you think this is? </a:t>
            </a:r>
          </a:p>
          <a:p>
            <a:pPr algn="l"/>
            <a:endParaRPr lang="en-GB" sz="900" b="0" dirty="0">
              <a:latin typeface="Arial" pitchFamily="34" charset="0"/>
              <a:cs typeface="Arial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Make into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B9342-3051-4846-87DA-3C868DE11BB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862662-76B9-49ED-A0C8-2F56940A90AA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8B57EC-63E0-4215-BF0A-453C77A236FD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48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There are some poorer</a:t>
            </a:r>
            <a:r>
              <a:rPr lang="en-GB" baseline="0" dirty="0"/>
              <a:t> areas, particularly on the edge of the city or in rural areas.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There are some poorer</a:t>
            </a:r>
            <a:r>
              <a:rPr lang="en-GB" baseline="0" dirty="0"/>
              <a:t> areas, particularly on the edge of the city or in rural areas.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There are some poorer</a:t>
            </a:r>
            <a:r>
              <a:rPr lang="en-GB" baseline="0" dirty="0"/>
              <a:t> areas, particularly on the edge of the city or in rural areas. The country also suffers a lot with drug problems.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Which continent? Which country?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What are migrants?</a:t>
            </a:r>
          </a:p>
          <a:p>
            <a:r>
              <a:rPr lang="en-GB" dirty="0"/>
              <a:t>What</a:t>
            </a:r>
            <a:r>
              <a:rPr lang="en-GB" baseline="0" dirty="0"/>
              <a:t> might unauthorised migrants mean</a:t>
            </a:r>
          </a:p>
          <a:p>
            <a:r>
              <a:rPr lang="en-GB" baseline="0" dirty="0"/>
              <a:t>What do you think the US government thinks about this?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0EBF47-299A-4178-AE5D-16965B9FF040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959EB-61D0-492C-95C7-5765DF703D73}" type="datetimeFigureOut">
              <a:rPr lang="en-US"/>
              <a:pPr>
                <a:defRPr/>
              </a:pPr>
              <a:t>9/16/20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C973F-F82A-4251-8220-0494EA931F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1DEFD-27DD-456D-A427-B5F484059E2D}" type="datetimeFigureOut">
              <a:rPr lang="en-US"/>
              <a:pPr>
                <a:defRPr/>
              </a:pPr>
              <a:t>9/16/20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853F8-673C-472C-BCFE-62BC55E877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D31DC-817B-4654-A183-5CEAFB2D0CAB}" type="datetimeFigureOut">
              <a:rPr lang="en-US"/>
              <a:pPr>
                <a:defRPr/>
              </a:pPr>
              <a:t>9/16/20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BCE46-D520-4019-813C-DA8F734F3C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F370D-3EFE-4B9B-A693-8A260A9A74C2}" type="datetimeFigureOut">
              <a:rPr lang="en-US"/>
              <a:pPr>
                <a:defRPr/>
              </a:pPr>
              <a:t>9/16/20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DF00C-993C-4891-A6AD-79E981A24B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5E190-F101-46C2-9AC4-E3E283ADE293}" type="datetimeFigureOut">
              <a:rPr lang="en-US"/>
              <a:pPr>
                <a:defRPr/>
              </a:pPr>
              <a:t>9/16/20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D8E74-2C55-442A-817F-ABAE866939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F8B7C-5D9D-4937-9848-A82664CF35F9}" type="datetimeFigureOut">
              <a:rPr lang="en-US"/>
              <a:pPr>
                <a:defRPr/>
              </a:pPr>
              <a:t>9/16/20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24146-2FC8-4827-8822-BE78821968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0FCEE-43A0-4A98-9C27-AEEBC139BE8B}" type="datetimeFigureOut">
              <a:rPr lang="en-US"/>
              <a:pPr>
                <a:defRPr/>
              </a:pPr>
              <a:t>9/16/20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DA27C-1FC8-4CDB-9F05-22F5F75F6E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B5C96-9321-42DB-B905-C9E0D1D9E2FB}" type="datetimeFigureOut">
              <a:rPr lang="en-US"/>
              <a:pPr>
                <a:defRPr/>
              </a:pPr>
              <a:t>9/16/20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48E25-8314-42B4-A6A5-32BCB8FCB0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6F3CC-FC6A-4549-8801-983A306D9B3B}" type="datetimeFigureOut">
              <a:rPr lang="en-US"/>
              <a:pPr>
                <a:defRPr/>
              </a:pPr>
              <a:t>9/16/20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7191C-0A06-4E5C-803A-1B66DFA9D3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6FB7F-7343-48EE-8E67-529DE88EDA18}" type="datetimeFigureOut">
              <a:rPr lang="en-US"/>
              <a:pPr>
                <a:defRPr/>
              </a:pPr>
              <a:t>9/16/20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C1D4A-3F7F-4C27-867F-0E6A14EB6D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45103-C3EB-4351-A2C2-2250CBE54E5B}" type="datetimeFigureOut">
              <a:rPr lang="en-US"/>
              <a:pPr>
                <a:defRPr/>
              </a:pPr>
              <a:t>9/16/20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1F3CC-B9CA-41C0-B627-114065FBF2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FE73C8-4633-4A0A-8EF3-06CB498A8E30}" type="datetimeFigureOut">
              <a:rPr lang="en-US"/>
              <a:pPr>
                <a:defRPr/>
              </a:pPr>
              <a:t>9/16/20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5A9E89-1950-489A-B987-9A5BB66458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video.answers.com/understanding-the-mexican-migration-to-the-us-458396737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pewglobal.org/2018/02/28/global-migrant-stocks/?country=MX&amp;date=2017" TargetMode="External"/><Relationship Id="rId4" Type="http://schemas.openxmlformats.org/officeDocument/2006/relationships/hyperlink" Target="http://www.targetmap.com/index.aspx?searchinput=mexico+population+&amp;category=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126750" y="63064"/>
            <a:ext cx="8837737" cy="613048"/>
          </a:xfr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/>
          <a:lstStyle/>
          <a:p>
            <a:r>
              <a:rPr lang="en-US" altLang="en-US" sz="2400" u="sng" dirty="0">
                <a:latin typeface="Comic Sans MS" panose="030F0702030302020204" pitchFamily="66" charset="0"/>
                <a:ea typeface="ＭＳ Ｐゴシック" pitchFamily="34" charset="-128"/>
              </a:rPr>
              <a:t>Movement responses - migration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8892480" cy="1440160"/>
          </a:xfrm>
          <a:ln w="28575">
            <a:solidFill>
              <a:srgbClr val="7030A0"/>
            </a:solidFill>
          </a:ln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sz="2000" dirty="0">
                <a:latin typeface="Comic Sans MS" panose="030F0702030302020204" pitchFamily="66" charset="0"/>
                <a:ea typeface="ＭＳ Ｐゴシック" pitchFamily="34" charset="-128"/>
              </a:rPr>
              <a:t>What are the causes of migration, both forced and voluntary?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>
                <a:latin typeface="Comic Sans MS" panose="030F0702030302020204" pitchFamily="66" charset="0"/>
                <a:ea typeface="ＭＳ Ｐゴシック" pitchFamily="34" charset="-128"/>
              </a:rPr>
              <a:t>What are the geographical impacts of internal migration at their origins and destinations?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>
                <a:latin typeface="Comic Sans MS" panose="030F0702030302020204" pitchFamily="66" charset="0"/>
                <a:ea typeface="ＭＳ Ｐゴシック" pitchFamily="34" charset="-128"/>
              </a:rPr>
              <a:t>What are the geographical impacts of international migrations?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4746" y="2420888"/>
            <a:ext cx="8837737" cy="30652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800" u="sng" dirty="0">
                <a:latin typeface="Comic Sans MS" panose="030F0702030302020204" pitchFamily="66" charset="0"/>
                <a:ea typeface="ＭＳ Ｐゴシック" pitchFamily="34" charset="-128"/>
              </a:rPr>
              <a:t>Key Language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746" y="2835500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Voluntary migration</a:t>
            </a:r>
            <a:r>
              <a:rPr lang="en-GB" dirty="0">
                <a:latin typeface="Comic Sans MS" pitchFamily="66" charset="0"/>
              </a:rPr>
              <a:t>: They have a free choice as to whether to move or not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46" y="3858421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Forced migration</a:t>
            </a:r>
            <a:r>
              <a:rPr lang="en-GB" dirty="0">
                <a:latin typeface="Comic Sans MS" pitchFamily="66" charset="0"/>
              </a:rPr>
              <a:t>: individuals have little choice or no choice but to move.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320" y="4941168"/>
            <a:ext cx="4098000" cy="1754326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Migration: </a:t>
            </a:r>
            <a:r>
              <a:rPr lang="en-GB" dirty="0">
                <a:latin typeface="Comic Sans MS" pitchFamily="66" charset="0"/>
              </a:rPr>
              <a:t>the movement of people across a specified boundary, national or international, to establish a new permanent place of residence. Lasting for more than 1 year (UN)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8831" y="2835500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Push factors</a:t>
            </a:r>
            <a:r>
              <a:rPr lang="en-GB" dirty="0">
                <a:latin typeface="Comic Sans MS" pitchFamily="66" charset="0"/>
              </a:rPr>
              <a:t>: Negative conditions at the point of origin which encourage or force people to move.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1984" y="3866918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Pull factors</a:t>
            </a:r>
            <a:r>
              <a:rPr lang="en-GB" dirty="0">
                <a:latin typeface="Comic Sans MS" pitchFamily="66" charset="0"/>
              </a:rPr>
              <a:t>: Positive conditions at the point of destination which encourage  people to move.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1984" y="4943275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Remittances</a:t>
            </a:r>
            <a:r>
              <a:rPr lang="en-GB" dirty="0">
                <a:latin typeface="Comic Sans MS" pitchFamily="66" charset="0"/>
              </a:rPr>
              <a:t>: money sent back by  migrants to their family in the home community. </a:t>
            </a:r>
          </a:p>
        </p:txBody>
      </p:sp>
    </p:spTree>
    <p:extLst>
      <p:ext uri="{BB962C8B-B14F-4D97-AF65-F5344CB8AC3E}">
        <p14:creationId xmlns:p14="http://schemas.microsoft.com/office/powerpoint/2010/main" val="1451909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972231"/>
              </p:ext>
            </p:extLst>
          </p:nvPr>
        </p:nvGraphicFramePr>
        <p:xfrm>
          <a:off x="500032" y="285729"/>
          <a:ext cx="8429687" cy="59255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7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9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189">
                <a:tc>
                  <a:txBody>
                    <a:bodyPr/>
                    <a:lstStyle/>
                    <a:p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Data from 2009</a:t>
                      </a:r>
                      <a:endParaRPr lang="en-GB" sz="2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Mexico</a:t>
                      </a:r>
                      <a:endParaRPr lang="en-GB" sz="2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USA</a:t>
                      </a:r>
                      <a:endParaRPr lang="en-GB" sz="2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3884">
                <a:tc>
                  <a:txBody>
                    <a:bodyPr/>
                    <a:lstStyle/>
                    <a:p>
                      <a:r>
                        <a:rPr lang="en-GB" sz="5000" dirty="0"/>
                        <a:t>$</a:t>
                      </a:r>
                      <a:endParaRPr lang="en-GB" sz="5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i="0" dirty="0">
                          <a:latin typeface="Comic Sans MS" pitchFamily="66" charset="0"/>
                        </a:rPr>
                        <a:t>The country’s income each year, divided by the number of people who live there.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$9,000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$27,000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1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>
                          <a:latin typeface="Comic Sans MS" pitchFamily="66" charset="0"/>
                        </a:rPr>
                        <a:t>The percentage of the country’s income that is spent on healthcare.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5%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25%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1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>
                          <a:latin typeface="Comic Sans MS" pitchFamily="66" charset="0"/>
                        </a:rPr>
                        <a:t>The percentage of people who have been to secondary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72%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88%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1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>
                          <a:latin typeface="Comic Sans MS" panose="030F0902030302020204" pitchFamily="66" charset="0"/>
                        </a:rPr>
                        <a:t>The percentage of people</a:t>
                      </a:r>
                      <a:r>
                        <a:rPr lang="en-GB" sz="2100" baseline="0" dirty="0">
                          <a:latin typeface="Comic Sans MS" panose="030F0902030302020204" pitchFamily="66" charset="0"/>
                        </a:rPr>
                        <a:t> who have access to running water in rural areas.</a:t>
                      </a:r>
                      <a:endParaRPr lang="en-GB" sz="21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68%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99%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5000" dirty="0"/>
                        <a:t>$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>
                          <a:latin typeface="Comic Sans MS" panose="030F0902030302020204" pitchFamily="66" charset="0"/>
                        </a:rPr>
                        <a:t>The average amount of money</a:t>
                      </a:r>
                      <a:r>
                        <a:rPr lang="en-GB" sz="2100" baseline="0" dirty="0">
                          <a:latin typeface="Comic Sans MS" panose="030F0902030302020204" pitchFamily="66" charset="0"/>
                        </a:rPr>
                        <a:t> a family earns in one year.</a:t>
                      </a:r>
                      <a:endParaRPr lang="en-GB" sz="21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$4,700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$31,000</a:t>
                      </a:r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" name="Picture 17"/>
          <p:cNvPicPr/>
          <p:nvPr/>
        </p:nvPicPr>
        <p:blipFill>
          <a:blip r:embed="rId3" cstate="print"/>
          <a:srcRect l="21116" t="25877" r="20241" b="26316"/>
          <a:stretch>
            <a:fillRect/>
          </a:stretch>
        </p:blipFill>
        <p:spPr bwMode="auto">
          <a:xfrm>
            <a:off x="1142976" y="1071546"/>
            <a:ext cx="331824" cy="3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000108"/>
            <a:ext cx="907645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2000240"/>
            <a:ext cx="85725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3000372"/>
            <a:ext cx="1285884" cy="92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4143380"/>
            <a:ext cx="1399998" cy="93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5143512"/>
            <a:ext cx="10103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5465788" y="1305341"/>
            <a:ext cx="3571900" cy="4708981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8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000" dirty="0">
                <a:latin typeface="Comic Sans MS" pitchFamily="66" charset="0"/>
              </a:rPr>
              <a:t>This is a picture of part of the border between the USA and Mexico.</a:t>
            </a:r>
          </a:p>
          <a:p>
            <a:pPr algn="ctr"/>
            <a:endParaRPr lang="en-GB" sz="3000" dirty="0">
              <a:latin typeface="Comic Sans MS" pitchFamily="66" charset="0"/>
            </a:endParaRPr>
          </a:p>
          <a:p>
            <a:pPr algn="ctr"/>
            <a:r>
              <a:rPr lang="en-GB" sz="3000" b="1" u="sng" dirty="0">
                <a:latin typeface="Comic Sans MS" pitchFamily="66" charset="0"/>
              </a:rPr>
              <a:t>Discussion</a:t>
            </a:r>
            <a:r>
              <a:rPr lang="en-GB" sz="3000" dirty="0">
                <a:latin typeface="Comic Sans MS" pitchFamily="66" charset="0"/>
              </a:rPr>
              <a:t>: What does it make you think crossing the border is like?</a:t>
            </a:r>
          </a:p>
          <a:p>
            <a:pPr algn="ctr"/>
            <a:endParaRPr lang="en-GB" sz="3000" dirty="0">
              <a:latin typeface="Comic Sans MS" pitchFamily="66" charset="0"/>
            </a:endParaRPr>
          </a:p>
        </p:txBody>
      </p:sp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Comic Sans MS" pitchFamily="66" charset="0"/>
              </a:rPr>
              <a:t>Confident individual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69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941" y="1523769"/>
            <a:ext cx="5286380" cy="352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679004" y="2110268"/>
            <a:ext cx="7429500" cy="4708981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8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000" dirty="0">
                <a:latin typeface="Comic Sans MS" pitchFamily="66" charset="0"/>
              </a:rPr>
              <a:t>The ____ controls its border with the Mexico very tightly.</a:t>
            </a:r>
          </a:p>
          <a:p>
            <a:pPr algn="ctr"/>
            <a:endParaRPr lang="en-GB" sz="3000" dirty="0">
              <a:latin typeface="Comic Sans MS" pitchFamily="66" charset="0"/>
            </a:endParaRPr>
          </a:p>
          <a:p>
            <a:pPr algn="ctr"/>
            <a:r>
              <a:rPr lang="en-GB" sz="3000" dirty="0">
                <a:latin typeface="Comic Sans MS" pitchFamily="66" charset="0"/>
              </a:rPr>
              <a:t>People can only cross _______ if they have the right documentation. </a:t>
            </a:r>
          </a:p>
          <a:p>
            <a:pPr algn="ctr"/>
            <a:endParaRPr lang="en-GB" sz="3000" dirty="0">
              <a:latin typeface="Comic Sans MS" pitchFamily="66" charset="0"/>
            </a:endParaRPr>
          </a:p>
          <a:p>
            <a:pPr algn="ctr"/>
            <a:r>
              <a:rPr lang="en-GB" sz="3000" dirty="0">
                <a:latin typeface="Comic Sans MS" pitchFamily="66" charset="0"/>
              </a:rPr>
              <a:t>In the past, getting a ____ to work or live in the USA for Mexicans was difficult, ________ and not guaranteed. </a:t>
            </a:r>
          </a:p>
        </p:txBody>
      </p:sp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 dirty="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76380" y="119517"/>
            <a:ext cx="895150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800" dirty="0">
                <a:solidFill>
                  <a:schemeClr val="bg1"/>
                </a:solidFill>
                <a:latin typeface="Comic Sans MS" pitchFamily="66" charset="0"/>
              </a:rPr>
              <a:t>Why was Enrique hiding in a car seat?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4282" y="834836"/>
            <a:ext cx="1620802" cy="6023164"/>
            <a:chOff x="-4282" y="834836"/>
            <a:chExt cx="1620802" cy="6023164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282" y="2293477"/>
              <a:ext cx="1609200" cy="1074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881" y="3366401"/>
              <a:ext cx="1607355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148" y="4440458"/>
              <a:ext cx="1611086" cy="1208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5645610"/>
              <a:ext cx="1616520" cy="1212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3544" t="26367" r="39605" b="14062"/>
            <a:stretch>
              <a:fillRect/>
            </a:stretch>
          </p:blipFill>
          <p:spPr bwMode="auto">
            <a:xfrm>
              <a:off x="0" y="834836"/>
              <a:ext cx="1611086" cy="146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835696" y="980728"/>
            <a:ext cx="7197121" cy="1015663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000" b="1" u="sng" dirty="0">
                <a:latin typeface="Comic Sans MS" pitchFamily="66" charset="0"/>
              </a:rPr>
              <a:t>Demo</a:t>
            </a:r>
            <a:r>
              <a:rPr lang="en-GB" sz="3000" b="1" dirty="0">
                <a:latin typeface="Comic Sans MS" pitchFamily="66" charset="0"/>
              </a:rPr>
              <a:t>: Write a paragraph answering the question above.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714500" y="1000108"/>
            <a:ext cx="7249988" cy="4247317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GB" sz="3000" dirty="0">
              <a:latin typeface="Comic Sans MS" pitchFamily="66" charset="0"/>
            </a:endParaRPr>
          </a:p>
          <a:p>
            <a:pPr algn="ctr"/>
            <a:r>
              <a:rPr lang="en-GB" sz="3000" dirty="0">
                <a:latin typeface="Comic Sans MS" pitchFamily="66" charset="0"/>
              </a:rPr>
              <a:t>What would you do if you couldn’t get the right documents?</a:t>
            </a:r>
          </a:p>
          <a:p>
            <a:pPr algn="ctr"/>
            <a:endParaRPr lang="en-GB" sz="3000" dirty="0">
              <a:latin typeface="Comic Sans MS" pitchFamily="66" charset="0"/>
            </a:endParaRPr>
          </a:p>
          <a:p>
            <a:pPr algn="ctr"/>
            <a:r>
              <a:rPr lang="en-GB" sz="3000" dirty="0">
                <a:latin typeface="Comic Sans MS" pitchFamily="66" charset="0"/>
              </a:rPr>
              <a:t>Have a look at </a:t>
            </a:r>
            <a:r>
              <a:rPr lang="en-GB" sz="3000" dirty="0">
                <a:latin typeface="Comic Sans MS" pitchFamily="66" charset="0"/>
                <a:hlinkClick r:id="rId3"/>
              </a:rPr>
              <a:t>one Mexican’s story</a:t>
            </a:r>
            <a:r>
              <a:rPr lang="en-GB" sz="3000" dirty="0">
                <a:latin typeface="Comic Sans MS" pitchFamily="66" charset="0"/>
              </a:rPr>
              <a:t>.</a:t>
            </a:r>
          </a:p>
          <a:p>
            <a:pPr algn="ctr"/>
            <a:endParaRPr lang="en-GB" sz="3000" dirty="0">
              <a:latin typeface="Comic Sans MS" pitchFamily="66" charset="0"/>
            </a:endParaRPr>
          </a:p>
          <a:p>
            <a:pPr algn="ctr"/>
            <a:r>
              <a:rPr lang="en-GB" sz="3000" dirty="0">
                <a:latin typeface="Comic Sans MS" pitchFamily="66" charset="0"/>
              </a:rPr>
              <a:t>From the video, write down what it is like to cross the border if you don’t have the correct documents</a:t>
            </a:r>
            <a:r>
              <a:rPr lang="en-GB" sz="3000" b="1" dirty="0">
                <a:latin typeface="Comic Sans MS" pitchFamily="66" charset="0"/>
              </a:rPr>
              <a:t>. </a:t>
            </a:r>
          </a:p>
        </p:txBody>
      </p:sp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Comic Sans MS" pitchFamily="66" charset="0"/>
              </a:rPr>
              <a:t>Independent enquirer</a:t>
            </a:r>
          </a:p>
        </p:txBody>
      </p:sp>
      <p:pic>
        <p:nvPicPr>
          <p:cNvPr id="22533" name="Picture 5" descr="6"/>
          <p:cNvPicPr>
            <a:picLocks noChangeAspect="1" noChangeArrowheads="1"/>
          </p:cNvPicPr>
          <p:nvPr/>
        </p:nvPicPr>
        <p:blipFill>
          <a:blip r:embed="rId4"/>
          <a:srcRect l="2766" t="2734" r="60352" b="51953"/>
          <a:stretch>
            <a:fillRect/>
          </a:stretch>
        </p:blipFill>
        <p:spPr bwMode="auto">
          <a:xfrm>
            <a:off x="0" y="0"/>
            <a:ext cx="94138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0" y="834836"/>
            <a:ext cx="1620802" cy="6023164"/>
            <a:chOff x="-4282" y="834836"/>
            <a:chExt cx="1620802" cy="6023164"/>
          </a:xfrm>
        </p:grpSpPr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4282" y="2293477"/>
              <a:ext cx="1609200" cy="1074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881" y="3366401"/>
              <a:ext cx="1607355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3148" y="4440458"/>
              <a:ext cx="1611086" cy="1208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5645610"/>
              <a:ext cx="1616520" cy="1212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23544" t="26367" r="39605" b="14062"/>
            <a:stretch>
              <a:fillRect/>
            </a:stretch>
          </p:blipFill>
          <p:spPr bwMode="auto">
            <a:xfrm>
              <a:off x="0" y="834836"/>
              <a:ext cx="1611086" cy="146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745805" y="1122387"/>
            <a:ext cx="7249988" cy="3046988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omic Sans MS" pitchFamily="66" charset="0"/>
              </a:rPr>
              <a:t>Enrique didn’t have the necessary documents to enter the USA legally.  </a:t>
            </a:r>
          </a:p>
          <a:p>
            <a:pPr algn="ctr"/>
            <a:endParaRPr lang="en-GB" sz="2400" dirty="0">
              <a:latin typeface="Comic Sans MS" pitchFamily="66" charset="0"/>
            </a:endParaRPr>
          </a:p>
          <a:p>
            <a:pPr algn="ctr"/>
            <a:r>
              <a:rPr lang="en-GB" sz="2400" dirty="0">
                <a:latin typeface="Comic Sans MS" pitchFamily="66" charset="0"/>
              </a:rPr>
              <a:t>This meant that he was an ‘undocumented person’.</a:t>
            </a:r>
          </a:p>
          <a:p>
            <a:pPr algn="ctr"/>
            <a:endParaRPr lang="en-GB" sz="2400" dirty="0">
              <a:latin typeface="Comic Sans MS" pitchFamily="66" charset="0"/>
            </a:endParaRPr>
          </a:p>
          <a:p>
            <a:pPr algn="ctr"/>
            <a:r>
              <a:rPr lang="en-GB" sz="2400" dirty="0">
                <a:latin typeface="Comic Sans MS" pitchFamily="66" charset="0"/>
              </a:rPr>
              <a:t>If you were Enrique, what would you do?</a:t>
            </a:r>
          </a:p>
          <a:p>
            <a:pPr algn="ctr"/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en-GB" sz="2400" dirty="0">
                <a:latin typeface="Comic Sans MS" pitchFamily="66" charset="0"/>
              </a:rPr>
              <a:t>You have some very difficult choices to make!</a:t>
            </a:r>
          </a:p>
        </p:txBody>
      </p:sp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Comic Sans MS" pitchFamily="66" charset="0"/>
              </a:rPr>
              <a:t>Independent enquirer</a:t>
            </a:r>
          </a:p>
        </p:txBody>
      </p:sp>
      <p:pic>
        <p:nvPicPr>
          <p:cNvPr id="13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0" y="0"/>
            <a:ext cx="86360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0" y="834836"/>
            <a:ext cx="1620802" cy="6023164"/>
            <a:chOff x="-4282" y="834836"/>
            <a:chExt cx="1620802" cy="6023164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4282" y="2293477"/>
              <a:ext cx="1609200" cy="1074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881" y="3366401"/>
              <a:ext cx="1607355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3148" y="4440458"/>
              <a:ext cx="1611086" cy="1208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5645610"/>
              <a:ext cx="1616520" cy="1212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23544" t="26367" r="39605" b="14062"/>
            <a:stretch>
              <a:fillRect/>
            </a:stretch>
          </p:blipFill>
          <p:spPr bwMode="auto">
            <a:xfrm>
              <a:off x="0" y="834836"/>
              <a:ext cx="1611086" cy="146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745805" y="4593058"/>
            <a:ext cx="3762299" cy="2246769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u="sng" dirty="0">
                <a:latin typeface="Comic Sans MS" pitchFamily="66" charset="0"/>
              </a:rPr>
              <a:t>Informal Sector: </a:t>
            </a:r>
            <a:r>
              <a:rPr lang="en-GB" sz="2000" dirty="0">
                <a:latin typeface="Comic Sans MS" pitchFamily="66" charset="0"/>
              </a:rPr>
              <a:t>the part of the economy operating outside of official recognition. Employment is generally low-paid and often temporary and/or part time in nature.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5620588" y="4592639"/>
            <a:ext cx="3375205" cy="2246769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u="sng" dirty="0">
                <a:latin typeface="Comic Sans MS" pitchFamily="66" charset="0"/>
              </a:rPr>
              <a:t>Formal Sector: </a:t>
            </a:r>
            <a:r>
              <a:rPr lang="en-GB" sz="2000" dirty="0">
                <a:latin typeface="Comic Sans MS" pitchFamily="66" charset="0"/>
              </a:rPr>
              <a:t>Jobs in the formal sector are known to the government department at is responsible for taxation. Such jobs provide better pay and greater security.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0"/>
          <p:cNvSpPr>
            <a:spLocks noChangeArrowheads="1"/>
          </p:cNvSpPr>
          <p:nvPr/>
        </p:nvSpPr>
        <p:spPr bwMode="auto">
          <a:xfrm>
            <a:off x="0" y="0"/>
            <a:ext cx="9144000" cy="1428736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0" y="90488"/>
            <a:ext cx="89297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Comic Sans MS" pitchFamily="66" charset="0"/>
              </a:rPr>
              <a:t>The situation between Mexico and the USA is changing...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56671"/>
              </p:ext>
            </p:extLst>
          </p:nvPr>
        </p:nvGraphicFramePr>
        <p:xfrm>
          <a:off x="214282" y="1537381"/>
          <a:ext cx="8715436" cy="3700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7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7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This means</a:t>
                      </a:r>
                      <a:r>
                        <a:rPr lang="en-GB" sz="2000" b="0" baseline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 that...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44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>
                          <a:latin typeface="Comic Sans MS" pitchFamily="66" charset="0"/>
                        </a:rPr>
                        <a:t>The number of good schools and universities in Mexico is growing.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>
                          <a:latin typeface="Comic Sans MS" pitchFamily="66" charset="0"/>
                        </a:rPr>
                        <a:t>Mexican families are having fewer children than before.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>
                          <a:latin typeface="Comic Sans MS" pitchFamily="66" charset="0"/>
                        </a:rPr>
                        <a:t>Healthcare in Mexico has greatly improved.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>
                          <a:latin typeface="Comic Sans MS" pitchFamily="66" charset="0"/>
                        </a:rPr>
                        <a:t>People traffickers charge</a:t>
                      </a:r>
                      <a:r>
                        <a:rPr lang="en-GB" sz="1900" baseline="0" dirty="0">
                          <a:latin typeface="Comic Sans MS" pitchFamily="66" charset="0"/>
                        </a:rPr>
                        <a:t> very high prices to smuggle someone across the border.</a:t>
                      </a:r>
                      <a:endParaRPr lang="en-GB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189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>
                          <a:latin typeface="Comic Sans MS" pitchFamily="66" charset="0"/>
                        </a:rPr>
                        <a:t>The process to get a visa to work in the USA has been</a:t>
                      </a:r>
                      <a:r>
                        <a:rPr lang="en-GB" sz="1900" baseline="0" dirty="0">
                          <a:latin typeface="Comic Sans MS" pitchFamily="66" charset="0"/>
                        </a:rPr>
                        <a:t> made fairer and simpler for Mexicans.</a:t>
                      </a:r>
                      <a:endParaRPr lang="en-GB" sz="19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omic Sans MS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51520" y="5653697"/>
            <a:ext cx="8678197" cy="1015663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000" u="sng" dirty="0">
                <a:latin typeface="Comic Sans MS" pitchFamily="66" charset="0"/>
              </a:rPr>
              <a:t>Demo</a:t>
            </a:r>
            <a:r>
              <a:rPr lang="en-GB" sz="3000" dirty="0">
                <a:latin typeface="Comic Sans MS" pitchFamily="66" charset="0"/>
              </a:rPr>
              <a:t>: Explain how these changes will affect an undocumented person like Enrique.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3779912" y="2997696"/>
            <a:ext cx="18002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 dirty="0">
                <a:latin typeface="Comic Sans MS" panose="030F0902030302020204" pitchFamily="66" charset="0"/>
              </a:rPr>
              <a:t>Which do you</a:t>
            </a:r>
          </a:p>
          <a:p>
            <a:pPr algn="ctr"/>
            <a:r>
              <a:rPr lang="en-GB" b="1" dirty="0">
                <a:latin typeface="Comic Sans MS" panose="030F0902030302020204" pitchFamily="66" charset="0"/>
              </a:rPr>
              <a:t>feel you</a:t>
            </a:r>
          </a:p>
          <a:p>
            <a:pPr algn="ctr"/>
            <a:r>
              <a:rPr lang="en-GB" b="1" dirty="0">
                <a:latin typeface="Comic Sans MS" panose="030F0902030302020204" pitchFamily="66" charset="0"/>
              </a:rPr>
              <a:t>developed</a:t>
            </a:r>
          </a:p>
          <a:p>
            <a:pPr algn="ctr"/>
            <a:r>
              <a:rPr lang="en-GB" b="1" dirty="0">
                <a:latin typeface="Comic Sans MS" panose="030F0902030302020204" pitchFamily="66" charset="0"/>
              </a:rPr>
              <a:t>today?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176809-BC05-2243-B782-3E294EB44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50" y="63064"/>
            <a:ext cx="8837737" cy="613048"/>
          </a:xfr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/>
          <a:lstStyle/>
          <a:p>
            <a:r>
              <a:rPr lang="en-US" altLang="en-US" sz="2400" u="sng" dirty="0">
                <a:latin typeface="Comic Sans MS" panose="030F0702030302020204" pitchFamily="66" charset="0"/>
                <a:ea typeface="ＭＳ Ｐゴシック" pitchFamily="34" charset="-128"/>
              </a:rPr>
              <a:t>Movement responses - migration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613EFF-22D6-8845-BC44-D519CC57CF68}"/>
              </a:ext>
            </a:extLst>
          </p:cNvPr>
          <p:cNvSpPr txBox="1">
            <a:spLocks/>
          </p:cNvSpPr>
          <p:nvPr/>
        </p:nvSpPr>
        <p:spPr bwMode="auto">
          <a:xfrm>
            <a:off x="7047901" y="6056312"/>
            <a:ext cx="1916586" cy="613048"/>
          </a:xfrm>
          <a:prstGeom prst="rect">
            <a:avLst/>
          </a:prstGeom>
          <a:solidFill>
            <a:schemeClr val="bg1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400" u="sng" dirty="0">
                <a:latin typeface="Comic Sans MS" panose="030F0702030302020204" pitchFamily="66" charset="0"/>
                <a:ea typeface="ＭＳ Ｐゴシック" pitchFamily="34" charset="-128"/>
              </a:rPr>
              <a:t>Plenary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7E7212-AA07-1345-A93D-CC5E9663F2E7}"/>
              </a:ext>
            </a:extLst>
          </p:cNvPr>
          <p:cNvSpPr txBox="1">
            <a:spLocks/>
          </p:cNvSpPr>
          <p:nvPr/>
        </p:nvSpPr>
        <p:spPr bwMode="auto">
          <a:xfrm>
            <a:off x="126750" y="63064"/>
            <a:ext cx="8837737" cy="61304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400" u="sng">
                <a:latin typeface="Comic Sans MS" panose="030F0702030302020204" pitchFamily="66" charset="0"/>
                <a:ea typeface="ＭＳ Ｐゴシック" pitchFamily="34" charset="-128"/>
              </a:rPr>
              <a:t>Movement responses - migration</a:t>
            </a:r>
            <a:endParaRPr lang="en-US" altLang="en-US" sz="2400" u="sng" dirty="0">
              <a:latin typeface="Comic Sans MS" panose="030F0702030302020204" pitchFamily="66" charset="0"/>
              <a:ea typeface="ＭＳ Ｐゴシック" pitchFamily="34" charset="-128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AFD289F-2056-BF47-B581-D185921E5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48" y="1621249"/>
            <a:ext cx="8863439" cy="1015663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000" u="sng" dirty="0">
                <a:latin typeface="Comic Sans MS" pitchFamily="66" charset="0"/>
              </a:rPr>
              <a:t>Demo</a:t>
            </a:r>
            <a:r>
              <a:rPr lang="en-GB" sz="3000" dirty="0">
                <a:latin typeface="Comic Sans MS" pitchFamily="66" charset="0"/>
              </a:rPr>
              <a:t>: Explain how these changes will affect an undocumented person like Enrique.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3A53A84-2467-A044-8EFD-226337128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48" y="649642"/>
            <a:ext cx="8856984" cy="830997"/>
          </a:xfrm>
          <a:prstGeom prst="rect">
            <a:avLst/>
          </a:prstGeom>
          <a:solidFill>
            <a:schemeClr val="bg1">
              <a:alpha val="4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u="sng" dirty="0">
                <a:latin typeface="Comic Sans MS" pitchFamily="66" charset="0"/>
              </a:rPr>
              <a:t>Learning Objective</a:t>
            </a:r>
            <a:r>
              <a:rPr lang="en-GB" sz="2400" dirty="0">
                <a:latin typeface="Comic Sans MS" pitchFamily="66" charset="0"/>
              </a:rPr>
              <a:t>: To understand the challenges an undocumented person might face. </a:t>
            </a:r>
          </a:p>
        </p:txBody>
      </p:sp>
    </p:spTree>
    <p:extLst>
      <p:ext uri="{BB962C8B-B14F-4D97-AF65-F5344CB8AC3E}">
        <p14:creationId xmlns:p14="http://schemas.microsoft.com/office/powerpoint/2010/main" val="455446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671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120187" cy="68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041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5373" t="26367" r="39605" b="14062"/>
          <a:stretch>
            <a:fillRect/>
          </a:stretch>
        </p:blipFill>
        <p:spPr bwMode="auto">
          <a:xfrm>
            <a:off x="107503" y="1424822"/>
            <a:ext cx="4609475" cy="5316546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07504" y="87015"/>
            <a:ext cx="8856984" cy="461665"/>
          </a:xfrm>
          <a:prstGeom prst="rect">
            <a:avLst/>
          </a:prstGeom>
          <a:solidFill>
            <a:schemeClr val="bg1">
              <a:alpha val="34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u="sng" dirty="0">
                <a:latin typeface="Comic Sans MS" pitchFamily="66" charset="0"/>
              </a:rPr>
              <a:t>Why was Enrique hiding in a car seat</a:t>
            </a:r>
            <a:r>
              <a:rPr lang="en-GB" sz="2400" dirty="0">
                <a:latin typeface="Comic Sans MS" pitchFamily="66" charset="0"/>
              </a:rPr>
              <a:t>?</a:t>
            </a: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101048" y="649642"/>
            <a:ext cx="8856984" cy="707886"/>
          </a:xfrm>
          <a:prstGeom prst="rect">
            <a:avLst/>
          </a:prstGeom>
          <a:solidFill>
            <a:schemeClr val="bg1">
              <a:alpha val="4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u="sng" dirty="0">
                <a:latin typeface="Comic Sans MS" pitchFamily="66" charset="0"/>
              </a:rPr>
              <a:t>Learning Objective</a:t>
            </a:r>
            <a:r>
              <a:rPr lang="en-GB" sz="2000" dirty="0">
                <a:latin typeface="Comic Sans MS" pitchFamily="66" charset="0"/>
              </a:rPr>
              <a:t>: To understand the challenges an undocumented person might face. 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860032" y="1424822"/>
            <a:ext cx="4098000" cy="1569660"/>
          </a:xfrm>
          <a:prstGeom prst="rect">
            <a:avLst/>
          </a:prstGeom>
          <a:solidFill>
            <a:schemeClr val="bg1">
              <a:alpha val="23921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u="sng" dirty="0">
                <a:latin typeface="Comic Sans MS" pitchFamily="66" charset="0"/>
              </a:rPr>
              <a:t>Starter</a:t>
            </a:r>
            <a:r>
              <a:rPr lang="en-GB" sz="2400" dirty="0">
                <a:latin typeface="Comic Sans MS" pitchFamily="66" charset="0"/>
              </a:rPr>
              <a:t>:</a:t>
            </a:r>
          </a:p>
          <a:p>
            <a:r>
              <a:rPr lang="en-GB" sz="2400" dirty="0">
                <a:latin typeface="Comic Sans MS" pitchFamily="66" charset="0"/>
              </a:rPr>
              <a:t>What would you like to ask to find out more?</a:t>
            </a:r>
          </a:p>
          <a:p>
            <a:r>
              <a:rPr lang="en-GB" sz="2400" dirty="0">
                <a:latin typeface="Comic Sans MS" pitchFamily="66" charset="0"/>
              </a:rPr>
              <a:t>Write down five  questions.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6566" y="3140968"/>
            <a:ext cx="4098000" cy="132343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latin typeface="Comic Sans MS" pitchFamily="66" charset="0"/>
              </a:rPr>
              <a:t>Challenge</a:t>
            </a:r>
            <a:r>
              <a:rPr lang="en-GB" sz="2000" b="1" dirty="0">
                <a:latin typeface="Comic Sans MS" pitchFamily="66" charset="0"/>
              </a:rPr>
              <a:t>: </a:t>
            </a:r>
            <a:r>
              <a:rPr lang="en-US" altLang="en-US" sz="2000" dirty="0">
                <a:latin typeface="Comic Sans MS" panose="030F0702030302020204" pitchFamily="66" charset="0"/>
                <a:ea typeface="ＭＳ Ｐゴシック" pitchFamily="34" charset="-128"/>
              </a:rPr>
              <a:t>What are the geographical impacts of Enrique’s migration at their origins and destinations?</a:t>
            </a:r>
            <a:endParaRPr lang="en-GB" sz="2000" b="1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1184" y="4777922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Voluntary migration</a:t>
            </a:r>
            <a:r>
              <a:rPr lang="en-GB" dirty="0">
                <a:latin typeface="Comic Sans MS" pitchFamily="66" charset="0"/>
              </a:rPr>
              <a:t>: They have a free choice as to whether to move or not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36566" y="5818038"/>
            <a:ext cx="4098000" cy="923330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Comic Sans MS" pitchFamily="66" charset="0"/>
              </a:rPr>
              <a:t>Forced migration</a:t>
            </a:r>
            <a:r>
              <a:rPr lang="en-GB" dirty="0">
                <a:latin typeface="Comic Sans MS" pitchFamily="66" charset="0"/>
              </a:rPr>
              <a:t>: individuals have little choice or no choice but to move.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foreignpolicy.com/files/fp_uploaded_images/100528_3-Mujermaravi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203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096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86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511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875"/>
            <a:ext cx="9136062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880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0638"/>
            <a:ext cx="9167813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651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375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07504" y="87015"/>
            <a:ext cx="8856984" cy="400110"/>
          </a:xfrm>
          <a:prstGeom prst="rect">
            <a:avLst/>
          </a:prstGeom>
          <a:solidFill>
            <a:schemeClr val="bg1">
              <a:alpha val="34000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u="sng" dirty="0">
                <a:latin typeface="Comic Sans MS" pitchFamily="66" charset="0"/>
              </a:rPr>
              <a:t>Plenary</a:t>
            </a:r>
            <a:r>
              <a:rPr lang="en-GB" sz="2000" dirty="0">
                <a:latin typeface="Comic Sans MS" pitchFamily="66" charset="0"/>
              </a:rPr>
              <a:t>: What is the link between Enrique and the superhero's?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5373" t="26367" r="39605" b="14062"/>
          <a:stretch>
            <a:fillRect/>
          </a:stretch>
        </p:blipFill>
        <p:spPr bwMode="auto">
          <a:xfrm>
            <a:off x="2987822" y="1988840"/>
            <a:ext cx="2952329" cy="3405202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4"/>
          <a:stretch/>
        </p:blipFill>
        <p:spPr bwMode="auto">
          <a:xfrm>
            <a:off x="6372200" y="692697"/>
            <a:ext cx="252285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3" y="692696"/>
            <a:ext cx="267664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64296"/>
            <a:ext cx="2592288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8" y="2664296"/>
            <a:ext cx="2656032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8" y="4797152"/>
            <a:ext cx="2656032" cy="18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4797152"/>
            <a:ext cx="2592289" cy="189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5580112" y="1556793"/>
            <a:ext cx="1080120" cy="8640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580112" y="3662931"/>
            <a:ext cx="854346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473708" y="5085186"/>
            <a:ext cx="1186524" cy="6132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618030" y="3662931"/>
            <a:ext cx="796965" cy="338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618031" y="4797152"/>
            <a:ext cx="945858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469137" y="1700808"/>
            <a:ext cx="945858" cy="7200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256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4571999" y="908720"/>
            <a:ext cx="4424334" cy="1200329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dirty="0">
                <a:latin typeface="Comic Sans MS" pitchFamily="66" charset="0"/>
              </a:rPr>
              <a:t>Here are some pictures from Enrique’s home town called Tijuana.</a:t>
            </a: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4571999" y="2300053"/>
            <a:ext cx="4427984" cy="3970318"/>
          </a:xfrm>
          <a:prstGeom prst="rect">
            <a:avLst/>
          </a:prstGeom>
          <a:solidFill>
            <a:schemeClr val="bg1">
              <a:alpha val="41960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u="sng" dirty="0">
                <a:latin typeface="Comic Sans MS" pitchFamily="66" charset="0"/>
              </a:rPr>
              <a:t>Demo</a:t>
            </a:r>
            <a:r>
              <a:rPr lang="en-GB" sz="2800" dirty="0">
                <a:latin typeface="Comic Sans MS" pitchFamily="66" charset="0"/>
              </a:rPr>
              <a:t>:</a:t>
            </a:r>
          </a:p>
          <a:p>
            <a:r>
              <a:rPr lang="en-GB" sz="2800" dirty="0">
                <a:latin typeface="Comic Sans MS" pitchFamily="66" charset="0"/>
              </a:rPr>
              <a:t>1. Write down adjectives that describe what Enrique’s life might be like there.</a:t>
            </a:r>
          </a:p>
          <a:p>
            <a:endParaRPr lang="en-GB" sz="2800" dirty="0">
              <a:latin typeface="Comic Sans MS" pitchFamily="66" charset="0"/>
            </a:endParaRPr>
          </a:p>
          <a:p>
            <a:r>
              <a:rPr lang="en-GB" sz="2800" dirty="0">
                <a:latin typeface="Comic Sans MS" pitchFamily="66" charset="0"/>
              </a:rPr>
              <a:t>2. What might this mean for Enrique and his family?</a:t>
            </a: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179512" y="90488"/>
            <a:ext cx="8784975" cy="6463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600" u="sng" dirty="0">
                <a:latin typeface="Comic Sans MS" pitchFamily="66" charset="0"/>
              </a:rPr>
              <a:t>Where are we</a:t>
            </a:r>
            <a:r>
              <a:rPr lang="en-GB" sz="3600" dirty="0">
                <a:latin typeface="Comic Sans MS" pitchFamily="66" charset="0"/>
              </a:rPr>
              <a:t>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908719"/>
            <a:ext cx="4248472" cy="5361651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  <a:latin typeface="Comic Sans MS" pitchFamily="66" charset="0"/>
              </a:rPr>
              <a:t>Independent enquirer</a:t>
            </a:r>
          </a:p>
        </p:txBody>
      </p:sp>
      <p:pic>
        <p:nvPicPr>
          <p:cNvPr id="18439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-14618" y="-14269"/>
            <a:ext cx="892836" cy="87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0" y="0"/>
            <a:ext cx="892836" cy="87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214422"/>
            <a:ext cx="7087378" cy="5315534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  <a:latin typeface="Comic Sans MS" pitchFamily="66" charset="0"/>
              </a:rPr>
              <a:t>Independent enquirer</a:t>
            </a:r>
          </a:p>
        </p:txBody>
      </p:sp>
      <p:pic>
        <p:nvPicPr>
          <p:cNvPr id="18439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-14618" y="-14269"/>
            <a:ext cx="892836" cy="87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0" y="0"/>
            <a:ext cx="892836" cy="87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border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1346" y="1125538"/>
            <a:ext cx="6881309" cy="5160982"/>
          </a:xfrm>
          <a:prstGeom prst="rect">
            <a:avLst/>
          </a:prstGeom>
          <a:noFill/>
          <a:ln w="28575">
            <a:solidFill>
              <a:srgbClr val="80008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  <a:latin typeface="Comic Sans MS" pitchFamily="66" charset="0"/>
              </a:rPr>
              <a:t>Independent enquirer</a:t>
            </a:r>
          </a:p>
        </p:txBody>
      </p:sp>
      <p:pic>
        <p:nvPicPr>
          <p:cNvPr id="18439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-14618" y="-14269"/>
            <a:ext cx="892836" cy="87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0" y="0"/>
            <a:ext cx="892836" cy="87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4893" y="1142999"/>
            <a:ext cx="7239030" cy="5429273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249329" y="52839"/>
            <a:ext cx="8643152" cy="46166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u="sng" dirty="0">
                <a:latin typeface="Comic Sans MS" pitchFamily="66" charset="0"/>
              </a:rPr>
              <a:t>Which continent? Which country?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857232"/>
            <a:ext cx="432108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b="30666"/>
          <a:stretch>
            <a:fillRect/>
          </a:stretch>
        </p:blipFill>
        <p:spPr bwMode="auto">
          <a:xfrm>
            <a:off x="179512" y="2857496"/>
            <a:ext cx="4570395" cy="219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30" y="3762354"/>
            <a:ext cx="4463958" cy="298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857231"/>
            <a:ext cx="4463926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512" y="4612857"/>
            <a:ext cx="338522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0364" y="4500570"/>
            <a:ext cx="3536146" cy="224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49329" y="626398"/>
            <a:ext cx="8643152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u="sng" dirty="0">
                <a:latin typeface="Comic Sans MS" pitchFamily="66" charset="0"/>
              </a:rPr>
              <a:t>Demo</a:t>
            </a:r>
            <a:r>
              <a:rPr lang="en-GB" sz="2400" dirty="0">
                <a:latin typeface="Comic Sans MS" pitchFamily="66" charset="0"/>
              </a:rPr>
              <a:t>: Give a detailed geographical description of Enrique’s home.           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834" y="1533916"/>
            <a:ext cx="1518183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omic Sans MS" pitchFamily="66" charset="0"/>
              </a:rPr>
              <a:t>Name </a:t>
            </a:r>
          </a:p>
          <a:p>
            <a:pPr algn="ctr"/>
            <a:r>
              <a:rPr lang="en-GB" sz="2400" dirty="0">
                <a:latin typeface="Comic Sans MS" pitchFamily="66" charset="0"/>
              </a:rPr>
              <a:t>Number</a:t>
            </a:r>
          </a:p>
          <a:p>
            <a:pPr algn="ctr"/>
            <a:r>
              <a:rPr lang="en-GB" sz="2400" dirty="0">
                <a:latin typeface="Comic Sans MS" pitchFamily="66" charset="0"/>
              </a:rPr>
              <a:t>North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205576" y="936080"/>
            <a:ext cx="8732848" cy="1384995"/>
          </a:xfrm>
          <a:prstGeom prst="rect">
            <a:avLst/>
          </a:prstGeom>
          <a:solidFill>
            <a:schemeClr val="bg1">
              <a:alpha val="23921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>
                <a:latin typeface="Comic Sans MS" pitchFamily="66" charset="0"/>
              </a:rPr>
              <a:t>1. In pairs - what does this map show? </a:t>
            </a:r>
          </a:p>
          <a:p>
            <a:r>
              <a:rPr lang="en-GB" sz="2800" dirty="0">
                <a:latin typeface="Comic Sans MS" pitchFamily="66" charset="0"/>
              </a:rPr>
              <a:t>2. Where do you think Enrique was trying to get to?</a:t>
            </a:r>
          </a:p>
        </p:txBody>
      </p:sp>
      <p:sp>
        <p:nvSpPr>
          <p:cNvPr id="18437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0" y="90488"/>
            <a:ext cx="914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Comic Sans MS" pitchFamily="66" charset="0"/>
              </a:rPr>
              <a:t>Where was Enrique trying to get to?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6" y="2380588"/>
            <a:ext cx="8732848" cy="428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>
            <a:stCxn id="9" idx="0"/>
          </p:cNvCxnSpPr>
          <p:nvPr/>
        </p:nvCxnSpPr>
        <p:spPr>
          <a:xfrm rot="5400000" flipH="1" flipV="1">
            <a:off x="785786" y="4786322"/>
            <a:ext cx="642942" cy="6429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5720" y="5429264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800080"/>
                </a:solidFill>
                <a:latin typeface="Comic Sans MS" pitchFamily="66" charset="0"/>
              </a:rPr>
              <a:t>Tijuana</a:t>
            </a:r>
          </a:p>
        </p:txBody>
      </p:sp>
      <p:sp>
        <p:nvSpPr>
          <p:cNvPr id="2" name="Action Button: End 1">
            <a:hlinkClick r:id="rId4" highlightClick="1"/>
          </p:cNvPr>
          <p:cNvSpPr/>
          <p:nvPr/>
        </p:nvSpPr>
        <p:spPr>
          <a:xfrm>
            <a:off x="8388424" y="1052736"/>
            <a:ext cx="432048" cy="260672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ction Button: Information 2">
            <a:hlinkClick r:id="rId5" highlightClick="1"/>
            <a:extLst>
              <a:ext uri="{FF2B5EF4-FFF2-40B4-BE49-F238E27FC236}">
                <a16:creationId xmlns:a16="http://schemas.microsoft.com/office/drawing/2014/main" id="{21CBA366-972D-4A48-89E6-DA3AF8EFDB42}"/>
              </a:ext>
            </a:extLst>
          </p:cNvPr>
          <p:cNvSpPr/>
          <p:nvPr/>
        </p:nvSpPr>
        <p:spPr>
          <a:xfrm>
            <a:off x="1115616" y="1916832"/>
            <a:ext cx="313112" cy="21602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215516" y="1052736"/>
            <a:ext cx="8712968" cy="1708160"/>
          </a:xfrm>
          <a:prstGeom prst="rect">
            <a:avLst/>
          </a:prstGeom>
          <a:solidFill>
            <a:schemeClr val="bg1">
              <a:alpha val="23921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500" u="sng" dirty="0">
                <a:latin typeface="Comic Sans MS" pitchFamily="66" charset="0"/>
              </a:rPr>
              <a:t>Demo</a:t>
            </a:r>
            <a:r>
              <a:rPr lang="en-GB" sz="3500" dirty="0">
                <a:latin typeface="Comic Sans MS" pitchFamily="66" charset="0"/>
              </a:rPr>
              <a:t>: Use the data in the table to write a paragraph to compare at least three things about the USA and Mexico.</a:t>
            </a:r>
            <a:r>
              <a:rPr lang="en-GB" sz="3500" b="1" dirty="0">
                <a:latin typeface="Comic Sans MS" pitchFamily="66" charset="0"/>
              </a:rPr>
              <a:t> </a:t>
            </a:r>
          </a:p>
        </p:txBody>
      </p:sp>
      <p:sp>
        <p:nvSpPr>
          <p:cNvPr id="18437" name="Rectangle 30"/>
          <p:cNvSpPr>
            <a:spLocks noChangeArrowheads="1"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80008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3200">
              <a:latin typeface="Comic Sans MS" pitchFamily="66" charset="0"/>
            </a:endParaRP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1724025" y="90488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  <a:latin typeface="Comic Sans MS" pitchFamily="66" charset="0"/>
              </a:rPr>
              <a:t>Independent enquirer</a:t>
            </a:r>
          </a:p>
        </p:txBody>
      </p:sp>
      <p:pic>
        <p:nvPicPr>
          <p:cNvPr id="18439" name="Picture 10" descr="3"/>
          <p:cNvPicPr>
            <a:picLocks noChangeAspect="1" noChangeArrowheads="1"/>
          </p:cNvPicPr>
          <p:nvPr/>
        </p:nvPicPr>
        <p:blipFill>
          <a:blip r:embed="rId3"/>
          <a:srcRect l="2766" r="61816" b="53949"/>
          <a:stretch>
            <a:fillRect/>
          </a:stretch>
        </p:blipFill>
        <p:spPr bwMode="auto">
          <a:xfrm>
            <a:off x="0" y="0"/>
            <a:ext cx="86360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735557-666B-6241-9CA6-554F14190EA8}"/>
              </a:ext>
            </a:extLst>
          </p:cNvPr>
          <p:cNvSpPr/>
          <p:nvPr/>
        </p:nvSpPr>
        <p:spPr>
          <a:xfrm>
            <a:off x="215516" y="2956382"/>
            <a:ext cx="8712968" cy="369332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u="sng" dirty="0">
                <a:latin typeface="Comic Sans MS" pitchFamily="66" charset="0"/>
              </a:rPr>
              <a:t>Challenge</a:t>
            </a:r>
            <a:r>
              <a:rPr lang="en-GB" b="1" dirty="0">
                <a:latin typeface="Comic Sans MS" pitchFamily="66" charset="0"/>
              </a:rPr>
              <a:t>: Explain what this would mean for someone like Enrique.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6490</TotalTime>
  <Words>1050</Words>
  <Application>Microsoft Macintosh PowerPoint</Application>
  <PresentationFormat>On-screen Show (4:3)</PresentationFormat>
  <Paragraphs>139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Comic Sans MS</vt:lpstr>
      <vt:lpstr>Office Theme</vt:lpstr>
      <vt:lpstr>Movement responses - migration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Movement responses - migration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Charles Woolcock</dc:creator>
  <cp:lastModifiedBy>Martin Roberts</cp:lastModifiedBy>
  <cp:revision>466</cp:revision>
  <dcterms:created xsi:type="dcterms:W3CDTF">2009-11-08T14:34:53Z</dcterms:created>
  <dcterms:modified xsi:type="dcterms:W3CDTF">2020-09-17T12:13:28Z</dcterms:modified>
</cp:coreProperties>
</file>