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18" r:id="rId3"/>
    <p:sldId id="319" r:id="rId4"/>
    <p:sldId id="320" r:id="rId5"/>
    <p:sldId id="32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6D0B0-F3D4-1045-A3C9-C37D3B9FED3E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718D6-0018-044C-9448-6F5C901BF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0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091AD-8694-4618-9DA3-49A1DCF1BB4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1554-C74F-7742-9056-DEF2CB46D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FD2E5-FC82-624A-9D2A-F899133E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E329-BA56-2A46-9AAF-4158BA52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A8BC-8F6F-BD45-908E-B0DA15AB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5A44-2FB2-554C-AD72-3C80980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2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30BE-4427-2C40-BE59-451A5D61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60CBE-E204-1248-9CD1-14D75213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8FAD-CCB1-304C-AA40-414E26CB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FE9F-68C2-C44E-BFCA-57F5EC78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02A9D-2D2D-F049-9ABE-C909F774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8D8DA-9298-0644-AED0-C75638581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C47AC-CD1B-8549-999C-21FC532E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0ED4-CA06-AD46-99EF-17D4D4E8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5BC2-AB63-1B48-9888-E9AC93E3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D3F14-2148-D346-AAFB-C36BF113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C0A6-492A-CB48-94D3-D4EADF59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4D24-955A-EE47-A87E-2183E22C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9871-EFF8-6941-8046-1BCCF45D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7D2F2-94EA-A34C-B66E-1CC2B66F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FF1A-26A6-1B4B-8407-47E1DC60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1DF5-3CBE-264B-ACD0-0304E38C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6F05-1842-904E-9408-0034D1389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E969D-BBF3-7643-8AD7-F0855D5F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661D-1DC6-104A-951D-BBD39E7B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9726-1F14-CD42-A1A1-0C3BC3C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3E81-0324-9A49-96C2-9C1B02A8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7B9D-3F38-7E46-A66B-572BFFD0E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B7DF4-3F84-1F47-B96E-61B0E3F9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FAC6D-DB1F-D849-89E1-F0B57B35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7BDFA-6591-AC45-813C-4300E2F9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1A87F-608F-D542-AA60-0D5426A0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62FB-5641-F343-B64F-9F4B7143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8FA11-7320-A746-93C9-3558562C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7206D-83E7-F947-B89F-301A91E1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6BC82-7CF3-1B44-90C0-634621BF0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4165E-829A-404C-8209-EA70F7162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99948-09B3-3C48-BD1E-7C34A60E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37C49-2487-914C-97C7-F88C4BDE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91153-746F-A34F-9C22-BE318ED2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4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B302-A844-244A-8954-7876B2E7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60347-0B1C-D446-AF06-38C5C793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ECA21-CBEE-3848-BC31-79755F10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9989A-DD77-3D47-9AB0-976B9F75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CCAD9-6CB0-604D-8F10-39A936E2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ECCF7-9503-464A-AB17-9FE7153F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FED90-46F9-7948-94C8-01A5AEB2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1F23-6514-5C4A-84EB-607E4F48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56B1-DA86-0A41-98C3-21939BC8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7B4F8-8A7A-D74D-8528-6595846DF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9AB3F-CB18-FC4F-9A01-9895874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84ACD-DB24-BC4C-8CF0-D2F38D8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8CE3D-2F66-EE48-AF48-713B3DFE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0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5212-78DF-3D49-8960-DEA02005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29635-B646-004E-B110-4BDC4A965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E1882-587F-2342-B8FB-096ADFAC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41CD5-00D5-3E4B-A57D-12E39AC9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4CC57-6330-2B4A-B3F3-73FD66EF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09906-A1B3-C948-AE9D-11A13A79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2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CCA0A-8EDA-9247-B42C-77BB461B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4802-64BB-484E-B438-03CE6CBA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0B3A6-43D6-7F4D-A47B-ADD47C28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BEB2-90D8-C74C-9DAF-4E1CEE54F405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212C-423C-0040-AAF2-78B0DD9BB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3144-7796-084A-A40B-A37604222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7D6A-27CB-0C4D-8459-2A00D4D2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19A8-325C-2742-B17E-6B5266F34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6540B-4A29-C44F-A527-8C95466CC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38004C-501F-1640-B7AB-DF860AF4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60350"/>
            <a:ext cx="10388600" cy="63373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0A53E9B-6FAC-E946-9333-EAFB01B1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87" y="4237035"/>
            <a:ext cx="11931805" cy="1015663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000" dirty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44965" y="87016"/>
            <a:ext cx="11931805" cy="461665"/>
          </a:xfrm>
          <a:prstGeom prst="rect">
            <a:avLst/>
          </a:prstGeom>
          <a:solidFill>
            <a:schemeClr val="bg1">
              <a:alpha val="34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Forced Migration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44965" y="649642"/>
            <a:ext cx="11931805" cy="707886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Learning Objective</a:t>
            </a:r>
            <a:r>
              <a:rPr lang="en-GB" sz="2000" dirty="0">
                <a:latin typeface="Comic Sans MS" pitchFamily="66" charset="0"/>
              </a:rPr>
              <a:t>: To research </a:t>
            </a:r>
            <a:r>
              <a:rPr lang="en-GB" sz="2000" b="1" u="sng" dirty="0">
                <a:latin typeface="Comic Sans MS" pitchFamily="66" charset="0"/>
              </a:rPr>
              <a:t>two</a:t>
            </a:r>
            <a:r>
              <a:rPr lang="en-GB" sz="2000" dirty="0">
                <a:latin typeface="Comic Sans MS" pitchFamily="66" charset="0"/>
              </a:rPr>
              <a:t> detailed example of forced migration, ensure to focus on environmental and political push factors and the consequences for people and places. 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471738" y="1458489"/>
            <a:ext cx="9599649" cy="1200329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Demo 1</a:t>
            </a:r>
            <a:r>
              <a:rPr lang="en-GB" sz="2400" dirty="0">
                <a:latin typeface="Comic Sans MS" pitchFamily="66" charset="0"/>
              </a:rPr>
              <a:t>: In groups of </a:t>
            </a:r>
            <a:r>
              <a:rPr lang="en-GB" sz="2400" b="1" u="sng" dirty="0">
                <a:latin typeface="Comic Sans MS" pitchFamily="66" charset="0"/>
              </a:rPr>
              <a:t>four</a:t>
            </a:r>
            <a:r>
              <a:rPr lang="en-GB" sz="2400" dirty="0">
                <a:latin typeface="Comic Sans MS" pitchFamily="66" charset="0"/>
              </a:rPr>
              <a:t> research </a:t>
            </a:r>
            <a:r>
              <a:rPr lang="en-GB" sz="2400" b="1" u="sng" dirty="0">
                <a:latin typeface="Comic Sans MS" pitchFamily="66" charset="0"/>
              </a:rPr>
              <a:t>two</a:t>
            </a:r>
            <a:r>
              <a:rPr lang="en-GB" sz="2400" dirty="0">
                <a:latin typeface="Comic Sans MS" pitchFamily="66" charset="0"/>
              </a:rPr>
              <a:t> examples of forced migration. Ensure to provide </a:t>
            </a:r>
            <a:r>
              <a:rPr lang="en-GB" sz="2400" b="1" u="sng" dirty="0">
                <a:latin typeface="Comic Sans MS" pitchFamily="66" charset="0"/>
              </a:rPr>
              <a:t>two</a:t>
            </a:r>
            <a:r>
              <a:rPr lang="en-GB" sz="2400" dirty="0">
                <a:latin typeface="Comic Sans MS" pitchFamily="66" charset="0"/>
              </a:rPr>
              <a:t> contrasting examples, one political and one environmental.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3386" y="3874182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Voluntary migration</a:t>
            </a:r>
            <a:r>
              <a:rPr lang="en-GB" dirty="0">
                <a:latin typeface="Comic Sans MS" pitchFamily="66" charset="0"/>
              </a:rPr>
              <a:t>: They have a free choice as to whether to move or not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8768" y="4967208"/>
            <a:ext cx="4098000" cy="92333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Forced migration</a:t>
            </a:r>
            <a:r>
              <a:rPr lang="en-GB" dirty="0">
                <a:latin typeface="Comic Sans MS" pitchFamily="66" charset="0"/>
              </a:rPr>
              <a:t>: individuals have little choice or no choice but to move.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11318-3223-C94E-8E83-6C11EC35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5" y="3874182"/>
            <a:ext cx="3962400" cy="269806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Graphic 4" descr="Open book">
            <a:extLst>
              <a:ext uri="{FF2B5EF4-FFF2-40B4-BE49-F238E27FC236}">
                <a16:creationId xmlns:a16="http://schemas.microsoft.com/office/drawing/2014/main" id="{B55CFE57-7507-824D-9E07-79C3CA76C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613" y="1493138"/>
            <a:ext cx="914400" cy="9144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F9B32B3-BFE2-9F40-A611-3E778ED8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7" y="2828103"/>
            <a:ext cx="9599649" cy="830997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Demo 2</a:t>
            </a:r>
            <a:r>
              <a:rPr lang="en-GB" sz="2400" dirty="0">
                <a:latin typeface="Comic Sans MS" pitchFamily="66" charset="0"/>
              </a:rPr>
              <a:t>: Complete a case study sheet with the information for the case Study.</a:t>
            </a:r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4AB4B3DE-740D-EC41-BD98-778A2AC31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613" y="2828103"/>
            <a:ext cx="914400" cy="914400"/>
          </a:xfrm>
          <a:prstGeom prst="rect">
            <a:avLst/>
          </a:prstGeom>
        </p:spPr>
      </p:pic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A77BA3CC-61AA-C34C-BAC1-68DC28E58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13233" y="3668262"/>
            <a:ext cx="914400" cy="9144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DC620A9A-656A-7A40-997E-304B3052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502" y="3874182"/>
            <a:ext cx="2483352" cy="2246769"/>
          </a:xfrm>
          <a:prstGeom prst="rect">
            <a:avLst/>
          </a:prstGeom>
          <a:solidFill>
            <a:schemeClr val="bg1">
              <a:alpha val="34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Ensure to focus on the consequences for people and places at different scales. Also focus on origin and destination </a:t>
            </a:r>
          </a:p>
        </p:txBody>
      </p:sp>
    </p:spTree>
    <p:extLst>
      <p:ext uri="{BB962C8B-B14F-4D97-AF65-F5344CB8AC3E}">
        <p14:creationId xmlns:p14="http://schemas.microsoft.com/office/powerpoint/2010/main" val="23372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FF13FA5-C2AC-BA46-856B-E3398990B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5" y="87016"/>
            <a:ext cx="11931805" cy="461665"/>
          </a:xfrm>
          <a:prstGeom prst="rect">
            <a:avLst/>
          </a:prstGeom>
          <a:solidFill>
            <a:schemeClr val="bg1">
              <a:alpha val="34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Forced Migration (Push and Pull)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78595-2F8D-444D-B7F8-A07BC588026F}"/>
              </a:ext>
            </a:extLst>
          </p:cNvPr>
          <p:cNvSpPr txBox="1"/>
          <p:nvPr/>
        </p:nvSpPr>
        <p:spPr>
          <a:xfrm>
            <a:off x="144964" y="702357"/>
            <a:ext cx="5841499" cy="369332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Origin:__________     Destination_________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E086B-EBC2-F64B-9BE4-7ACFB64C4669}"/>
              </a:ext>
            </a:extLst>
          </p:cNvPr>
          <p:cNvSpPr txBox="1"/>
          <p:nvPr/>
        </p:nvSpPr>
        <p:spPr>
          <a:xfrm>
            <a:off x="6235271" y="702357"/>
            <a:ext cx="5841499" cy="369332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Origin:__________     Destination_________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ED0F-67ED-0A42-8AE4-CC7EF97D704D}"/>
              </a:ext>
            </a:extLst>
          </p:cNvPr>
          <p:cNvSpPr txBox="1"/>
          <p:nvPr/>
        </p:nvSpPr>
        <p:spPr>
          <a:xfrm>
            <a:off x="144963" y="1134342"/>
            <a:ext cx="27982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Push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78A74-FCFE-B542-95A0-C3DFF79410C7}"/>
              </a:ext>
            </a:extLst>
          </p:cNvPr>
          <p:cNvSpPr txBox="1"/>
          <p:nvPr/>
        </p:nvSpPr>
        <p:spPr>
          <a:xfrm>
            <a:off x="3276973" y="1134342"/>
            <a:ext cx="270948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Pull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BBBD7-5752-DB48-A23B-D4BAECCE1D7B}"/>
              </a:ext>
            </a:extLst>
          </p:cNvPr>
          <p:cNvCxnSpPr/>
          <p:nvPr/>
        </p:nvCxnSpPr>
        <p:spPr>
          <a:xfrm>
            <a:off x="3065713" y="1250044"/>
            <a:ext cx="0" cy="552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5AAA6-5825-6242-A6C0-BD041F539896}"/>
              </a:ext>
            </a:extLst>
          </p:cNvPr>
          <p:cNvCxnSpPr>
            <a:cxnSpLocks/>
          </p:cNvCxnSpPr>
          <p:nvPr/>
        </p:nvCxnSpPr>
        <p:spPr>
          <a:xfrm>
            <a:off x="144963" y="1657350"/>
            <a:ext cx="5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2AB0A3-BD22-8948-A346-BB0A1287DD8D}"/>
              </a:ext>
            </a:extLst>
          </p:cNvPr>
          <p:cNvSpPr txBox="1"/>
          <p:nvPr/>
        </p:nvSpPr>
        <p:spPr>
          <a:xfrm>
            <a:off x="6205538" y="1134342"/>
            <a:ext cx="27982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Push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F30DD-155D-AB4F-81F6-8C7FF9D1DA21}"/>
              </a:ext>
            </a:extLst>
          </p:cNvPr>
          <p:cNvSpPr txBox="1"/>
          <p:nvPr/>
        </p:nvSpPr>
        <p:spPr>
          <a:xfrm>
            <a:off x="9337548" y="1134342"/>
            <a:ext cx="270948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Pull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97711A-87FB-764B-8A48-C1A26241EC93}"/>
              </a:ext>
            </a:extLst>
          </p:cNvPr>
          <p:cNvCxnSpPr/>
          <p:nvPr/>
        </p:nvCxnSpPr>
        <p:spPr>
          <a:xfrm>
            <a:off x="9126288" y="1250044"/>
            <a:ext cx="0" cy="552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015EB1-C937-5545-BDBA-72A0F466AC55}"/>
              </a:ext>
            </a:extLst>
          </p:cNvPr>
          <p:cNvCxnSpPr>
            <a:cxnSpLocks/>
          </p:cNvCxnSpPr>
          <p:nvPr/>
        </p:nvCxnSpPr>
        <p:spPr>
          <a:xfrm>
            <a:off x="6205538" y="1657350"/>
            <a:ext cx="5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0C3DE798-A4D3-EA4D-929B-3ADA807D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3" y="5939987"/>
            <a:ext cx="11902072" cy="830997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Demo</a:t>
            </a:r>
            <a:r>
              <a:rPr lang="en-GB" sz="2400" dirty="0">
                <a:latin typeface="Comic Sans MS" pitchFamily="66" charset="0"/>
              </a:rPr>
              <a:t>: Ensure to fill out the T-Charts for both destinations and see if there are any comparisons between the push and pull factors from different places.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A480CB-BC87-054E-AC3B-B0F6AAC73B13}"/>
              </a:ext>
            </a:extLst>
          </p:cNvPr>
          <p:cNvSpPr/>
          <p:nvPr/>
        </p:nvSpPr>
        <p:spPr>
          <a:xfrm rot="16200000">
            <a:off x="1284728" y="3537165"/>
            <a:ext cx="356197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Environmental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1E1C9F-6190-6946-B4F3-3E1A7B213A29}"/>
              </a:ext>
            </a:extLst>
          </p:cNvPr>
          <p:cNvSpPr/>
          <p:nvPr/>
        </p:nvSpPr>
        <p:spPr>
          <a:xfrm rot="16200000">
            <a:off x="7371897" y="3537165"/>
            <a:ext cx="356197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Political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5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FF13FA5-C2AC-BA46-856B-E3398990B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5" y="87016"/>
            <a:ext cx="11931805" cy="461665"/>
          </a:xfrm>
          <a:prstGeom prst="rect">
            <a:avLst/>
          </a:prstGeom>
          <a:solidFill>
            <a:schemeClr val="bg1">
              <a:alpha val="34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Forced Migration (Consequences)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78595-2F8D-444D-B7F8-A07BC588026F}"/>
              </a:ext>
            </a:extLst>
          </p:cNvPr>
          <p:cNvSpPr txBox="1"/>
          <p:nvPr/>
        </p:nvSpPr>
        <p:spPr>
          <a:xfrm>
            <a:off x="144964" y="702357"/>
            <a:ext cx="5841499" cy="369332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Origin:__________     Destination_________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E086B-EBC2-F64B-9BE4-7ACFB64C4669}"/>
              </a:ext>
            </a:extLst>
          </p:cNvPr>
          <p:cNvSpPr txBox="1"/>
          <p:nvPr/>
        </p:nvSpPr>
        <p:spPr>
          <a:xfrm>
            <a:off x="6235271" y="702357"/>
            <a:ext cx="5841499" cy="369332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Origin:__________     Destination_________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ED0F-67ED-0A42-8AE4-CC7EF97D704D}"/>
              </a:ext>
            </a:extLst>
          </p:cNvPr>
          <p:cNvSpPr txBox="1"/>
          <p:nvPr/>
        </p:nvSpPr>
        <p:spPr>
          <a:xfrm>
            <a:off x="144963" y="1134342"/>
            <a:ext cx="27982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Origin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78A74-FCFE-B542-95A0-C3DFF79410C7}"/>
              </a:ext>
            </a:extLst>
          </p:cNvPr>
          <p:cNvSpPr txBox="1"/>
          <p:nvPr/>
        </p:nvSpPr>
        <p:spPr>
          <a:xfrm>
            <a:off x="3276973" y="1134342"/>
            <a:ext cx="270948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Destination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BBBD7-5752-DB48-A23B-D4BAECCE1D7B}"/>
              </a:ext>
            </a:extLst>
          </p:cNvPr>
          <p:cNvCxnSpPr/>
          <p:nvPr/>
        </p:nvCxnSpPr>
        <p:spPr>
          <a:xfrm>
            <a:off x="3065713" y="1250044"/>
            <a:ext cx="0" cy="552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5AAA6-5825-6242-A6C0-BD041F539896}"/>
              </a:ext>
            </a:extLst>
          </p:cNvPr>
          <p:cNvCxnSpPr>
            <a:cxnSpLocks/>
          </p:cNvCxnSpPr>
          <p:nvPr/>
        </p:nvCxnSpPr>
        <p:spPr>
          <a:xfrm>
            <a:off x="144963" y="1657350"/>
            <a:ext cx="5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2AB0A3-BD22-8948-A346-BB0A1287DD8D}"/>
              </a:ext>
            </a:extLst>
          </p:cNvPr>
          <p:cNvSpPr txBox="1"/>
          <p:nvPr/>
        </p:nvSpPr>
        <p:spPr>
          <a:xfrm>
            <a:off x="6205538" y="1134342"/>
            <a:ext cx="27982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Origin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F30DD-155D-AB4F-81F6-8C7FF9D1DA21}"/>
              </a:ext>
            </a:extLst>
          </p:cNvPr>
          <p:cNvSpPr txBox="1"/>
          <p:nvPr/>
        </p:nvSpPr>
        <p:spPr>
          <a:xfrm>
            <a:off x="9337548" y="1134342"/>
            <a:ext cx="2709487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Destination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97711A-87FB-764B-8A48-C1A26241EC93}"/>
              </a:ext>
            </a:extLst>
          </p:cNvPr>
          <p:cNvCxnSpPr/>
          <p:nvPr/>
        </p:nvCxnSpPr>
        <p:spPr>
          <a:xfrm>
            <a:off x="9126288" y="1250044"/>
            <a:ext cx="0" cy="552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015EB1-C937-5545-BDBA-72A0F466AC55}"/>
              </a:ext>
            </a:extLst>
          </p:cNvPr>
          <p:cNvCxnSpPr>
            <a:cxnSpLocks/>
          </p:cNvCxnSpPr>
          <p:nvPr/>
        </p:nvCxnSpPr>
        <p:spPr>
          <a:xfrm>
            <a:off x="6205538" y="1657350"/>
            <a:ext cx="5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0C3DE798-A4D3-EA4D-929B-3ADA807D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3" y="5939987"/>
            <a:ext cx="11902072" cy="830997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Demo</a:t>
            </a:r>
            <a:r>
              <a:rPr lang="en-GB" sz="2400" dirty="0">
                <a:latin typeface="Comic Sans MS" pitchFamily="66" charset="0"/>
              </a:rPr>
              <a:t>: Ensure to fill out the T-Charts focusing on the consequences at each place. Focus on social/ economic/political factors at origin and destination. </a:t>
            </a:r>
          </a:p>
        </p:txBody>
      </p:sp>
    </p:spTree>
    <p:extLst>
      <p:ext uri="{BB962C8B-B14F-4D97-AF65-F5344CB8AC3E}">
        <p14:creationId xmlns:p14="http://schemas.microsoft.com/office/powerpoint/2010/main" val="113074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06BDA4A-583D-E24D-A55C-EE043244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5" y="649642"/>
            <a:ext cx="11931805" cy="707886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Learning Objective</a:t>
            </a:r>
            <a:r>
              <a:rPr lang="en-GB" sz="2000" dirty="0">
                <a:latin typeface="Comic Sans MS" pitchFamily="66" charset="0"/>
              </a:rPr>
              <a:t>: To research </a:t>
            </a:r>
            <a:r>
              <a:rPr lang="en-GB" sz="2000" b="1" u="sng" dirty="0">
                <a:latin typeface="Comic Sans MS" pitchFamily="66" charset="0"/>
              </a:rPr>
              <a:t>two</a:t>
            </a:r>
            <a:r>
              <a:rPr lang="en-GB" sz="2000" dirty="0">
                <a:latin typeface="Comic Sans MS" pitchFamily="66" charset="0"/>
              </a:rPr>
              <a:t> detailed example of forced migration, ensure to focus on environmental and political push factors and the consequences for people and places. 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C844A4C-A01A-1B4C-9AE3-06371B28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5" y="87016"/>
            <a:ext cx="11931805" cy="461665"/>
          </a:xfrm>
          <a:prstGeom prst="rect">
            <a:avLst/>
          </a:prstGeom>
          <a:solidFill>
            <a:schemeClr val="bg1">
              <a:alpha val="34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itchFamily="66" charset="0"/>
              </a:rPr>
              <a:t>Forced Migration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Graphic 4" descr="Customer review RTL">
            <a:extLst>
              <a:ext uri="{FF2B5EF4-FFF2-40B4-BE49-F238E27FC236}">
                <a16:creationId xmlns:a16="http://schemas.microsoft.com/office/drawing/2014/main" id="{7514144D-D814-E649-B3B3-AE06D61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88" y="1458489"/>
            <a:ext cx="4991100" cy="49911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19B42DE-441E-A247-8AD2-64FFB7F8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1458489"/>
            <a:ext cx="6799299" cy="830997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Plenary</a:t>
            </a:r>
            <a:r>
              <a:rPr lang="en-GB" sz="2400" dirty="0">
                <a:latin typeface="Comic Sans MS" pitchFamily="66" charset="0"/>
              </a:rPr>
              <a:t>: So can comparisons be made between the two case studies?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710EA1C-1E0A-EF47-B32B-CE9B4A05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429000"/>
            <a:ext cx="6799299" cy="3046988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Possible Exam Question</a:t>
            </a:r>
            <a:r>
              <a:rPr lang="en-GB" sz="2400" dirty="0">
                <a:latin typeface="Comic Sans MS" pitchFamily="66" charset="0"/>
              </a:rPr>
              <a:t>: </a:t>
            </a:r>
            <a:r>
              <a:rPr lang="de-DE" sz="2400" dirty="0" err="1">
                <a:latin typeface="Comic Sans MS" pitchFamily="66" charset="0"/>
              </a:rPr>
              <a:t>To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what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extent</a:t>
            </a:r>
            <a:r>
              <a:rPr lang="de-DE" sz="2400" dirty="0">
                <a:latin typeface="Comic Sans MS" pitchFamily="66" charset="0"/>
              </a:rPr>
              <a:t> do </a:t>
            </a:r>
            <a:r>
              <a:rPr lang="de-DE" sz="2400" dirty="0" err="1">
                <a:latin typeface="Comic Sans MS" pitchFamily="66" charset="0"/>
              </a:rPr>
              <a:t>migrations</a:t>
            </a:r>
            <a:r>
              <a:rPr lang="de-DE" sz="2400" dirty="0">
                <a:latin typeface="Comic Sans MS" pitchFamily="66" charset="0"/>
              </a:rPr>
              <a:t> bring </a:t>
            </a:r>
            <a:r>
              <a:rPr lang="de-DE" sz="2400" dirty="0" err="1">
                <a:latin typeface="Comic Sans MS" pitchFamily="66" charset="0"/>
              </a:rPr>
              <a:t>benefits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to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both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their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origins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and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their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destinations</a:t>
            </a:r>
            <a:r>
              <a:rPr lang="de-DE" sz="2400" dirty="0">
                <a:latin typeface="Comic Sans MS" pitchFamily="66" charset="0"/>
              </a:rPr>
              <a:t>?</a:t>
            </a:r>
          </a:p>
          <a:p>
            <a:endParaRPr lang="de-DE" sz="2400" dirty="0">
              <a:latin typeface="Comic Sans MS" pitchFamily="66" charset="0"/>
            </a:endParaRPr>
          </a:p>
          <a:p>
            <a:r>
              <a:rPr lang="de-DE" sz="2400" dirty="0">
                <a:latin typeface="Comic Sans MS" pitchFamily="66" charset="0"/>
              </a:rPr>
              <a:t>“</a:t>
            </a:r>
            <a:r>
              <a:rPr lang="de-DE" sz="2400" dirty="0" err="1">
                <a:latin typeface="Comic Sans MS" pitchFamily="66" charset="0"/>
              </a:rPr>
              <a:t>Forced</a:t>
            </a:r>
            <a:r>
              <a:rPr lang="de-DE" sz="2400" dirty="0">
                <a:latin typeface="Comic Sans MS" pitchFamily="66" charset="0"/>
              </a:rPr>
              <a:t> international </a:t>
            </a:r>
            <a:r>
              <a:rPr lang="de-DE" sz="2400" dirty="0" err="1">
                <a:latin typeface="Comic Sans MS" pitchFamily="66" charset="0"/>
              </a:rPr>
              <a:t>migrations</a:t>
            </a:r>
            <a:r>
              <a:rPr lang="de-DE" sz="2400" dirty="0">
                <a:latin typeface="Comic Sans MS" pitchFamily="66" charset="0"/>
              </a:rPr>
              <a:t> bring </a:t>
            </a:r>
            <a:r>
              <a:rPr lang="de-DE" sz="2400" dirty="0" err="1">
                <a:latin typeface="Comic Sans MS" pitchFamily="66" charset="0"/>
              </a:rPr>
              <a:t>more</a:t>
            </a:r>
            <a:r>
              <a:rPr lang="de-DE" sz="2400" dirty="0">
                <a:latin typeface="Comic Sans MS" pitchFamily="66" charset="0"/>
              </a:rPr>
              <a:t> positive </a:t>
            </a:r>
            <a:r>
              <a:rPr lang="de-DE" sz="2400" dirty="0" err="1">
                <a:latin typeface="Comic Sans MS" pitchFamily="66" charset="0"/>
              </a:rPr>
              <a:t>than</a:t>
            </a:r>
            <a:r>
              <a:rPr lang="de-DE" sz="2400" dirty="0">
                <a:latin typeface="Comic Sans MS" pitchFamily="66" charset="0"/>
              </a:rPr>
              <a:t> negative </a:t>
            </a:r>
            <a:r>
              <a:rPr lang="de-DE" sz="2400" dirty="0" err="1">
                <a:latin typeface="Comic Sans MS" pitchFamily="66" charset="0"/>
              </a:rPr>
              <a:t>impacts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to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recipient</a:t>
            </a:r>
            <a:r>
              <a:rPr lang="de-DE" sz="2400" dirty="0">
                <a:latin typeface="Comic Sans MS" pitchFamily="66" charset="0"/>
              </a:rPr>
              <a:t> countries”. </a:t>
            </a:r>
            <a:r>
              <a:rPr lang="de-DE" sz="2400" dirty="0" err="1">
                <a:latin typeface="Comic Sans MS" pitchFamily="66" charset="0"/>
              </a:rPr>
              <a:t>Referring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to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examples</a:t>
            </a:r>
            <a:r>
              <a:rPr lang="de-DE" sz="2400" dirty="0">
                <a:latin typeface="Comic Sans MS" pitchFamily="66" charset="0"/>
              </a:rPr>
              <a:t>, </a:t>
            </a:r>
            <a:r>
              <a:rPr lang="de-DE" sz="2400" dirty="0" err="1">
                <a:latin typeface="Comic Sans MS" pitchFamily="66" charset="0"/>
              </a:rPr>
              <a:t>discuss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this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statement</a:t>
            </a:r>
            <a:r>
              <a:rPr lang="de-DE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42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304</Words>
  <Application>Microsoft Macintosh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6</cp:revision>
  <dcterms:created xsi:type="dcterms:W3CDTF">2019-10-28T06:19:04Z</dcterms:created>
  <dcterms:modified xsi:type="dcterms:W3CDTF">2019-10-28T07:30:45Z</dcterms:modified>
</cp:coreProperties>
</file>