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8" r:id="rId3"/>
    <p:sldId id="260" r:id="rId4"/>
    <p:sldId id="256" r:id="rId5"/>
    <p:sldId id="261" r:id="rId6"/>
    <p:sldId id="262" r:id="rId7"/>
    <p:sldId id="264" r:id="rId8"/>
    <p:sldId id="263" r:id="rId9"/>
    <p:sldId id="267" r:id="rId10"/>
    <p:sldId id="266" r:id="rId11"/>
    <p:sldId id="259" r:id="rId12"/>
    <p:sldId id="265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45"/>
  </p:normalViewPr>
  <p:slideViewPr>
    <p:cSldViewPr snapToGrid="0" snapToObjects="1">
      <p:cViewPr varScale="1">
        <p:scale>
          <a:sx n="102" d="100"/>
          <a:sy n="102" d="100"/>
        </p:scale>
        <p:origin x="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9DB5-4C46-204D-BF33-1B56B56C8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98B94-C07C-D64E-87F2-3F2A63431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E2CC0-2B29-F440-805F-E95E032F6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08506-6F42-944E-8CA9-3210A3B15AEA}" type="datetimeFigureOut">
              <a:rPr lang="de-DE" smtClean="0"/>
              <a:t>26.10.20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83823-EC1F-FC40-85A9-B7E52244F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9CD25-6F69-0445-A0A6-243C59A6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B5CB-8B3E-C84A-9986-2DFEA57F68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451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54E34-525E-F249-9AAB-8D50C1998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4B371-8323-914C-A7FC-D793565B0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202FC-CF6C-774C-B882-71052FACA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08506-6F42-944E-8CA9-3210A3B15AEA}" type="datetimeFigureOut">
              <a:rPr lang="de-DE" smtClean="0"/>
              <a:t>26.10.20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16937-08D6-8E4E-BA33-C986FD6EB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2060B-7282-F74C-BBDB-D0C69D8D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B5CB-8B3E-C84A-9986-2DFEA57F68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0034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701032-5429-284C-B3B8-832760C34C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3590FB-1D74-924B-A2B6-4E0989E5D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92255-D142-C547-98A1-EE45C59A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08506-6F42-944E-8CA9-3210A3B15AEA}" type="datetimeFigureOut">
              <a:rPr lang="de-DE" smtClean="0"/>
              <a:t>26.10.20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D7A1C-99BC-9F42-95DF-3B39FDF53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9E882-0DD8-9346-AA1C-A3D247DCC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B5CB-8B3E-C84A-9986-2DFEA57F68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846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53E5D-C244-4446-9F32-CC3F9104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34C52-F2FE-164C-85E4-678D32D24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D8F7E-F4E8-DA4F-9050-DABFA1E9E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08506-6F42-944E-8CA9-3210A3B15AEA}" type="datetimeFigureOut">
              <a:rPr lang="de-DE" smtClean="0"/>
              <a:t>26.10.20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587D3-1574-6A48-8526-AF4B4737D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540A6-6C0C-8A4F-A3A7-AED8D99EB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B5CB-8B3E-C84A-9986-2DFEA57F68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87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01EF2-E958-9041-8E05-A7958E83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4A18E-8197-4549-993D-2319DDFDE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6067B-3942-8C4B-93D2-29F40CF88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08506-6F42-944E-8CA9-3210A3B15AEA}" type="datetimeFigureOut">
              <a:rPr lang="de-DE" smtClean="0"/>
              <a:t>26.10.20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66CC6-37D8-2940-894A-B8E68DC08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FB909-1252-AA4D-92C1-3067DA70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B5CB-8B3E-C84A-9986-2DFEA57F68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283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EBA3-9824-7C4F-B6B9-CED3E18CC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69BCA-8E6A-3F46-AA43-23DE38849D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BD95D-4B5D-7C40-B65A-5A07E8F7C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48660-2A47-DF49-A398-183210549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08506-6F42-944E-8CA9-3210A3B15AEA}" type="datetimeFigureOut">
              <a:rPr lang="de-DE" smtClean="0"/>
              <a:t>26.10.20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D46D9-2330-8C42-A0D1-5565483AD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40E2E-FB73-134D-AD18-4B3817F35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B5CB-8B3E-C84A-9986-2DFEA57F68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667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09713-19CF-C146-BC55-299505DB5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291B0-D187-DC47-BA6C-936EEEC0C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3600B-C8F8-8B4F-8FF8-86570C273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A2F0D-B795-804F-B396-905735785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20313B-61AD-0E4A-80D3-FE0BDB69D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5DC8F4-53F2-7944-ACAE-4B2B55A65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08506-6F42-944E-8CA9-3210A3B15AEA}" type="datetimeFigureOut">
              <a:rPr lang="de-DE" smtClean="0"/>
              <a:t>26.10.20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9AF1B9-4C5A-1244-A79C-C6B539369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F1D5FF-ADAE-B548-99D6-75A64EE70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B5CB-8B3E-C84A-9986-2DFEA57F68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894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787B9-3036-304D-91AA-90259E154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1A972B-64F0-BA4E-81DD-2477ADE98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08506-6F42-944E-8CA9-3210A3B15AEA}" type="datetimeFigureOut">
              <a:rPr lang="de-DE" smtClean="0"/>
              <a:t>26.10.20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7DD348-FDAA-3B45-BB10-876C1762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E4628-C597-5944-A483-E6F66707E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B5CB-8B3E-C84A-9986-2DFEA57F68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453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BD86E5-B962-5440-9FFE-2CD704B7F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08506-6F42-944E-8CA9-3210A3B15AEA}" type="datetimeFigureOut">
              <a:rPr lang="de-DE" smtClean="0"/>
              <a:t>26.10.20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3196ED-A6D6-5242-8ECF-7730271A4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12F3BD-6A6F-9A4D-93DB-F54CB82D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B5CB-8B3E-C84A-9986-2DFEA57F68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3463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E2653-86E4-9545-997E-357EB40CC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AD53B-026A-8340-A4CB-95F7D84C8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AB79D-F576-2445-A21D-FB30B3D00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02A38-0897-8F47-9282-8EEA4BCD7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08506-6F42-944E-8CA9-3210A3B15AEA}" type="datetimeFigureOut">
              <a:rPr lang="de-DE" smtClean="0"/>
              <a:t>26.10.20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0C4472-AE9F-8449-ABED-1895F08B6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BC3A3-3B30-494E-933E-5AAF97D1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B5CB-8B3E-C84A-9986-2DFEA57F68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045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0232C-41D9-B743-BE1D-45684290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667869-F530-A948-909B-EE09BD63D7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9D663-DF8F-664C-9118-D274F43E5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596EC-5880-E04B-B1D1-5F47BA88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08506-6F42-944E-8CA9-3210A3B15AEA}" type="datetimeFigureOut">
              <a:rPr lang="de-DE" smtClean="0"/>
              <a:t>26.10.20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46369-8383-F349-AE15-2C47F9515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C5C70-E5FA-E348-890B-DC56DC0A6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B5CB-8B3E-C84A-9986-2DFEA57F68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32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CC625-B328-4F48-BA4D-48F117D1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B3704-778F-9B4C-A1FB-1F5A11F27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5B21A-FEB2-2B48-A45C-36FC8844D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08506-6F42-944E-8CA9-3210A3B15AEA}" type="datetimeFigureOut">
              <a:rPr lang="de-DE" smtClean="0"/>
              <a:t>26.10.20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3D191-D990-2F4B-96D4-091A56E94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38F41-E2BE-C543-A249-802C86D4B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1B5CB-8B3E-C84A-9986-2DFEA57F68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774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tdatacollaborative.org/map/ctd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www.youtube.com/watch?v=r9PaRFtlLmc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en.wikipedia.org/wiki/Sex_industry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lobalslaveryindex.org/2018/data/maps/#prevalenc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8ECF45-6123-024D-B7DB-107758BDB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5" y="761150"/>
            <a:ext cx="11800113" cy="593360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2DD7FF-B87B-4044-BCE5-DE587894C8FF}"/>
              </a:ext>
            </a:extLst>
          </p:cNvPr>
          <p:cNvSpPr/>
          <p:nvPr/>
        </p:nvSpPr>
        <p:spPr>
          <a:xfrm>
            <a:off x="293913" y="152866"/>
            <a:ext cx="11800115" cy="5232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2800" b="0" i="0" u="sng" dirty="0">
                <a:effectLst/>
                <a:latin typeface="Comic Sans MS" panose="030F0902030302020204" pitchFamily="66" charset="0"/>
              </a:rPr>
              <a:t>Population </a:t>
            </a:r>
            <a:r>
              <a:rPr lang="de-DE" sz="2800" u="sng" dirty="0" err="1">
                <a:latin typeface="Comic Sans MS" panose="030F0902030302020204" pitchFamily="66" charset="0"/>
              </a:rPr>
              <a:t>C</a:t>
            </a:r>
            <a:r>
              <a:rPr lang="de-DE" sz="2800" b="0" i="0" u="sng" dirty="0" err="1">
                <a:effectLst/>
                <a:latin typeface="Comic Sans MS" panose="030F0902030302020204" pitchFamily="66" charset="0"/>
              </a:rPr>
              <a:t>hallenges</a:t>
            </a:r>
            <a:r>
              <a:rPr lang="de-DE" sz="2800" b="0" i="0" u="sng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800" b="0" i="0" u="sng" dirty="0" err="1">
                <a:effectLst/>
                <a:latin typeface="Comic Sans MS" panose="030F0902030302020204" pitchFamily="66" charset="0"/>
              </a:rPr>
              <a:t>and</a:t>
            </a:r>
            <a:r>
              <a:rPr lang="de-DE" sz="2800" b="0" i="0" u="sng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800" b="0" i="0" u="sng" dirty="0" err="1">
                <a:effectLst/>
                <a:latin typeface="Comic Sans MS" panose="030F0902030302020204" pitchFamily="66" charset="0"/>
              </a:rPr>
              <a:t>Opportunities</a:t>
            </a:r>
            <a:r>
              <a:rPr lang="de-DE" sz="2800" b="0" i="0" u="sng" dirty="0">
                <a:effectLst/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9611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93BDEF-8F1D-5343-B923-B419278D039A}"/>
              </a:ext>
            </a:extLst>
          </p:cNvPr>
          <p:cNvSpPr/>
          <p:nvPr/>
        </p:nvSpPr>
        <p:spPr>
          <a:xfrm>
            <a:off x="293913" y="152866"/>
            <a:ext cx="11800115" cy="4616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2400" u="sng" dirty="0" err="1">
                <a:latin typeface="Comic Sans MS" panose="030F0902030302020204" pitchFamily="66" charset="0"/>
              </a:rPr>
              <a:t>Homework</a:t>
            </a:r>
            <a:r>
              <a:rPr lang="de-DE" sz="2400" u="sng" dirty="0">
                <a:latin typeface="Comic Sans MS" panose="030F0902030302020204" pitchFamily="66" charset="0"/>
              </a:rPr>
              <a:t> [Further Solutions]</a:t>
            </a:r>
            <a:endParaRPr lang="de-DE" sz="2400" b="0" i="0" u="sng" dirty="0">
              <a:effectLst/>
              <a:latin typeface="Comic Sans MS" panose="030F09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4328B6-8881-614B-8C88-BE9E6C6C6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726389"/>
            <a:ext cx="4079672" cy="581728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BB0909-4C4F-2541-BF03-00F3F88BDF5D}"/>
              </a:ext>
            </a:extLst>
          </p:cNvPr>
          <p:cNvSpPr/>
          <p:nvPr/>
        </p:nvSpPr>
        <p:spPr>
          <a:xfrm>
            <a:off x="4600575" y="814384"/>
            <a:ext cx="7493453" cy="1200329"/>
          </a:xfrm>
          <a:prstGeom prst="rect">
            <a:avLst/>
          </a:prstGeom>
          <a:ln w="38100"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r>
              <a:rPr lang="de-DE" sz="2400" b="1" i="0" u="sng" dirty="0">
                <a:effectLst/>
                <a:latin typeface="Comic Sans MS" panose="030F0902030302020204" pitchFamily="66" charset="0"/>
              </a:rPr>
              <a:t>Demo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: </a:t>
            </a:r>
            <a:r>
              <a:rPr lang="de-DE" sz="2400" dirty="0" err="1">
                <a:latin typeface="Comic Sans MS" panose="030F0902030302020204" pitchFamily="66" charset="0"/>
              </a:rPr>
              <a:t>What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are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key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concepts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that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EU </a:t>
            </a:r>
            <a:r>
              <a:rPr lang="de-DE" sz="2400" dirty="0" err="1">
                <a:latin typeface="Comic Sans MS" panose="030F0902030302020204" pitchFamily="66" charset="0"/>
              </a:rPr>
              <a:t>are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folllowing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to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stop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trafficking</a:t>
            </a:r>
            <a:r>
              <a:rPr lang="de-DE" sz="2400" dirty="0">
                <a:latin typeface="Comic Sans MS" panose="030F0902030302020204" pitchFamily="66" charset="0"/>
              </a:rPr>
              <a:t>? Find </a:t>
            </a:r>
            <a:r>
              <a:rPr lang="de-DE" sz="2400" dirty="0" err="1">
                <a:latin typeface="Comic Sans MS" panose="030F0902030302020204" pitchFamily="66" charset="0"/>
              </a:rPr>
              <a:t>this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document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and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summarise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key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concepts</a:t>
            </a:r>
            <a:r>
              <a:rPr lang="de-DE" sz="2400" dirty="0">
                <a:latin typeface="Comic Sans MS" panose="030F0902030302020204" pitchFamily="66" charset="0"/>
              </a:rPr>
              <a:t>. </a:t>
            </a:r>
            <a:endParaRPr lang="de-DE" sz="2400" b="0" i="0" dirty="0">
              <a:effectLst/>
              <a:latin typeface="Comic Sans MS" panose="030F0902030302020204" pitchFamily="66" charset="0"/>
            </a:endParaRPr>
          </a:p>
        </p:txBody>
      </p:sp>
      <p:pic>
        <p:nvPicPr>
          <p:cNvPr id="8" name="Graphic 7" descr="Open book">
            <a:extLst>
              <a:ext uri="{FF2B5EF4-FFF2-40B4-BE49-F238E27FC236}">
                <a16:creationId xmlns:a16="http://schemas.microsoft.com/office/drawing/2014/main" id="{08A8DA68-0312-9A4D-B3BF-D43A7AD1A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2800" y="5629275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9430DA2-9A45-D643-BEAA-C36FBF68EFE0}"/>
              </a:ext>
            </a:extLst>
          </p:cNvPr>
          <p:cNvSpPr/>
          <p:nvPr/>
        </p:nvSpPr>
        <p:spPr>
          <a:xfrm>
            <a:off x="4600574" y="2246550"/>
            <a:ext cx="7493453" cy="1200329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de-DE" sz="2400" b="1" i="0" u="sng" dirty="0" err="1">
                <a:effectLst/>
                <a:latin typeface="Comic Sans MS" panose="030F0902030302020204" pitchFamily="66" charset="0"/>
              </a:rPr>
              <a:t>Evaluate</a:t>
            </a:r>
            <a:r>
              <a:rPr lang="de-DE" sz="2400" b="1" i="0" dirty="0" err="1">
                <a:effectLst/>
                <a:latin typeface="Comic Sans MS" panose="030F0902030302020204" pitchFamily="66" charset="0"/>
              </a:rPr>
              <a:t>:</a:t>
            </a:r>
            <a:r>
              <a:rPr lang="de-DE" sz="2400" i="0" dirty="0" err="1">
                <a:effectLst/>
                <a:latin typeface="Comic Sans MS" panose="030F0902030302020204" pitchFamily="66" charset="0"/>
              </a:rPr>
              <a:t>Which</a:t>
            </a:r>
            <a:r>
              <a:rPr lang="de-DE" sz="240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i="0" dirty="0" err="1">
                <a:effectLst/>
                <a:latin typeface="Comic Sans MS" panose="030F0902030302020204" pitchFamily="66" charset="0"/>
              </a:rPr>
              <a:t>one</a:t>
            </a:r>
            <a:r>
              <a:rPr lang="de-DE" sz="240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of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covered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ant-trafficking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policies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is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most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effective</a:t>
            </a:r>
            <a:r>
              <a:rPr lang="de-DE" sz="2400" dirty="0">
                <a:latin typeface="Comic Sans MS" panose="030F0902030302020204" pitchFamily="66" charset="0"/>
              </a:rPr>
              <a:t>. </a:t>
            </a:r>
            <a:r>
              <a:rPr lang="de-DE" sz="2400" dirty="0" err="1">
                <a:latin typeface="Comic Sans MS" panose="030F0902030302020204" pitchFamily="66" charset="0"/>
              </a:rPr>
              <a:t>Ensure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to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justify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your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answer</a:t>
            </a:r>
            <a:r>
              <a:rPr lang="de-DE" sz="2400" dirty="0">
                <a:latin typeface="Comic Sans MS" panose="030F0902030302020204" pitchFamily="66" charset="0"/>
              </a:rPr>
              <a:t>. </a:t>
            </a:r>
            <a:endParaRPr lang="de-DE" sz="2400" i="0" dirty="0">
              <a:effectLst/>
              <a:latin typeface="Comic Sans MS" panose="030F0902030302020204" pitchFamily="66" charset="0"/>
            </a:endParaRPr>
          </a:p>
        </p:txBody>
      </p:sp>
      <p:pic>
        <p:nvPicPr>
          <p:cNvPr id="12" name="Graphic 11" descr="Scales of justice">
            <a:extLst>
              <a:ext uri="{FF2B5EF4-FFF2-40B4-BE49-F238E27FC236}">
                <a16:creationId xmlns:a16="http://schemas.microsoft.com/office/drawing/2014/main" id="{A55FA895-2CEC-3342-B05C-31B6D5CCF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70566" y="3277400"/>
            <a:ext cx="3354037" cy="33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67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8C9C8-3FC0-1A4A-B841-D3D809917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A7BD7-DF18-DE4E-BB82-D522D436E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6BCFD-FB7C-4A4C-AEFB-15A4E9EBB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21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65AAD-C1E0-0045-991B-BFE6D5683948}"/>
              </a:ext>
            </a:extLst>
          </p:cNvPr>
          <p:cNvSpPr/>
          <p:nvPr/>
        </p:nvSpPr>
        <p:spPr>
          <a:xfrm>
            <a:off x="293913" y="152866"/>
            <a:ext cx="11800115" cy="4616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2400" b="0" i="0" u="sng" dirty="0">
                <a:effectLst/>
                <a:latin typeface="Comic Sans MS" panose="030F0902030302020204" pitchFamily="66" charset="0"/>
              </a:rPr>
              <a:t>Skills [Info</a:t>
            </a:r>
            <a:r>
              <a:rPr lang="de-DE" sz="2400" u="sng" dirty="0">
                <a:latin typeface="Comic Sans MS" panose="030F0902030302020204" pitchFamily="66" charset="0"/>
              </a:rPr>
              <a:t>graphic]</a:t>
            </a:r>
            <a:endParaRPr lang="de-DE" sz="2400" b="0" i="0" u="sng" dirty="0">
              <a:effectLst/>
              <a:latin typeface="Comic Sans MS" panose="030F09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F9335D-A0FD-9447-9F59-902814A8D3FC}"/>
              </a:ext>
            </a:extLst>
          </p:cNvPr>
          <p:cNvSpPr/>
          <p:nvPr/>
        </p:nvSpPr>
        <p:spPr>
          <a:xfrm>
            <a:off x="293913" y="814384"/>
            <a:ext cx="11800115" cy="1200329"/>
          </a:xfrm>
          <a:prstGeom prst="rect">
            <a:avLst/>
          </a:prstGeom>
          <a:ln w="38100"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r>
              <a:rPr lang="de-DE" sz="2400" b="1" i="0" u="sng" dirty="0">
                <a:effectLst/>
                <a:latin typeface="Comic Sans MS" panose="030F0902030302020204" pitchFamily="66" charset="0"/>
              </a:rPr>
              <a:t>Demo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: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From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your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knowledge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on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how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to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answer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Questions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on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Infographics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, </a:t>
            </a:r>
            <a:r>
              <a:rPr lang="de-DE" sz="2400" b="1" i="0" u="sng" dirty="0" err="1">
                <a:effectLst/>
                <a:latin typeface="Comic Sans MS" panose="030F0902030302020204" pitchFamily="66" charset="0"/>
              </a:rPr>
              <a:t>construct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Questions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and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a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markscheme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for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the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Infographic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showing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Human Trafficking. These will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be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used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next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lesson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23F3B-6451-C743-BCE2-22FB5BA56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71" y="2214566"/>
            <a:ext cx="7780032" cy="449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74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653D84-55EA-C64E-84CE-BD9E82AED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54" y="103149"/>
            <a:ext cx="10273455" cy="67257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2DC9E5-7F87-B84D-B5AD-A9B7C3FF8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10376" y="2461806"/>
            <a:ext cx="6725726" cy="2008413"/>
          </a:xfrm>
          <a:prstGeom prst="rect">
            <a:avLst/>
          </a:prstGeom>
        </p:spPr>
      </p:pic>
      <p:sp>
        <p:nvSpPr>
          <p:cNvPr id="8" name="Action Button: Information 7">
            <a:hlinkClick r:id="rId4" highlightClick="1"/>
            <a:extLst>
              <a:ext uri="{FF2B5EF4-FFF2-40B4-BE49-F238E27FC236}">
                <a16:creationId xmlns:a16="http://schemas.microsoft.com/office/drawing/2014/main" id="{9F5C7DD1-85D8-414F-AA31-C0B9B1D7B1D6}"/>
              </a:ext>
            </a:extLst>
          </p:cNvPr>
          <p:cNvSpPr/>
          <p:nvPr/>
        </p:nvSpPr>
        <p:spPr>
          <a:xfrm>
            <a:off x="114554" y="180753"/>
            <a:ext cx="459604" cy="31897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200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D2487D-98BE-0245-8D24-FC5D1D441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" y="152866"/>
            <a:ext cx="8560254" cy="654309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C27917-AF9D-2945-B432-94ADCA8BD311}"/>
              </a:ext>
            </a:extLst>
          </p:cNvPr>
          <p:cNvSpPr/>
          <p:nvPr/>
        </p:nvSpPr>
        <p:spPr>
          <a:xfrm>
            <a:off x="8801100" y="152866"/>
            <a:ext cx="3292928" cy="830997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2400" b="0" i="0" u="sng" dirty="0">
                <a:effectLst/>
                <a:latin typeface="Comic Sans MS" panose="030F0902030302020204" pitchFamily="66" charset="0"/>
              </a:rPr>
              <a:t>Population </a:t>
            </a:r>
            <a:r>
              <a:rPr lang="de-DE" sz="2400" b="0" i="0" u="sng" dirty="0" err="1">
                <a:effectLst/>
                <a:latin typeface="Comic Sans MS" panose="030F0902030302020204" pitchFamily="66" charset="0"/>
              </a:rPr>
              <a:t>challenges</a:t>
            </a:r>
            <a:r>
              <a:rPr lang="de-DE" sz="2400" b="0" i="0" u="sng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u="sng" dirty="0" err="1">
                <a:effectLst/>
                <a:latin typeface="Comic Sans MS" panose="030F0902030302020204" pitchFamily="66" charset="0"/>
              </a:rPr>
              <a:t>and</a:t>
            </a:r>
            <a:r>
              <a:rPr lang="de-DE" sz="2400" b="0" i="0" u="sng" dirty="0">
                <a:effectLst/>
                <a:latin typeface="Comic Sans MS" panose="030F0902030302020204" pitchFamily="66" charset="0"/>
              </a:rPr>
              <a:t> opportunities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0A0DFD-F4C4-304B-9B50-CADD4B41DEA7}"/>
              </a:ext>
            </a:extLst>
          </p:cNvPr>
          <p:cNvSpPr/>
          <p:nvPr/>
        </p:nvSpPr>
        <p:spPr>
          <a:xfrm>
            <a:off x="8801100" y="2837674"/>
            <a:ext cx="3292928" cy="3539430"/>
          </a:xfrm>
          <a:prstGeom prst="rect">
            <a:avLst/>
          </a:prstGeom>
          <a:ln w="38100"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r>
              <a:rPr lang="en-GB" sz="2800" b="0" i="0" u="sng" dirty="0">
                <a:effectLst/>
                <a:latin typeface="Comic Sans MS" panose="030F0902030302020204" pitchFamily="66" charset="0"/>
              </a:rPr>
              <a:t>Starter</a:t>
            </a:r>
            <a:r>
              <a:rPr lang="en-GB" sz="2800" b="0" i="0" dirty="0">
                <a:effectLst/>
                <a:latin typeface="Comic Sans MS" panose="030F0902030302020204" pitchFamily="66" charset="0"/>
              </a:rPr>
              <a:t>:  What reasons might there be for a high influx of victims being sent to the Netherlands and the UK?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CEFD7C-6F7A-5D48-B68D-879F0F5D5ABF}"/>
              </a:ext>
            </a:extLst>
          </p:cNvPr>
          <p:cNvSpPr/>
          <p:nvPr/>
        </p:nvSpPr>
        <p:spPr>
          <a:xfrm>
            <a:off x="8801100" y="1095156"/>
            <a:ext cx="3292928" cy="1631216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de-DE" sz="2000" b="1" i="0" u="sng" dirty="0">
                <a:effectLst/>
                <a:latin typeface="Comic Sans MS" panose="030F0902030302020204" pitchFamily="66" charset="0"/>
              </a:rPr>
              <a:t>Learning </a:t>
            </a:r>
            <a:r>
              <a:rPr lang="de-DE" sz="2000" b="1" i="0" u="sng" dirty="0" err="1">
                <a:effectLst/>
                <a:latin typeface="Comic Sans MS" panose="030F0902030302020204" pitchFamily="66" charset="0"/>
              </a:rPr>
              <a:t>Objective</a:t>
            </a:r>
            <a:r>
              <a:rPr lang="de-DE" sz="2000" dirty="0">
                <a:latin typeface="Comic Sans MS" panose="030F0902030302020204" pitchFamily="66" charset="0"/>
              </a:rPr>
              <a:t>: </a:t>
            </a:r>
            <a:r>
              <a:rPr lang="de-DE" sz="2000" dirty="0" err="1">
                <a:latin typeface="Comic Sans MS" panose="030F0902030302020204" pitchFamily="66" charset="0"/>
              </a:rPr>
              <a:t>To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be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able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to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name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and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explain</a:t>
            </a:r>
            <a:r>
              <a:rPr lang="de-DE" sz="2000" dirty="0">
                <a:latin typeface="Comic Sans MS" panose="030F0902030302020204" pitchFamily="66" charset="0"/>
              </a:rPr>
              <a:t> a </a:t>
            </a:r>
            <a:r>
              <a:rPr lang="de-DE" sz="2000" dirty="0" err="1">
                <a:latin typeface="Comic Sans MS" panose="030F0902030302020204" pitchFamily="66" charset="0"/>
              </a:rPr>
              <a:t>strategy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that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is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used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to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combat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the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trafficking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of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people</a:t>
            </a:r>
            <a:r>
              <a:rPr lang="de-DE" sz="2000" dirty="0">
                <a:latin typeface="Comic Sans MS" panose="030F0902030302020204" pitchFamily="66" charset="0"/>
              </a:rPr>
              <a:t>.</a:t>
            </a:r>
            <a:endParaRPr lang="de-DE" sz="2000" b="0" i="0" dirty="0">
              <a:effectLst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96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16653F-7085-B94F-BAB9-C5504227CED1}"/>
              </a:ext>
            </a:extLst>
          </p:cNvPr>
          <p:cNvSpPr/>
          <p:nvPr/>
        </p:nvSpPr>
        <p:spPr>
          <a:xfrm>
            <a:off x="293912" y="723301"/>
            <a:ext cx="11800115" cy="830997"/>
          </a:xfrm>
          <a:prstGeom prst="rect">
            <a:avLst/>
          </a:prstGeom>
          <a:ln w="38100"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r>
              <a:rPr lang="de-DE" sz="2400" b="1" i="0" u="sng" dirty="0">
                <a:effectLst/>
                <a:latin typeface="Comic Sans MS" panose="030F0902030302020204" pitchFamily="66" charset="0"/>
              </a:rPr>
              <a:t>Demo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: Watch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the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Video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and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u="sng" dirty="0">
                <a:effectLst/>
                <a:latin typeface="Comic Sans MS" panose="030F0902030302020204" pitchFamily="66" charset="0"/>
              </a:rPr>
              <a:t>make </a:t>
            </a:r>
            <a:r>
              <a:rPr lang="de-DE" sz="2400" u="sng" dirty="0">
                <a:latin typeface="Comic Sans MS" panose="030F0902030302020204" pitchFamily="66" charset="0"/>
              </a:rPr>
              <a:t>Notes</a:t>
            </a:r>
            <a:r>
              <a:rPr lang="de-DE" sz="2400" dirty="0">
                <a:latin typeface="Comic Sans MS" panose="030F0902030302020204" pitchFamily="66" charset="0"/>
              </a:rPr>
              <a:t> on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How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can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banks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be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used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to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stop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human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trafficking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5" name="Action Button: Movie 4">
            <a:hlinkClick r:id="rId2" highlightClick="1"/>
            <a:extLst>
              <a:ext uri="{FF2B5EF4-FFF2-40B4-BE49-F238E27FC236}">
                <a16:creationId xmlns:a16="http://schemas.microsoft.com/office/drawing/2014/main" id="{9F8B727C-CCE5-1947-9408-AA5F262FB123}"/>
              </a:ext>
            </a:extLst>
          </p:cNvPr>
          <p:cNvSpPr/>
          <p:nvPr/>
        </p:nvSpPr>
        <p:spPr>
          <a:xfrm>
            <a:off x="11499398" y="278947"/>
            <a:ext cx="434341" cy="22579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23851-F5EB-F845-BDA9-EADE6FFB5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1" y="1707647"/>
            <a:ext cx="9378727" cy="496816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CFDE95-D2A1-2E48-8B4F-A8DE79000F56}"/>
              </a:ext>
            </a:extLst>
          </p:cNvPr>
          <p:cNvSpPr/>
          <p:nvPr/>
        </p:nvSpPr>
        <p:spPr>
          <a:xfrm>
            <a:off x="293913" y="152866"/>
            <a:ext cx="11800115" cy="4616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2400" b="0" i="0" u="sng" dirty="0">
                <a:effectLst/>
                <a:latin typeface="Comic Sans MS" panose="030F0902030302020204" pitchFamily="66" charset="0"/>
              </a:rPr>
              <a:t>Population </a:t>
            </a:r>
            <a:r>
              <a:rPr lang="de-DE" sz="2400" b="0" i="0" u="sng" dirty="0" err="1">
                <a:effectLst/>
                <a:latin typeface="Comic Sans MS" panose="030F0902030302020204" pitchFamily="66" charset="0"/>
              </a:rPr>
              <a:t>challenges</a:t>
            </a:r>
            <a:r>
              <a:rPr lang="de-DE" sz="2400" b="0" i="0" u="sng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u="sng" dirty="0" err="1">
                <a:effectLst/>
                <a:latin typeface="Comic Sans MS" panose="030F0902030302020204" pitchFamily="66" charset="0"/>
              </a:rPr>
              <a:t>and</a:t>
            </a:r>
            <a:r>
              <a:rPr lang="de-DE" sz="2400" b="0" i="0" u="sng" dirty="0">
                <a:effectLst/>
                <a:latin typeface="Comic Sans MS" panose="030F0902030302020204" pitchFamily="66" charset="0"/>
              </a:rPr>
              <a:t> opportunities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4E286-86F4-4542-A922-33940BA72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9951" y="1667105"/>
            <a:ext cx="2256321" cy="230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52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55ABD6-8598-BE4D-996E-FB75435C607C}"/>
              </a:ext>
            </a:extLst>
          </p:cNvPr>
          <p:cNvSpPr/>
          <p:nvPr/>
        </p:nvSpPr>
        <p:spPr>
          <a:xfrm>
            <a:off x="293913" y="152866"/>
            <a:ext cx="11800115" cy="5232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2800" b="1" i="0" u="sng" dirty="0">
                <a:effectLst/>
                <a:latin typeface="Comic Sans MS" panose="030F0902030302020204" pitchFamily="66" charset="0"/>
              </a:rPr>
              <a:t>Amsterdam</a:t>
            </a:r>
            <a:r>
              <a:rPr lang="de-DE" sz="2800" b="0" i="0" u="sng" dirty="0">
                <a:effectLst/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90DF51-E217-AE46-B7C9-032B0BFAA7F4}"/>
              </a:ext>
            </a:extLst>
          </p:cNvPr>
          <p:cNvSpPr/>
          <p:nvPr/>
        </p:nvSpPr>
        <p:spPr>
          <a:xfrm>
            <a:off x="4222977" y="814384"/>
            <a:ext cx="7834312" cy="3693319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Countries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that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are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major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sources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of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trafficked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persons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include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Thailand,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India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, The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Netherlands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, Mexico, China, Nigeria,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Albania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,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Bulgaria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, Belarus,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Moldova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, Ukraine, Sierra Leone,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and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Romania.</a:t>
            </a:r>
          </a:p>
          <a:p>
            <a:pPr algn="just"/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According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to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figures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obtained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from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the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National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Centre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against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Human Trafficking,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there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were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1,711 registered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presumed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victims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of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human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trafficking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in 2012,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of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whom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1,177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were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women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forced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to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work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in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the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 </a:t>
            </a:r>
            <a:r>
              <a:rPr lang="de-DE" b="0" i="0" u="none" strike="noStrike" dirty="0">
                <a:solidFill>
                  <a:srgbClr val="0B0080"/>
                </a:solidFill>
                <a:effectLst/>
                <a:latin typeface="Comic Sans MS" panose="030F0902030302020204" pitchFamily="66" charset="0"/>
                <a:hlinkClick r:id="rId2" tooltip="Sex industry"/>
              </a:rPr>
              <a:t>sex </a:t>
            </a:r>
            <a:r>
              <a:rPr lang="de-DE" b="0" i="0" u="none" strike="noStrike" dirty="0" err="1">
                <a:solidFill>
                  <a:srgbClr val="0B0080"/>
                </a:solidFill>
                <a:effectLst/>
                <a:latin typeface="Comic Sans MS" panose="030F0902030302020204" pitchFamily="66" charset="0"/>
                <a:hlinkClick r:id="rId2" tooltip="Sex industry"/>
              </a:rPr>
              <a:t>industry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.However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, an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increase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in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identified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presumed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victims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does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not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necessarily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mean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an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increase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in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trafficking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but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can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be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caused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by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,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for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instance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,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better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awareness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and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cooperation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among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the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different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agencies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which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come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into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contact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with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potential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victims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.</a:t>
            </a:r>
          </a:p>
          <a:p>
            <a:pPr algn="just"/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Within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the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Netherlands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,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victims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are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often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recruited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by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so-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called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"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loverboys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" –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men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who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seduce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young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Dutch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women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and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girls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and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later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coerce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them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into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prostitution</a:t>
            </a:r>
            <a:r>
              <a:rPr lang="de-DE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.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D07AE-BF58-4348-BF1E-8D49AA484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13" y="3248458"/>
            <a:ext cx="1907691" cy="12717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355148-979D-B748-8FAC-10FD47B236C8}"/>
              </a:ext>
            </a:extLst>
          </p:cNvPr>
          <p:cNvSpPr/>
          <p:nvPr/>
        </p:nvSpPr>
        <p:spPr>
          <a:xfrm>
            <a:off x="134711" y="4646001"/>
            <a:ext cx="11922578" cy="1938992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Many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victims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of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human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trafficking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are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led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to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believe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by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organized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criminals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that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they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are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being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offered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work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in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hotels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or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restaurants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or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in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child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care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and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are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forced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into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prostitution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with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the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threat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or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actual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use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of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violence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.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Estimates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of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the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number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of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victims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vary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from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1,000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to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7,000 on a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yearly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basis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. Most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police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investigations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on human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trafficking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concern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legal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sex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businesses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. All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sectors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of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prostitution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are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well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represented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in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these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investigations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, but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particularly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the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window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brothels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are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2000" b="0" i="0" dirty="0" err="1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overrepresented</a:t>
            </a:r>
            <a:r>
              <a:rPr lang="de-DE" sz="2000" b="0" i="0" dirty="0">
                <a:solidFill>
                  <a:srgbClr val="222222"/>
                </a:solidFill>
                <a:effectLst/>
                <a:latin typeface="Comic Sans MS" panose="030F0902030302020204" pitchFamily="66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B637B9-F9C8-3949-8596-6D5FC70AEB2C}"/>
              </a:ext>
            </a:extLst>
          </p:cNvPr>
          <p:cNvSpPr/>
          <p:nvPr/>
        </p:nvSpPr>
        <p:spPr>
          <a:xfrm>
            <a:off x="293913" y="814384"/>
            <a:ext cx="3820887" cy="2308324"/>
          </a:xfrm>
          <a:prstGeom prst="rect">
            <a:avLst/>
          </a:prstGeom>
          <a:ln w="38100"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r>
              <a:rPr lang="de-DE" sz="2400" b="1" i="0" u="sng" dirty="0">
                <a:effectLst/>
                <a:latin typeface="Comic Sans MS" panose="030F0902030302020204" pitchFamily="66" charset="0"/>
              </a:rPr>
              <a:t>Demo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: Do a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little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reasearch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on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the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situation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in </a:t>
            </a:r>
            <a:r>
              <a:rPr lang="de-DE" sz="2400" dirty="0">
                <a:latin typeface="Comic Sans MS" panose="030F0902030302020204" pitchFamily="66" charset="0"/>
              </a:rPr>
              <a:t>A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msterdam?</a:t>
            </a:r>
          </a:p>
          <a:p>
            <a:r>
              <a:rPr lang="de-DE" sz="2400" b="0" i="0" dirty="0" err="1">
                <a:effectLst/>
                <a:latin typeface="Comic Sans MS" panose="030F0902030302020204" pitchFamily="66" charset="0"/>
              </a:rPr>
              <a:t>To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what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extent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is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human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trafficking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a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problem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for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the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city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3836504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02F960-6DA9-2E4B-A767-FC3E48F8D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5" y="178131"/>
            <a:ext cx="11839698" cy="657893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960275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CD8A61-FC00-F548-BCAD-EBA0B74D5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4844" y="123381"/>
            <a:ext cx="9210943" cy="6611237"/>
          </a:xfrm>
          <a:ln w="28575">
            <a:solidFill>
              <a:srgbClr val="7030A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457F89-3C1C-254F-81CE-00A6559FB5F1}"/>
              </a:ext>
            </a:extLst>
          </p:cNvPr>
          <p:cNvSpPr/>
          <p:nvPr/>
        </p:nvSpPr>
        <p:spPr>
          <a:xfrm>
            <a:off x="176213" y="123381"/>
            <a:ext cx="2510931" cy="954107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2800" b="0" i="0" u="sng" dirty="0">
                <a:effectLst/>
                <a:latin typeface="Comic Sans MS" panose="030F0902030302020204" pitchFamily="66" charset="0"/>
              </a:rPr>
              <a:t> Human Trafficking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48ABA9-A40D-4C46-B2DB-41AF4A9CA62A}"/>
              </a:ext>
            </a:extLst>
          </p:cNvPr>
          <p:cNvSpPr/>
          <p:nvPr/>
        </p:nvSpPr>
        <p:spPr>
          <a:xfrm>
            <a:off x="176213" y="1270131"/>
            <a:ext cx="2510931" cy="1815882"/>
          </a:xfrm>
          <a:prstGeom prst="rect">
            <a:avLst/>
          </a:prstGeom>
          <a:ln w="38100"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r>
              <a:rPr lang="en-GB" sz="2800" b="0" i="0" u="sng" dirty="0">
                <a:effectLst/>
                <a:latin typeface="Comic Sans MS" panose="030F0902030302020204" pitchFamily="66" charset="0"/>
              </a:rPr>
              <a:t>Demo</a:t>
            </a:r>
            <a:r>
              <a:rPr lang="en-GB" sz="2800" b="0" i="0" dirty="0">
                <a:effectLst/>
                <a:latin typeface="Comic Sans MS" panose="030F0902030302020204" pitchFamily="66" charset="0"/>
              </a:rPr>
              <a:t>: Complete your Case Study Sheet. </a:t>
            </a:r>
          </a:p>
        </p:txBody>
      </p:sp>
    </p:spTree>
    <p:extLst>
      <p:ext uri="{BB962C8B-B14F-4D97-AF65-F5344CB8AC3E}">
        <p14:creationId xmlns:p14="http://schemas.microsoft.com/office/powerpoint/2010/main" val="1712130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65AAD-C1E0-0045-991B-BFE6D5683948}"/>
              </a:ext>
            </a:extLst>
          </p:cNvPr>
          <p:cNvSpPr/>
          <p:nvPr/>
        </p:nvSpPr>
        <p:spPr>
          <a:xfrm>
            <a:off x="293913" y="152866"/>
            <a:ext cx="11800115" cy="4616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2400" u="sng" dirty="0" err="1">
                <a:latin typeface="Comic Sans MS" panose="030F0902030302020204" pitchFamily="66" charset="0"/>
              </a:rPr>
              <a:t>SDG‘s</a:t>
            </a:r>
            <a:r>
              <a:rPr lang="de-DE" sz="2400" u="sng" dirty="0">
                <a:latin typeface="Comic Sans MS" panose="030F0902030302020204" pitchFamily="66" charset="0"/>
              </a:rPr>
              <a:t> [Further Solutions]</a:t>
            </a:r>
            <a:endParaRPr lang="de-DE" sz="2400" b="0" i="0" u="sng" dirty="0">
              <a:effectLst/>
              <a:latin typeface="Comic Sans MS" panose="030F0902030302020204" pitchFamily="66" charset="0"/>
            </a:endParaRPr>
          </a:p>
        </p:txBody>
      </p:sp>
      <p:sp>
        <p:nvSpPr>
          <p:cNvPr id="6" name="Action Button: Document 5">
            <a:hlinkClick r:id="rId2" highlightClick="1"/>
            <a:extLst>
              <a:ext uri="{FF2B5EF4-FFF2-40B4-BE49-F238E27FC236}">
                <a16:creationId xmlns:a16="http://schemas.microsoft.com/office/drawing/2014/main" id="{02179400-7C7C-DF4C-84F4-088EDA2C3461}"/>
              </a:ext>
            </a:extLst>
          </p:cNvPr>
          <p:cNvSpPr/>
          <p:nvPr/>
        </p:nvSpPr>
        <p:spPr>
          <a:xfrm>
            <a:off x="402771" y="231298"/>
            <a:ext cx="359229" cy="304800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3B45D4-E8CF-D44C-B064-DDF034B23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84" y="1475902"/>
            <a:ext cx="7717751" cy="343899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F9335D-A0FD-9447-9F59-902814A8D3FC}"/>
              </a:ext>
            </a:extLst>
          </p:cNvPr>
          <p:cNvSpPr/>
          <p:nvPr/>
        </p:nvSpPr>
        <p:spPr>
          <a:xfrm>
            <a:off x="293913" y="814384"/>
            <a:ext cx="11800115" cy="461665"/>
          </a:xfrm>
          <a:prstGeom prst="rect">
            <a:avLst/>
          </a:prstGeom>
          <a:ln w="38100"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r>
              <a:rPr lang="de-DE" sz="2400" b="1" i="0" u="sng" dirty="0">
                <a:effectLst/>
                <a:latin typeface="Comic Sans MS" panose="030F0902030302020204" pitchFamily="66" charset="0"/>
              </a:rPr>
              <a:t>Demo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: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What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Goals 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aim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to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do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to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combat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 human </a:t>
            </a:r>
            <a:r>
              <a:rPr lang="de-DE" sz="2400" b="0" i="0" dirty="0" err="1">
                <a:effectLst/>
                <a:latin typeface="Comic Sans MS" panose="030F0902030302020204" pitchFamily="66" charset="0"/>
              </a:rPr>
              <a:t>trafficking</a:t>
            </a:r>
            <a:r>
              <a:rPr lang="de-DE" sz="2400" b="0" i="0" dirty="0">
                <a:effectLst/>
                <a:latin typeface="Comic Sans MS" panose="030F0902030302020204" pitchFamily="66" charset="0"/>
              </a:rPr>
              <a:t>?</a:t>
            </a:r>
          </a:p>
        </p:txBody>
      </p:sp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F902DCB-7122-8649-A8AE-B58C5409E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213" y="1734672"/>
            <a:ext cx="3209570" cy="465613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861BAC-A7DF-904D-876C-673447EB83C6}"/>
              </a:ext>
            </a:extLst>
          </p:cNvPr>
          <p:cNvSpPr/>
          <p:nvPr/>
        </p:nvSpPr>
        <p:spPr>
          <a:xfrm>
            <a:off x="293913" y="5212619"/>
            <a:ext cx="8135713" cy="830997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de-DE" sz="2400" b="1" i="0" u="sng" dirty="0" err="1">
                <a:effectLst/>
                <a:latin typeface="Comic Sans MS" panose="030F0902030302020204" pitchFamily="66" charset="0"/>
              </a:rPr>
              <a:t>Challange</a:t>
            </a:r>
            <a:r>
              <a:rPr lang="de-DE" sz="2400" b="1" i="0" dirty="0">
                <a:effectLst/>
                <a:latin typeface="Comic Sans MS" panose="030F0902030302020204" pitchFamily="66" charset="0"/>
              </a:rPr>
              <a:t>: </a:t>
            </a:r>
            <a:r>
              <a:rPr lang="de-DE" sz="2400" i="0" dirty="0" err="1">
                <a:effectLst/>
                <a:latin typeface="Comic Sans MS" panose="030F0902030302020204" pitchFamily="66" charset="0"/>
              </a:rPr>
              <a:t>What</a:t>
            </a:r>
            <a:r>
              <a:rPr lang="de-DE" sz="240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i="0" dirty="0" err="1">
                <a:effectLst/>
                <a:latin typeface="Comic Sans MS" panose="030F0902030302020204" pitchFamily="66" charset="0"/>
              </a:rPr>
              <a:t>part</a:t>
            </a:r>
            <a:r>
              <a:rPr lang="de-DE" sz="2400" dirty="0" err="1">
                <a:latin typeface="Comic Sans MS" panose="030F0902030302020204" pitchFamily="66" charset="0"/>
              </a:rPr>
              <a:t>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of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syllabus</a:t>
            </a:r>
            <a:r>
              <a:rPr lang="de-DE" sz="2400" dirty="0">
                <a:latin typeface="Comic Sans MS" panose="030F0902030302020204" pitchFamily="66" charset="0"/>
              </a:rPr>
              <a:t> do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rest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of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SDG‘s</a:t>
            </a:r>
            <a:r>
              <a:rPr lang="de-DE" sz="2400" dirty="0">
                <a:latin typeface="Comic Sans MS" panose="030F0902030302020204" pitchFamily="66" charset="0"/>
              </a:rPr>
              <a:t> link </a:t>
            </a:r>
            <a:r>
              <a:rPr lang="de-DE" sz="2400" dirty="0" err="1">
                <a:latin typeface="Comic Sans MS" panose="030F0902030302020204" pitchFamily="66" charset="0"/>
              </a:rPr>
              <a:t>too</a:t>
            </a:r>
            <a:r>
              <a:rPr lang="de-DE" sz="2400" dirty="0">
                <a:latin typeface="Comic Sans MS" panose="030F0902030302020204" pitchFamily="66" charset="0"/>
              </a:rPr>
              <a:t>?</a:t>
            </a:r>
            <a:r>
              <a:rPr lang="de-DE" sz="2400" i="0" u="sng" dirty="0">
                <a:effectLst/>
                <a:latin typeface="Comic Sans MS" panose="030F0902030302020204" pitchFamily="66" charset="0"/>
              </a:rPr>
              <a:t> </a:t>
            </a:r>
            <a:endParaRPr lang="de-DE" sz="2400" i="0" dirty="0">
              <a:effectLst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992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9F53BF-26D5-1A4D-9557-B354AB74B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996" y="1690688"/>
            <a:ext cx="7717751" cy="343899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FF0A1F-EC4D-F24F-9C9F-B3A77DBAE67A}"/>
              </a:ext>
            </a:extLst>
          </p:cNvPr>
          <p:cNvSpPr/>
          <p:nvPr/>
        </p:nvSpPr>
        <p:spPr>
          <a:xfrm>
            <a:off x="293913" y="152866"/>
            <a:ext cx="11800115" cy="4616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2400" b="0" i="0" u="sng" dirty="0">
                <a:effectLst/>
                <a:latin typeface="Comic Sans MS" panose="030F0902030302020204" pitchFamily="66" charset="0"/>
              </a:rPr>
              <a:t>Synthesis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39ABE5-8F4B-6249-8EE9-9F389F19FB01}"/>
              </a:ext>
            </a:extLst>
          </p:cNvPr>
          <p:cNvSpPr/>
          <p:nvPr/>
        </p:nvSpPr>
        <p:spPr>
          <a:xfrm>
            <a:off x="1029039" y="5320179"/>
            <a:ext cx="2049914" cy="707886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2000" b="0" i="0" u="sng" dirty="0">
                <a:effectLst/>
                <a:latin typeface="Comic Sans MS" panose="030F0902030302020204" pitchFamily="66" charset="0"/>
              </a:rPr>
              <a:t>Paper 2 </a:t>
            </a:r>
            <a:r>
              <a:rPr lang="de-DE" sz="2000" b="0" i="0" u="sng" dirty="0" err="1">
                <a:effectLst/>
                <a:latin typeface="Comic Sans MS" panose="030F0902030302020204" pitchFamily="66" charset="0"/>
              </a:rPr>
              <a:t>Climate</a:t>
            </a:r>
            <a:r>
              <a:rPr lang="de-DE" sz="2000" b="0" i="0" u="sng" dirty="0">
                <a:effectLst/>
                <a:latin typeface="Comic Sans MS" panose="030F0902030302020204" pitchFamily="66" charset="0"/>
              </a:rPr>
              <a:t> 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905181-DDAC-084F-99E2-191AA2F3AF08}"/>
              </a:ext>
            </a:extLst>
          </p:cNvPr>
          <p:cNvSpPr/>
          <p:nvPr/>
        </p:nvSpPr>
        <p:spPr>
          <a:xfrm>
            <a:off x="10136419" y="6405898"/>
            <a:ext cx="1345968" cy="40011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2000" b="0" i="0" u="sng" dirty="0">
                <a:effectLst/>
                <a:latin typeface="Comic Sans MS" panose="030F0902030302020204" pitchFamily="66" charset="0"/>
              </a:rPr>
              <a:t>Paper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846955-DD1A-0346-9578-049E7F265E84}"/>
              </a:ext>
            </a:extLst>
          </p:cNvPr>
          <p:cNvSpPr/>
          <p:nvPr/>
        </p:nvSpPr>
        <p:spPr>
          <a:xfrm>
            <a:off x="10136419" y="5888464"/>
            <a:ext cx="1345968" cy="400110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2000" b="0" i="0" u="sng" dirty="0">
                <a:effectLst/>
                <a:latin typeface="Comic Sans MS" panose="030F0902030302020204" pitchFamily="66" charset="0"/>
              </a:rPr>
              <a:t>Paper 1</a:t>
            </a:r>
          </a:p>
        </p:txBody>
      </p:sp>
      <p:pic>
        <p:nvPicPr>
          <p:cNvPr id="10" name="Graphic 9" descr="Key">
            <a:extLst>
              <a:ext uri="{FF2B5EF4-FFF2-40B4-BE49-F238E27FC236}">
                <a16:creationId xmlns:a16="http://schemas.microsoft.com/office/drawing/2014/main" id="{B06D5D97-2DD9-2242-8E06-27A4757FF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1482387" y="5888464"/>
            <a:ext cx="9144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C24F97C-FC19-BB44-BA65-BFDAC69DF107}"/>
              </a:ext>
            </a:extLst>
          </p:cNvPr>
          <p:cNvSpPr/>
          <p:nvPr/>
        </p:nvSpPr>
        <p:spPr>
          <a:xfrm>
            <a:off x="167026" y="3075057"/>
            <a:ext cx="204991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2000" b="0" i="0" u="sng" dirty="0">
                <a:effectLst/>
                <a:latin typeface="Comic Sans MS" panose="030F0902030302020204" pitchFamily="66" charset="0"/>
              </a:rPr>
              <a:t>Paper 2 Resource Consumption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C9D4FA-726B-7A4C-9804-A50907A81CC0}"/>
              </a:ext>
            </a:extLst>
          </p:cNvPr>
          <p:cNvSpPr/>
          <p:nvPr/>
        </p:nvSpPr>
        <p:spPr>
          <a:xfrm>
            <a:off x="293913" y="718515"/>
            <a:ext cx="11800115" cy="461665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de-DE" sz="2400" b="1" i="0" u="sng" dirty="0" err="1">
                <a:effectLst/>
                <a:latin typeface="Comic Sans MS" panose="030F0902030302020204" pitchFamily="66" charset="0"/>
              </a:rPr>
              <a:t>Challange</a:t>
            </a:r>
            <a:r>
              <a:rPr lang="de-DE" sz="2400" b="1" i="0" dirty="0">
                <a:effectLst/>
                <a:latin typeface="Comic Sans MS" panose="030F0902030302020204" pitchFamily="66" charset="0"/>
              </a:rPr>
              <a:t>: </a:t>
            </a:r>
            <a:r>
              <a:rPr lang="de-DE" sz="2400" i="0" dirty="0" err="1">
                <a:effectLst/>
                <a:latin typeface="Comic Sans MS" panose="030F0902030302020204" pitchFamily="66" charset="0"/>
              </a:rPr>
              <a:t>What</a:t>
            </a:r>
            <a:r>
              <a:rPr lang="de-DE" sz="2400" i="0" dirty="0">
                <a:effectLst/>
                <a:latin typeface="Comic Sans MS" panose="030F0902030302020204" pitchFamily="66" charset="0"/>
              </a:rPr>
              <a:t> </a:t>
            </a:r>
            <a:r>
              <a:rPr lang="de-DE" sz="2400" i="0" dirty="0" err="1">
                <a:effectLst/>
                <a:latin typeface="Comic Sans MS" panose="030F0902030302020204" pitchFamily="66" charset="0"/>
              </a:rPr>
              <a:t>part</a:t>
            </a:r>
            <a:r>
              <a:rPr lang="de-DE" sz="2400" dirty="0" err="1">
                <a:latin typeface="Comic Sans MS" panose="030F0902030302020204" pitchFamily="66" charset="0"/>
              </a:rPr>
              <a:t>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of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syllabus</a:t>
            </a:r>
            <a:r>
              <a:rPr lang="de-DE" sz="2400" dirty="0">
                <a:latin typeface="Comic Sans MS" panose="030F0902030302020204" pitchFamily="66" charset="0"/>
              </a:rPr>
              <a:t> do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rest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of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SDG‘s</a:t>
            </a:r>
            <a:r>
              <a:rPr lang="de-DE" sz="2400" dirty="0">
                <a:latin typeface="Comic Sans MS" panose="030F0902030302020204" pitchFamily="66" charset="0"/>
              </a:rPr>
              <a:t> link </a:t>
            </a:r>
            <a:r>
              <a:rPr lang="de-DE" sz="2400" dirty="0" err="1">
                <a:latin typeface="Comic Sans MS" panose="030F0902030302020204" pitchFamily="66" charset="0"/>
              </a:rPr>
              <a:t>too</a:t>
            </a:r>
            <a:r>
              <a:rPr lang="de-DE" sz="2400" dirty="0">
                <a:latin typeface="Comic Sans MS" panose="030F0902030302020204" pitchFamily="66" charset="0"/>
              </a:rPr>
              <a:t>?</a:t>
            </a:r>
            <a:r>
              <a:rPr lang="de-DE" sz="2400" i="0" u="sng" dirty="0">
                <a:effectLst/>
                <a:latin typeface="Comic Sans MS" panose="030F0902030302020204" pitchFamily="66" charset="0"/>
              </a:rPr>
              <a:t> </a:t>
            </a:r>
            <a:endParaRPr lang="de-DE" sz="2400" i="0" dirty="0">
              <a:effectLst/>
              <a:latin typeface="Comic Sans MS" panose="030F0902030302020204" pitchFamily="66" charset="0"/>
            </a:endParaRP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56FB82-9A95-7E44-B72F-D4ACB3677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6419" y="1333544"/>
            <a:ext cx="1888555" cy="265729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7ED548-2850-244B-89CE-A84095B074C6}"/>
              </a:ext>
            </a:extLst>
          </p:cNvPr>
          <p:cNvSpPr/>
          <p:nvPr/>
        </p:nvSpPr>
        <p:spPr>
          <a:xfrm>
            <a:off x="9911132" y="4144202"/>
            <a:ext cx="2182896" cy="707886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2000" b="0" i="0" u="sng" dirty="0" err="1">
                <a:effectLst/>
                <a:latin typeface="Comic Sans MS" panose="030F0902030302020204" pitchFamily="66" charset="0"/>
              </a:rPr>
              <a:t>Tip</a:t>
            </a:r>
            <a:r>
              <a:rPr lang="de-DE" sz="2000" dirty="0">
                <a:latin typeface="Comic Sans MS" panose="030F0902030302020204" pitchFamily="66" charset="0"/>
              </a:rPr>
              <a:t>: </a:t>
            </a:r>
            <a:r>
              <a:rPr lang="de-DE" sz="2000" dirty="0" err="1">
                <a:latin typeface="Comic Sans MS" panose="030F0902030302020204" pitchFamily="66" charset="0"/>
              </a:rPr>
              <a:t>Use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your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syllabus</a:t>
            </a:r>
            <a:endParaRPr lang="de-DE" sz="2000" b="0" i="0" dirty="0">
              <a:effectLst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429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3135</TotalTime>
  <Words>501</Words>
  <Application>Microsoft Macintosh PowerPoint</Application>
  <PresentationFormat>Widescreen</PresentationFormat>
  <Paragraphs>30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Roberts</dc:creator>
  <cp:lastModifiedBy>Martin Roberts</cp:lastModifiedBy>
  <cp:revision>29</cp:revision>
  <dcterms:created xsi:type="dcterms:W3CDTF">2018-11-19T13:05:38Z</dcterms:created>
  <dcterms:modified xsi:type="dcterms:W3CDTF">2020-10-27T14:17:25Z</dcterms:modified>
</cp:coreProperties>
</file>