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4" r:id="rId3"/>
    <p:sldId id="259" r:id="rId4"/>
    <p:sldId id="258" r:id="rId5"/>
    <p:sldId id="257" r:id="rId6"/>
    <p:sldId id="269" r:id="rId7"/>
    <p:sldId id="260" r:id="rId8"/>
    <p:sldId id="266" r:id="rId9"/>
    <p:sldId id="267" r:id="rId10"/>
    <p:sldId id="265" r:id="rId11"/>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D49436-F840-48B1-B721-B3D1B69449C8}">
          <p14:sldIdLst>
            <p14:sldId id="262"/>
            <p14:sldId id="264"/>
            <p14:sldId id="259"/>
            <p14:sldId id="258"/>
            <p14:sldId id="257"/>
            <p14:sldId id="269"/>
            <p14:sldId id="260"/>
            <p14:sldId id="266"/>
          </p14:sldIdLst>
        </p14:section>
        <p14:section name="Worksheet" id="{39E55000-B038-4A86-A957-EC8ED52BDF94}">
          <p14:sldIdLst>
            <p14:sldId id="267"/>
          </p14:sldIdLst>
        </p14:section>
        <p14:section name="Worksheet" id="{0D21C3E4-2DF9-4CC8-A478-14491CDB22BB}">
          <p14:sldIdLst>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9" d="100"/>
          <a:sy n="79" d="100"/>
        </p:scale>
        <p:origin x="94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30E0D-7F68-428B-8CF8-F6415AD7143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74EB18CE-3353-4215-B3BE-4797F8A11090}">
      <dgm:prSet phldrT="[Text]"/>
      <dgm:spPr/>
      <dgm:t>
        <a:bodyPr/>
        <a:lstStyle/>
        <a:p>
          <a:r>
            <a:rPr lang="en-GB" dirty="0">
              <a:latin typeface="Comic Sans MS" panose="030F0702030302020204" pitchFamily="66" charset="0"/>
            </a:rPr>
            <a:t>Cultural Values</a:t>
          </a:r>
        </a:p>
      </dgm:t>
    </dgm:pt>
    <dgm:pt modelId="{B4D87BE5-EF54-4C62-851C-C5EC22029DA2}" type="parTrans" cxnId="{15FF044B-53B6-4E7B-A5C6-0EE6A5640B74}">
      <dgm:prSet/>
      <dgm:spPr/>
      <dgm:t>
        <a:bodyPr/>
        <a:lstStyle/>
        <a:p>
          <a:endParaRPr lang="en-GB"/>
        </a:p>
      </dgm:t>
    </dgm:pt>
    <dgm:pt modelId="{351BE1A5-48B8-4A8A-B4AF-530E1C4F1626}" type="sibTrans" cxnId="{15FF044B-53B6-4E7B-A5C6-0EE6A5640B74}">
      <dgm:prSet/>
      <dgm:spPr/>
      <dgm:t>
        <a:bodyPr/>
        <a:lstStyle/>
        <a:p>
          <a:endParaRPr lang="en-GB"/>
        </a:p>
      </dgm:t>
    </dgm:pt>
    <dgm:pt modelId="{9F288833-E4F2-419C-978E-6E9698D1404E}">
      <dgm:prSet phldrT="[Text]"/>
      <dgm:spPr/>
      <dgm:t>
        <a:bodyPr/>
        <a:lstStyle/>
        <a:p>
          <a:r>
            <a:rPr lang="en-GB" dirty="0">
              <a:latin typeface="Comic Sans MS" panose="030F0702030302020204" pitchFamily="66" charset="0"/>
            </a:rPr>
            <a:t>Economic Values</a:t>
          </a:r>
        </a:p>
      </dgm:t>
    </dgm:pt>
    <dgm:pt modelId="{1D2943F4-9041-4B8E-9695-8D085111645D}" type="parTrans" cxnId="{1A48D56F-94A3-4FF2-A86B-400FC5820062}">
      <dgm:prSet/>
      <dgm:spPr/>
      <dgm:t>
        <a:bodyPr/>
        <a:lstStyle/>
        <a:p>
          <a:endParaRPr lang="en-GB"/>
        </a:p>
      </dgm:t>
    </dgm:pt>
    <dgm:pt modelId="{6F193AE6-E122-44E3-A10D-46035FFDE8A0}" type="sibTrans" cxnId="{1A48D56F-94A3-4FF2-A86B-400FC5820062}">
      <dgm:prSet/>
      <dgm:spPr/>
      <dgm:t>
        <a:bodyPr/>
        <a:lstStyle/>
        <a:p>
          <a:endParaRPr lang="en-GB"/>
        </a:p>
      </dgm:t>
    </dgm:pt>
    <dgm:pt modelId="{31D26B78-A6AE-4B6B-800D-EADC2155D73D}">
      <dgm:prSet phldrT="[Text]"/>
      <dgm:spPr/>
      <dgm:t>
        <a:bodyPr/>
        <a:lstStyle/>
        <a:p>
          <a:r>
            <a:rPr lang="en-GB" dirty="0">
              <a:latin typeface="Comic Sans MS" panose="030F0702030302020204" pitchFamily="66" charset="0"/>
            </a:rPr>
            <a:t>Ecological Values</a:t>
          </a:r>
        </a:p>
      </dgm:t>
    </dgm:pt>
    <dgm:pt modelId="{D472C4A1-08A3-4F24-B55C-4D25078355CA}" type="parTrans" cxnId="{67DB5193-7D66-4AE6-B8EC-C426D0D7B46E}">
      <dgm:prSet/>
      <dgm:spPr/>
      <dgm:t>
        <a:bodyPr/>
        <a:lstStyle/>
        <a:p>
          <a:endParaRPr lang="en-GB"/>
        </a:p>
      </dgm:t>
    </dgm:pt>
    <dgm:pt modelId="{616A29C3-843D-4F73-A333-8ADF48AFE3DA}" type="sibTrans" cxnId="{67DB5193-7D66-4AE6-B8EC-C426D0D7B46E}">
      <dgm:prSet/>
      <dgm:spPr/>
      <dgm:t>
        <a:bodyPr/>
        <a:lstStyle/>
        <a:p>
          <a:endParaRPr lang="en-GB"/>
        </a:p>
      </dgm:t>
    </dgm:pt>
    <dgm:pt modelId="{8BC1F5FA-0A87-48FA-9B82-5381B490CAAF}" type="pres">
      <dgm:prSet presAssocID="{72930E0D-7F68-428B-8CF8-F6415AD71435}" presName="Name0" presStyleCnt="0">
        <dgm:presLayoutVars>
          <dgm:chMax val="7"/>
          <dgm:chPref val="7"/>
          <dgm:dir/>
          <dgm:animLvl val="lvl"/>
        </dgm:presLayoutVars>
      </dgm:prSet>
      <dgm:spPr/>
    </dgm:pt>
    <dgm:pt modelId="{DA9D6B95-4163-4FBA-B883-9E9E287E5DC5}" type="pres">
      <dgm:prSet presAssocID="{74EB18CE-3353-4215-B3BE-4797F8A11090}" presName="Accent1" presStyleCnt="0"/>
      <dgm:spPr/>
    </dgm:pt>
    <dgm:pt modelId="{5C157C9C-4A18-4016-A290-3164D8F1983E}" type="pres">
      <dgm:prSet presAssocID="{74EB18CE-3353-4215-B3BE-4797F8A11090}" presName="Accent" presStyleLbl="node1" presStyleIdx="0" presStyleCnt="3"/>
      <dgm:spPr>
        <a:ln>
          <a:solidFill>
            <a:schemeClr val="tx1"/>
          </a:solidFill>
        </a:ln>
      </dgm:spPr>
    </dgm:pt>
    <dgm:pt modelId="{795C00C3-FAF1-42FC-B9AC-FD7AB8B4222B}" type="pres">
      <dgm:prSet presAssocID="{74EB18CE-3353-4215-B3BE-4797F8A11090}" presName="Parent1" presStyleLbl="revTx" presStyleIdx="0" presStyleCnt="3">
        <dgm:presLayoutVars>
          <dgm:chMax val="1"/>
          <dgm:chPref val="1"/>
          <dgm:bulletEnabled val="1"/>
        </dgm:presLayoutVars>
      </dgm:prSet>
      <dgm:spPr/>
    </dgm:pt>
    <dgm:pt modelId="{838DC6C1-9D4B-44FD-B43E-EED33230D73F}" type="pres">
      <dgm:prSet presAssocID="{9F288833-E4F2-419C-978E-6E9698D1404E}" presName="Accent2" presStyleCnt="0"/>
      <dgm:spPr/>
    </dgm:pt>
    <dgm:pt modelId="{E08B1D33-219D-4B5B-A616-330045FBDDD7}" type="pres">
      <dgm:prSet presAssocID="{9F288833-E4F2-419C-978E-6E9698D1404E}" presName="Accent" presStyleLbl="node1" presStyleIdx="1" presStyleCnt="3"/>
      <dgm:spPr>
        <a:ln>
          <a:solidFill>
            <a:schemeClr val="tx1"/>
          </a:solidFill>
        </a:ln>
      </dgm:spPr>
    </dgm:pt>
    <dgm:pt modelId="{0E7E108E-D405-490B-9996-7AC907E06E1D}" type="pres">
      <dgm:prSet presAssocID="{9F288833-E4F2-419C-978E-6E9698D1404E}" presName="Parent2" presStyleLbl="revTx" presStyleIdx="1" presStyleCnt="3">
        <dgm:presLayoutVars>
          <dgm:chMax val="1"/>
          <dgm:chPref val="1"/>
          <dgm:bulletEnabled val="1"/>
        </dgm:presLayoutVars>
      </dgm:prSet>
      <dgm:spPr/>
    </dgm:pt>
    <dgm:pt modelId="{97AFEE12-D609-421F-9B0D-C8DA8761FF26}" type="pres">
      <dgm:prSet presAssocID="{31D26B78-A6AE-4B6B-800D-EADC2155D73D}" presName="Accent3" presStyleCnt="0"/>
      <dgm:spPr/>
    </dgm:pt>
    <dgm:pt modelId="{DC4F7540-082C-4E5D-81F2-CA42E5745F36}" type="pres">
      <dgm:prSet presAssocID="{31D26B78-A6AE-4B6B-800D-EADC2155D73D}" presName="Accent" presStyleLbl="node1" presStyleIdx="2" presStyleCnt="3"/>
      <dgm:spPr>
        <a:ln>
          <a:solidFill>
            <a:schemeClr val="tx1"/>
          </a:solidFill>
        </a:ln>
      </dgm:spPr>
    </dgm:pt>
    <dgm:pt modelId="{5C3CAE72-6125-4C77-9178-1DE15DFBD70F}" type="pres">
      <dgm:prSet presAssocID="{31D26B78-A6AE-4B6B-800D-EADC2155D73D}" presName="Parent3" presStyleLbl="revTx" presStyleIdx="2" presStyleCnt="3">
        <dgm:presLayoutVars>
          <dgm:chMax val="1"/>
          <dgm:chPref val="1"/>
          <dgm:bulletEnabled val="1"/>
        </dgm:presLayoutVars>
      </dgm:prSet>
      <dgm:spPr/>
    </dgm:pt>
  </dgm:ptLst>
  <dgm:cxnLst>
    <dgm:cxn modelId="{034BC065-D91E-4E56-8C16-4A716600A2FF}" type="presOf" srcId="{31D26B78-A6AE-4B6B-800D-EADC2155D73D}" destId="{5C3CAE72-6125-4C77-9178-1DE15DFBD70F}" srcOrd="0" destOrd="0" presId="urn:microsoft.com/office/officeart/2009/layout/CircleArrowProcess"/>
    <dgm:cxn modelId="{1A48D56F-94A3-4FF2-A86B-400FC5820062}" srcId="{72930E0D-7F68-428B-8CF8-F6415AD71435}" destId="{9F288833-E4F2-419C-978E-6E9698D1404E}" srcOrd="1" destOrd="0" parTransId="{1D2943F4-9041-4B8E-9695-8D085111645D}" sibTransId="{6F193AE6-E122-44E3-A10D-46035FFDE8A0}"/>
    <dgm:cxn modelId="{15FF044B-53B6-4E7B-A5C6-0EE6A5640B74}" srcId="{72930E0D-7F68-428B-8CF8-F6415AD71435}" destId="{74EB18CE-3353-4215-B3BE-4797F8A11090}" srcOrd="0" destOrd="0" parTransId="{B4D87BE5-EF54-4C62-851C-C5EC22029DA2}" sibTransId="{351BE1A5-48B8-4A8A-B4AF-530E1C4F1626}"/>
    <dgm:cxn modelId="{570C9894-CF03-4AC3-A1D1-95CAD7A8E8D4}" type="presOf" srcId="{74EB18CE-3353-4215-B3BE-4797F8A11090}" destId="{795C00C3-FAF1-42FC-B9AC-FD7AB8B4222B}" srcOrd="0" destOrd="0" presId="urn:microsoft.com/office/officeart/2009/layout/CircleArrowProcess"/>
    <dgm:cxn modelId="{67DB5193-7D66-4AE6-B8EC-C426D0D7B46E}" srcId="{72930E0D-7F68-428B-8CF8-F6415AD71435}" destId="{31D26B78-A6AE-4B6B-800D-EADC2155D73D}" srcOrd="2" destOrd="0" parTransId="{D472C4A1-08A3-4F24-B55C-4D25078355CA}" sibTransId="{616A29C3-843D-4F73-A333-8ADF48AFE3DA}"/>
    <dgm:cxn modelId="{679FA00D-112B-4E9B-8C2D-A166B9019811}" type="presOf" srcId="{72930E0D-7F68-428B-8CF8-F6415AD71435}" destId="{8BC1F5FA-0A87-48FA-9B82-5381B490CAAF}" srcOrd="0" destOrd="0" presId="urn:microsoft.com/office/officeart/2009/layout/CircleArrowProcess"/>
    <dgm:cxn modelId="{31D98575-5D09-43AD-A6A0-1389DD7CB1E9}" type="presOf" srcId="{9F288833-E4F2-419C-978E-6E9698D1404E}" destId="{0E7E108E-D405-490B-9996-7AC907E06E1D}" srcOrd="0" destOrd="0" presId="urn:microsoft.com/office/officeart/2009/layout/CircleArrowProcess"/>
    <dgm:cxn modelId="{4E7DFBF9-CFC0-4ED0-896A-C291D6716A30}" type="presParOf" srcId="{8BC1F5FA-0A87-48FA-9B82-5381B490CAAF}" destId="{DA9D6B95-4163-4FBA-B883-9E9E287E5DC5}" srcOrd="0" destOrd="0" presId="urn:microsoft.com/office/officeart/2009/layout/CircleArrowProcess"/>
    <dgm:cxn modelId="{C5925AAF-5171-4011-AC93-48084BE4CBD3}" type="presParOf" srcId="{DA9D6B95-4163-4FBA-B883-9E9E287E5DC5}" destId="{5C157C9C-4A18-4016-A290-3164D8F1983E}" srcOrd="0" destOrd="0" presId="urn:microsoft.com/office/officeart/2009/layout/CircleArrowProcess"/>
    <dgm:cxn modelId="{C7ADC22B-D881-4C0F-8134-72747A8376C3}" type="presParOf" srcId="{8BC1F5FA-0A87-48FA-9B82-5381B490CAAF}" destId="{795C00C3-FAF1-42FC-B9AC-FD7AB8B4222B}" srcOrd="1" destOrd="0" presId="urn:microsoft.com/office/officeart/2009/layout/CircleArrowProcess"/>
    <dgm:cxn modelId="{D71E73E8-FF45-400D-9340-8148C7986F1D}" type="presParOf" srcId="{8BC1F5FA-0A87-48FA-9B82-5381B490CAAF}" destId="{838DC6C1-9D4B-44FD-B43E-EED33230D73F}" srcOrd="2" destOrd="0" presId="urn:microsoft.com/office/officeart/2009/layout/CircleArrowProcess"/>
    <dgm:cxn modelId="{A136164E-9B5B-4C19-BBB2-48D2C5C85337}" type="presParOf" srcId="{838DC6C1-9D4B-44FD-B43E-EED33230D73F}" destId="{E08B1D33-219D-4B5B-A616-330045FBDDD7}" srcOrd="0" destOrd="0" presId="urn:microsoft.com/office/officeart/2009/layout/CircleArrowProcess"/>
    <dgm:cxn modelId="{B37274BB-EDF2-44A8-8DEB-B764E143DC5B}" type="presParOf" srcId="{8BC1F5FA-0A87-48FA-9B82-5381B490CAAF}" destId="{0E7E108E-D405-490B-9996-7AC907E06E1D}" srcOrd="3" destOrd="0" presId="urn:microsoft.com/office/officeart/2009/layout/CircleArrowProcess"/>
    <dgm:cxn modelId="{E6D188EE-01B6-4057-B9B8-1BD6E7C1546E}" type="presParOf" srcId="{8BC1F5FA-0A87-48FA-9B82-5381B490CAAF}" destId="{97AFEE12-D609-421F-9B0D-C8DA8761FF26}" srcOrd="4" destOrd="0" presId="urn:microsoft.com/office/officeart/2009/layout/CircleArrowProcess"/>
    <dgm:cxn modelId="{6C128487-1DDE-499B-A676-79742E5ABBE9}" type="presParOf" srcId="{97AFEE12-D609-421F-9B0D-C8DA8761FF26}" destId="{DC4F7540-082C-4E5D-81F2-CA42E5745F36}" srcOrd="0" destOrd="0" presId="urn:microsoft.com/office/officeart/2009/layout/CircleArrowProcess"/>
    <dgm:cxn modelId="{A2EC1619-0D53-4A8E-8E92-606F5267DD53}" type="presParOf" srcId="{8BC1F5FA-0A87-48FA-9B82-5381B490CAAF}" destId="{5C3CAE72-6125-4C77-9178-1DE15DFBD70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57C9C-4A18-4016-A290-3164D8F1983E}">
      <dsp:nvSpPr>
        <dsp:cNvPr id="0" name=""/>
        <dsp:cNvSpPr/>
      </dsp:nvSpPr>
      <dsp:spPr>
        <a:xfrm>
          <a:off x="2120802" y="0"/>
          <a:ext cx="2341650" cy="234200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95C00C3-FAF1-42FC-B9AC-FD7AB8B4222B}">
      <dsp:nvSpPr>
        <dsp:cNvPr id="0" name=""/>
        <dsp:cNvSpPr/>
      </dsp:nvSpPr>
      <dsp:spPr>
        <a:xfrm>
          <a:off x="2638384" y="845535"/>
          <a:ext cx="1301210" cy="65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omic Sans MS" panose="030F0702030302020204" pitchFamily="66" charset="0"/>
            </a:rPr>
            <a:t>Cultural Values</a:t>
          </a:r>
        </a:p>
      </dsp:txBody>
      <dsp:txXfrm>
        <a:off x="2638384" y="845535"/>
        <a:ext cx="1301210" cy="650449"/>
      </dsp:txXfrm>
    </dsp:sp>
    <dsp:sp modelId="{E08B1D33-219D-4B5B-A616-330045FBDDD7}">
      <dsp:nvSpPr>
        <dsp:cNvPr id="0" name=""/>
        <dsp:cNvSpPr/>
      </dsp:nvSpPr>
      <dsp:spPr>
        <a:xfrm>
          <a:off x="1470416" y="1345656"/>
          <a:ext cx="2341650" cy="234200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0E7E108E-D405-490B-9996-7AC907E06E1D}">
      <dsp:nvSpPr>
        <dsp:cNvPr id="0" name=""/>
        <dsp:cNvSpPr/>
      </dsp:nvSpPr>
      <dsp:spPr>
        <a:xfrm>
          <a:off x="1990637" y="2198976"/>
          <a:ext cx="1301210" cy="65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omic Sans MS" panose="030F0702030302020204" pitchFamily="66" charset="0"/>
            </a:rPr>
            <a:t>Economic Values</a:t>
          </a:r>
        </a:p>
      </dsp:txBody>
      <dsp:txXfrm>
        <a:off x="1990637" y="2198976"/>
        <a:ext cx="1301210" cy="650449"/>
      </dsp:txXfrm>
    </dsp:sp>
    <dsp:sp modelId="{DC4F7540-082C-4E5D-81F2-CA42E5745F36}">
      <dsp:nvSpPr>
        <dsp:cNvPr id="0" name=""/>
        <dsp:cNvSpPr/>
      </dsp:nvSpPr>
      <dsp:spPr>
        <a:xfrm>
          <a:off x="2287466" y="2852344"/>
          <a:ext cx="2011840" cy="201264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C3CAE72-6125-4C77-9178-1DE15DFBD70F}">
      <dsp:nvSpPr>
        <dsp:cNvPr id="0" name=""/>
        <dsp:cNvSpPr/>
      </dsp:nvSpPr>
      <dsp:spPr>
        <a:xfrm>
          <a:off x="2641462" y="3554363"/>
          <a:ext cx="1301210" cy="65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omic Sans MS" panose="030F0702030302020204" pitchFamily="66" charset="0"/>
            </a:rPr>
            <a:t>Ecological Values</a:t>
          </a:r>
        </a:p>
      </dsp:txBody>
      <dsp:txXfrm>
        <a:off x="2641462" y="3554363"/>
        <a:ext cx="1301210" cy="65044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1440" tIns="45720" rIns="91440" bIns="45720" rtlCol="0"/>
          <a:lstStyle>
            <a:lvl1pPr algn="r">
              <a:defRPr sz="1200"/>
            </a:lvl1pPr>
          </a:lstStyle>
          <a:p>
            <a:fld id="{6FFD8457-494D-43F2-A81E-228A7163D556}" type="datetimeFigureOut">
              <a:rPr lang="en-GB" smtClean="0"/>
              <a:t>03/11/2016</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2575"/>
            <a:ext cx="2979738" cy="4826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1440" tIns="45720" rIns="91440" bIns="45720" rtlCol="0" anchor="b"/>
          <a:lstStyle>
            <a:lvl1pPr algn="r">
              <a:defRPr sz="1200"/>
            </a:lvl1pPr>
          </a:lstStyle>
          <a:p>
            <a:fld id="{CA2ADABE-814F-42B4-ADD0-92AF3B141D0D}" type="slidenum">
              <a:rPr lang="en-GB" smtClean="0"/>
              <a:t>‹#›</a:t>
            </a:fld>
            <a:endParaRPr lang="en-GB"/>
          </a:p>
        </p:txBody>
      </p:sp>
    </p:spTree>
    <p:extLst>
      <p:ext uri="{BB962C8B-B14F-4D97-AF65-F5344CB8AC3E}">
        <p14:creationId xmlns:p14="http://schemas.microsoft.com/office/powerpoint/2010/main" val="112142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2ADABE-814F-42B4-ADD0-92AF3B141D0D}" type="slidenum">
              <a:rPr lang="en-GB" smtClean="0"/>
              <a:t>5</a:t>
            </a:fld>
            <a:endParaRPr lang="en-GB"/>
          </a:p>
        </p:txBody>
      </p:sp>
    </p:spTree>
    <p:extLst>
      <p:ext uri="{BB962C8B-B14F-4D97-AF65-F5344CB8AC3E}">
        <p14:creationId xmlns:p14="http://schemas.microsoft.com/office/powerpoint/2010/main" val="146727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A631AC-7B48-478B-BAF1-378A7CBE968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196116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631AC-7B48-478B-BAF1-378A7CBE968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111692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631AC-7B48-478B-BAF1-378A7CBE968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220764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631AC-7B48-478B-BAF1-378A7CBE968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80029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631AC-7B48-478B-BAF1-378A7CBE968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328057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A631AC-7B48-478B-BAF1-378A7CBE9685}"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305072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A631AC-7B48-478B-BAF1-378A7CBE9685}" type="datetimeFigureOut">
              <a:rPr lang="en-GB" smtClean="0"/>
              <a:t>03/11/2016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197344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A631AC-7B48-478B-BAF1-378A7CBE9685}" type="datetimeFigureOut">
              <a:rPr lang="en-GB" smtClean="0"/>
              <a:t>03/11/2016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123785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631AC-7B48-478B-BAF1-378A7CBE9685}" type="datetimeFigureOut">
              <a:rPr lang="en-GB" smtClean="0"/>
              <a:t>03/11/2016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95993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631AC-7B48-478B-BAF1-378A7CBE9685}"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85919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631AC-7B48-478B-BAF1-378A7CBE9685}"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80272E-AA89-40CD-9459-7D99275E6199}" type="slidenum">
              <a:rPr lang="en-GB" smtClean="0"/>
              <a:t>‹#›</a:t>
            </a:fld>
            <a:endParaRPr lang="en-GB"/>
          </a:p>
        </p:txBody>
      </p:sp>
    </p:spTree>
    <p:extLst>
      <p:ext uri="{BB962C8B-B14F-4D97-AF65-F5344CB8AC3E}">
        <p14:creationId xmlns:p14="http://schemas.microsoft.com/office/powerpoint/2010/main" val="179010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631AC-7B48-478B-BAF1-378A7CBE9685}" type="datetimeFigureOut">
              <a:rPr lang="en-GB" smtClean="0"/>
              <a:t>03/11/2016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0272E-AA89-40CD-9459-7D99275E6199}" type="slidenum">
              <a:rPr lang="en-GB" smtClean="0"/>
              <a:t>‹#›</a:t>
            </a:fld>
            <a:endParaRPr lang="en-GB"/>
          </a:p>
        </p:txBody>
      </p:sp>
    </p:spTree>
    <p:extLst>
      <p:ext uri="{BB962C8B-B14F-4D97-AF65-F5344CB8AC3E}">
        <p14:creationId xmlns:p14="http://schemas.microsoft.com/office/powerpoint/2010/main" val="7651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mages.google.co.uk/imgres?imgurl=http://homepages.paradise.net.nz/hellyer/images/Rainforeststrata.jpg&amp;imgrefurl=http://homepages.paradise.net.nz/hellyer/toucan.html&amp;usg=__sbWV9BQC6NWa_O2V7dHdo4Gx5Ws=&amp;h=276&amp;w=467&amp;sz=32&amp;hl=en&amp;start=3&amp;tbnid=tSVB_ScWlXJHvM:&amp;tbnh=76&amp;tbnw=128&amp;prev=/images?q%3Drainforest%2Blayers%2Bdiagram%26gbv%3D2%26hl%3Den" TargetMode="External"/><Relationship Id="rId13" Type="http://schemas.openxmlformats.org/officeDocument/2006/relationships/image" Target="../media/image6.jpeg"/><Relationship Id="rId18" Type="http://schemas.openxmlformats.org/officeDocument/2006/relationships/hyperlink" Target="http://images.google.co.uk/imgres?imgurl=http://animals.nationalgeographic.com/staticfiles/NGS/Shared/StaticFiles/animals/images/primary/galapagos-tortoise.jpg&amp;imgrefurl=http://animals.nationalgeographic.com/animals/reptiles/galapagos-tortoise.html&amp;usg=__sxfziAdnA0-HeUiLSe4ur0EQVWg=&amp;h=324&amp;w=470&amp;sz=30&amp;hl=en&amp;start=1&amp;tbnid=acXAxCgDNBK0EM:&amp;tbnh=89&amp;tbnw=129&amp;prev=/images?q%3Dtortoise%26gbv%3D2%26hl%3Den" TargetMode="External"/><Relationship Id="rId3" Type="http://schemas.openxmlformats.org/officeDocument/2006/relationships/image" Target="../media/image1.jpeg"/><Relationship Id="rId21" Type="http://schemas.openxmlformats.org/officeDocument/2006/relationships/image" Target="../media/image10.jpeg"/><Relationship Id="rId7" Type="http://schemas.openxmlformats.org/officeDocument/2006/relationships/image" Target="../media/image3.jpeg"/><Relationship Id="rId12" Type="http://schemas.openxmlformats.org/officeDocument/2006/relationships/hyperlink" Target="http://images.google.co.uk/imgres?imgurl=http://www.nataliedee.com/062307/where-diet-coke-comes-from.jpg&amp;imgrefurl=http://poseidonsmuse.wordpress.com/2007/08/page/9/&amp;usg=__NfeMMlhY9M-CEYlxhnShnuwND_w=&amp;h=594&amp;w=600&amp;sz=100&amp;hl=en&amp;start=6&amp;tbnid=CYiBN58lUQJHmM:&amp;tbnh=134&amp;tbnw=135&amp;prev=/images?q%3Drain%2Bcartoon%26gbv%3D2%26hl%3Den" TargetMode="External"/><Relationship Id="rId17" Type="http://schemas.openxmlformats.org/officeDocument/2006/relationships/image" Target="../media/image8.jpeg"/><Relationship Id="rId2" Type="http://schemas.openxmlformats.org/officeDocument/2006/relationships/hyperlink" Target="http://images.google.co.uk/imgres?imgurl=http://photos.jibble.org/albums/Dandelions/dandelion_seeds_being_blown.jpg&amp;imgrefurl=http://sxxz.blogspot.com/2006/08/what-are-flowers-for.html&amp;usg=__aQonmiiJC3CkLQSaEyXWpw6xI0E=&amp;h=533&amp;w=800&amp;sz=39&amp;hl=en&amp;start=1&amp;tbnid=BuaEFUgFEOXbEM:&amp;tbnh=95&amp;tbnw=143&amp;prev=/images?q%3Dseeds%2Bwind%26gbv%3D2%26hl%3Den" TargetMode="External"/><Relationship Id="rId16" Type="http://schemas.openxmlformats.org/officeDocument/2006/relationships/hyperlink" Target="http://images.google.co.uk/imgres?imgurl=http://www.coastwatchsociety.org/images/Img097_t~logtrk_6x.jpg&amp;imgrefurl=http://www.coastwatchsociety.org/campaign.htm&amp;usg=__pcEpx7cSHWPOozG-OMkwx-WwKuc=&amp;h=294&amp;w=504&amp;sz=30&amp;hl=en&amp;start=10&amp;tbnid=87mcc-9ON4a2AM:&amp;tbnh=76&amp;tbnw=130&amp;prev=/images?q%3Dhabitat%2Bdestruction%26gbv%3D2%26hl%3Den" TargetMode="External"/><Relationship Id="rId20" Type="http://schemas.openxmlformats.org/officeDocument/2006/relationships/hyperlink" Target="http://images.google.co.uk/imgres?imgurl=http://www.parbeszed.com/img/upload/200707/rocky_mountains.jpg&amp;imgrefurl=http://www.parbeszed.com/main.php?folderID%3D859%26articleID%3D6195%26ctag%3Darticlelist%26iid%3D1&amp;usg=__jLts2T7LxSWxDBnFAU-BIjODey8=&amp;h=1024&amp;w=768&amp;sz=134&amp;hl=en&amp;start=9&amp;tbnid=43Ac8n27urA5iM:&amp;tbnh=150&amp;tbnw=113&amp;prev=/images?q%3Dmountains%26gbv%3D2%26hl%3Den" TargetMode="External"/><Relationship Id="rId1" Type="http://schemas.openxmlformats.org/officeDocument/2006/relationships/slideLayout" Target="../slideLayouts/slideLayout7.xml"/><Relationship Id="rId6" Type="http://schemas.openxmlformats.org/officeDocument/2006/relationships/hyperlink" Target="http://images.google.co.uk/imgres?imgurl=http://library.thinkquest.org/03oct/00494/Forest%20Fires/images/Forest%20Fire%202.jpg&amp;imgrefurl=http://library.thinkquest.org/03oct/00494/Forest%20Fires/pages/Forest%20Fire%202.htm&amp;usg=__WybJbNqjCRFEFQwmGBYze21yF60=&amp;h=350&amp;w=348&amp;sz=21&amp;hl=en&amp;start=2&amp;tbnid=XLT4dDMwme4PHM:&amp;tbnh=120&amp;tbnw=119&amp;prev=/images?q%3Dforest%2Bfire%26gbv%3D2%26hl%3Den" TargetMode="Externa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23" Type="http://schemas.openxmlformats.org/officeDocument/2006/relationships/image" Target="../media/image11.jpeg"/><Relationship Id="rId10" Type="http://schemas.openxmlformats.org/officeDocument/2006/relationships/hyperlink" Target="http://images.google.co.uk/imgres?imgurl=http://1.bp.blogspot.com/_SrPEHgP-KYw/Sd_0x9scGKI/AAAAAAAACT0/mpQPQLr2bDM/s320/SunCartoon%5b1%5d.jpg&amp;imgrefurl=http://happyvalley-prof.blogspot.com/2009/03/jesus-scape-goat.html&amp;usg=__RAhMLJUB0pZFUCaLQsn1OKXgtmU=&amp;h=193&amp;w=216&amp;sz=11&amp;hl=en&amp;start=3&amp;tbnid=1fQfD1wtV9_ACM:&amp;tbnh=96&amp;tbnw=107&amp;prev=/images?q%3Dsun%2Bcartoon%26gbv%3D2%26hl%3Den" TargetMode="External"/><Relationship Id="rId19" Type="http://schemas.openxmlformats.org/officeDocument/2006/relationships/image" Target="../media/image9.jpeg"/><Relationship Id="rId4" Type="http://schemas.openxmlformats.org/officeDocument/2006/relationships/hyperlink" Target="http://images.google.co.uk/imgres?imgurl=http://www.ladyelliot.com.au/images/Island_Map_1700-sm.jpg&amp;imgrefurl=http://www.ladyelliot.com.au/location/islandMap.asp&amp;usg=__EPskr9oBeTDlIS_C3KUKRC4eZIE=&amp;h=1266&amp;w=1000&amp;sz=451&amp;hl=en&amp;start=1&amp;tbnid=ZwdOOY3qO9eeAM:&amp;tbnh=150&amp;tbnw=118&amp;prev=/images?q%3Disland%2Bmap%26gbv%3D2%26hl%3Den" TargetMode="External"/><Relationship Id="rId9" Type="http://schemas.openxmlformats.org/officeDocument/2006/relationships/image" Target="../media/image4.jpeg"/><Relationship Id="rId14" Type="http://schemas.openxmlformats.org/officeDocument/2006/relationships/hyperlink" Target="http://images.google.co.uk/imgres?imgurl=http://www.physicalgeography.net/fundamentals/images/succession.gif&amp;imgrefurl=http://www.physicalgeography.net/fundamentals/9i.html&amp;usg=__K2JDyRQ1NRDmhkex9zE_-fm19fE=&amp;h=375&amp;w=620&amp;sz=39&amp;hl=en&amp;start=1&amp;tbnid=RtuJ7MSiR9lNTM:&amp;tbnh=82&amp;tbnw=136&amp;prev=/images?q%3Dsuccession%26gbv%3D2%26hl%3Den" TargetMode="External"/><Relationship Id="rId22" Type="http://schemas.openxmlformats.org/officeDocument/2006/relationships/hyperlink" Target="http://images.google.co.uk/imgres?imgurl=http://www.biology-blog.com/images/blogs/mouse-rides-frog-810011.jpg&amp;imgrefurl=http://www.biology-blog.com/blogs/archives/Animal-science-blog/Aug-7-2006.html&amp;usg=__SIdv78ORvjdJwqLCAPUNLaLZy0U=&amp;h=242&amp;w=341&amp;sz=13&amp;hl=en&amp;start=4&amp;tbnid=xRaMYSaPBn9ohM:&amp;tbnh=85&amp;tbnw=120&amp;prev=/images?q%3Dinterspecies%2Bcompetition%26gbv%3D2%26hl%3Den%26sa%3DX"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images.google.co.uk/imgres?imgurl=http://homepages.paradise.net.nz/hellyer/images/Rainforeststrata.jpg&amp;imgrefurl=http://homepages.paradise.net.nz/hellyer/toucan.html&amp;usg=__sbWV9BQC6NWa_O2V7dHdo4Gx5Ws=&amp;h=276&amp;w=467&amp;sz=32&amp;hl=en&amp;start=3&amp;tbnid=tSVB_ScWlXJHvM:&amp;tbnh=76&amp;tbnw=128&amp;prev=/images?q%3Drainforest%2Blayers%2Bdiagram%26gbv%3D2%26hl%3Den" TargetMode="External"/><Relationship Id="rId13" Type="http://schemas.openxmlformats.org/officeDocument/2006/relationships/image" Target="../media/image6.jpeg"/><Relationship Id="rId18" Type="http://schemas.openxmlformats.org/officeDocument/2006/relationships/hyperlink" Target="http://images.google.co.uk/imgres?imgurl=http://animals.nationalgeographic.com/staticfiles/NGS/Shared/StaticFiles/animals/images/primary/galapagos-tortoise.jpg&amp;imgrefurl=http://animals.nationalgeographic.com/animals/reptiles/galapagos-tortoise.html&amp;usg=__sxfziAdnA0-HeUiLSe4ur0EQVWg=&amp;h=324&amp;w=470&amp;sz=30&amp;hl=en&amp;start=1&amp;tbnid=acXAxCgDNBK0EM:&amp;tbnh=89&amp;tbnw=129&amp;prev=/images?q%3Dtortoise%26gbv%3D2%26hl%3Den" TargetMode="External"/><Relationship Id="rId3" Type="http://schemas.openxmlformats.org/officeDocument/2006/relationships/image" Target="../media/image1.jpeg"/><Relationship Id="rId21" Type="http://schemas.openxmlformats.org/officeDocument/2006/relationships/image" Target="../media/image10.jpeg"/><Relationship Id="rId7" Type="http://schemas.openxmlformats.org/officeDocument/2006/relationships/image" Target="../media/image3.jpeg"/><Relationship Id="rId12" Type="http://schemas.openxmlformats.org/officeDocument/2006/relationships/hyperlink" Target="http://images.google.co.uk/imgres?imgurl=http://www.nataliedee.com/062307/where-diet-coke-comes-from.jpg&amp;imgrefurl=http://poseidonsmuse.wordpress.com/2007/08/page/9/&amp;usg=__NfeMMlhY9M-CEYlxhnShnuwND_w=&amp;h=594&amp;w=600&amp;sz=100&amp;hl=en&amp;start=6&amp;tbnid=CYiBN58lUQJHmM:&amp;tbnh=134&amp;tbnw=135&amp;prev=/images?q%3Drain%2Bcartoon%26gbv%3D2%26hl%3Den" TargetMode="External"/><Relationship Id="rId17" Type="http://schemas.openxmlformats.org/officeDocument/2006/relationships/image" Target="../media/image8.jpeg"/><Relationship Id="rId2" Type="http://schemas.openxmlformats.org/officeDocument/2006/relationships/hyperlink" Target="http://images.google.co.uk/imgres?imgurl=http://photos.jibble.org/albums/Dandelions/dandelion_seeds_being_blown.jpg&amp;imgrefurl=http://sxxz.blogspot.com/2006/08/what-are-flowers-for.html&amp;usg=__aQonmiiJC3CkLQSaEyXWpw6xI0E=&amp;h=533&amp;w=800&amp;sz=39&amp;hl=en&amp;start=1&amp;tbnid=BuaEFUgFEOXbEM:&amp;tbnh=95&amp;tbnw=143&amp;prev=/images?q%3Dseeds%2Bwind%26gbv%3D2%26hl%3Den" TargetMode="External"/><Relationship Id="rId16" Type="http://schemas.openxmlformats.org/officeDocument/2006/relationships/hyperlink" Target="http://images.google.co.uk/imgres?imgurl=http://www.coastwatchsociety.org/images/Img097_t~logtrk_6x.jpg&amp;imgrefurl=http://www.coastwatchsociety.org/campaign.htm&amp;usg=__pcEpx7cSHWPOozG-OMkwx-WwKuc=&amp;h=294&amp;w=504&amp;sz=30&amp;hl=en&amp;start=10&amp;tbnid=87mcc-9ON4a2AM:&amp;tbnh=76&amp;tbnw=130&amp;prev=/images?q%3Dhabitat%2Bdestruction%26gbv%3D2%26hl%3Den" TargetMode="External"/><Relationship Id="rId20" Type="http://schemas.openxmlformats.org/officeDocument/2006/relationships/hyperlink" Target="http://images.google.co.uk/imgres?imgurl=http://www.parbeszed.com/img/upload/200707/rocky_mountains.jpg&amp;imgrefurl=http://www.parbeszed.com/main.php?folderID%3D859%26articleID%3D6195%26ctag%3Darticlelist%26iid%3D1&amp;usg=__jLts2T7LxSWxDBnFAU-BIjODey8=&amp;h=1024&amp;w=768&amp;sz=134&amp;hl=en&amp;start=9&amp;tbnid=43Ac8n27urA5iM:&amp;tbnh=150&amp;tbnw=113&amp;prev=/images?q%3Dmountains%26gbv%3D2%26hl%3Den" TargetMode="External"/><Relationship Id="rId1" Type="http://schemas.openxmlformats.org/officeDocument/2006/relationships/slideLayout" Target="../slideLayouts/slideLayout7.xml"/><Relationship Id="rId6" Type="http://schemas.openxmlformats.org/officeDocument/2006/relationships/hyperlink" Target="http://images.google.co.uk/imgres?imgurl=http://library.thinkquest.org/03oct/00494/Forest%20Fires/images/Forest%20Fire%202.jpg&amp;imgrefurl=http://library.thinkquest.org/03oct/00494/Forest%20Fires/pages/Forest%20Fire%202.htm&amp;usg=__WybJbNqjCRFEFQwmGBYze21yF60=&amp;h=350&amp;w=348&amp;sz=21&amp;hl=en&amp;start=2&amp;tbnid=XLT4dDMwme4PHM:&amp;tbnh=120&amp;tbnw=119&amp;prev=/images?q%3Dforest%2Bfire%26gbv%3D2%26hl%3Den" TargetMode="Externa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23" Type="http://schemas.openxmlformats.org/officeDocument/2006/relationships/image" Target="../media/image11.jpeg"/><Relationship Id="rId10" Type="http://schemas.openxmlformats.org/officeDocument/2006/relationships/hyperlink" Target="http://images.google.co.uk/imgres?imgurl=http://1.bp.blogspot.com/_SrPEHgP-KYw/Sd_0x9scGKI/AAAAAAAACT0/mpQPQLr2bDM/s320/SunCartoon%5b1%5d.jpg&amp;imgrefurl=http://happyvalley-prof.blogspot.com/2009/03/jesus-scape-goat.html&amp;usg=__RAhMLJUB0pZFUCaLQsn1OKXgtmU=&amp;h=193&amp;w=216&amp;sz=11&amp;hl=en&amp;start=3&amp;tbnid=1fQfD1wtV9_ACM:&amp;tbnh=96&amp;tbnw=107&amp;prev=/images?q%3Dsun%2Bcartoon%26gbv%3D2%26hl%3Den" TargetMode="External"/><Relationship Id="rId19" Type="http://schemas.openxmlformats.org/officeDocument/2006/relationships/image" Target="../media/image9.jpeg"/><Relationship Id="rId4" Type="http://schemas.openxmlformats.org/officeDocument/2006/relationships/hyperlink" Target="http://images.google.co.uk/imgres?imgurl=http://www.ladyelliot.com.au/images/Island_Map_1700-sm.jpg&amp;imgrefurl=http://www.ladyelliot.com.au/location/islandMap.asp&amp;usg=__EPskr9oBeTDlIS_C3KUKRC4eZIE=&amp;h=1266&amp;w=1000&amp;sz=451&amp;hl=en&amp;start=1&amp;tbnid=ZwdOOY3qO9eeAM:&amp;tbnh=150&amp;tbnw=118&amp;prev=/images?q%3Disland%2Bmap%26gbv%3D2%26hl%3Den" TargetMode="External"/><Relationship Id="rId9" Type="http://schemas.openxmlformats.org/officeDocument/2006/relationships/image" Target="../media/image4.jpeg"/><Relationship Id="rId14" Type="http://schemas.openxmlformats.org/officeDocument/2006/relationships/hyperlink" Target="http://images.google.co.uk/imgres?imgurl=http://www.physicalgeography.net/fundamentals/images/succession.gif&amp;imgrefurl=http://www.physicalgeography.net/fundamentals/9i.html&amp;usg=__K2JDyRQ1NRDmhkex9zE_-fm19fE=&amp;h=375&amp;w=620&amp;sz=39&amp;hl=en&amp;start=1&amp;tbnid=RtuJ7MSiR9lNTM:&amp;tbnh=82&amp;tbnw=136&amp;prev=/images?q%3Dsuccession%26gbv%3D2%26hl%3Den" TargetMode="External"/><Relationship Id="rId22" Type="http://schemas.openxmlformats.org/officeDocument/2006/relationships/hyperlink" Target="http://images.google.co.uk/imgres?imgurl=http://www.biology-blog.com/images/blogs/mouse-rides-frog-810011.jpg&amp;imgrefurl=http://www.biology-blog.com/blogs/archives/Animal-science-blog/Aug-7-2006.html&amp;usg=__SIdv78ORvjdJwqLCAPUNLaLZy0U=&amp;h=242&amp;w=341&amp;sz=13&amp;hl=en&amp;start=4&amp;tbnid=xRaMYSaPBn9ohM:&amp;tbnh=85&amp;tbnw=120&amp;prev=/images?q%3Dinterspecies%2Bcompetition%26gbv%3D2%26hl%3Den%26sa%3DX"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images.google.co.uk/imgres?imgurl=http://homepages.paradise.net.nz/hellyer/images/Rainforeststrata.jpg&amp;imgrefurl=http://homepages.paradise.net.nz/hellyer/toucan.html&amp;usg=__sbWV9BQC6NWa_O2V7dHdo4Gx5Ws=&amp;h=276&amp;w=467&amp;sz=32&amp;hl=en&amp;start=3&amp;tbnid=tSVB_ScWlXJHvM:&amp;tbnh=76&amp;tbnw=128&amp;prev=/images?q%3Drainforest%2Blayers%2Bdiagram%26gbv%3D2%26hl%3Den" TargetMode="External"/><Relationship Id="rId13" Type="http://schemas.openxmlformats.org/officeDocument/2006/relationships/image" Target="../media/image6.jpeg"/><Relationship Id="rId18" Type="http://schemas.openxmlformats.org/officeDocument/2006/relationships/hyperlink" Target="http://images.google.co.uk/imgres?imgurl=http://animals.nationalgeographic.com/staticfiles/NGS/Shared/StaticFiles/animals/images/primary/galapagos-tortoise.jpg&amp;imgrefurl=http://animals.nationalgeographic.com/animals/reptiles/galapagos-tortoise.html&amp;usg=__sxfziAdnA0-HeUiLSe4ur0EQVWg=&amp;h=324&amp;w=470&amp;sz=30&amp;hl=en&amp;start=1&amp;tbnid=acXAxCgDNBK0EM:&amp;tbnh=89&amp;tbnw=129&amp;prev=/images?q%3Dtortoise%26gbv%3D2%26hl%3Den" TargetMode="External"/><Relationship Id="rId3" Type="http://schemas.openxmlformats.org/officeDocument/2006/relationships/image" Target="../media/image1.jpeg"/><Relationship Id="rId21" Type="http://schemas.openxmlformats.org/officeDocument/2006/relationships/image" Target="../media/image10.jpeg"/><Relationship Id="rId7" Type="http://schemas.openxmlformats.org/officeDocument/2006/relationships/image" Target="../media/image3.jpeg"/><Relationship Id="rId12" Type="http://schemas.openxmlformats.org/officeDocument/2006/relationships/hyperlink" Target="http://images.google.co.uk/imgres?imgurl=http://www.nataliedee.com/062307/where-diet-coke-comes-from.jpg&amp;imgrefurl=http://poseidonsmuse.wordpress.com/2007/08/page/9/&amp;usg=__NfeMMlhY9M-CEYlxhnShnuwND_w=&amp;h=594&amp;w=600&amp;sz=100&amp;hl=en&amp;start=6&amp;tbnid=CYiBN58lUQJHmM:&amp;tbnh=134&amp;tbnw=135&amp;prev=/images?q%3Drain%2Bcartoon%26gbv%3D2%26hl%3Den" TargetMode="External"/><Relationship Id="rId17" Type="http://schemas.openxmlformats.org/officeDocument/2006/relationships/image" Target="../media/image8.jpeg"/><Relationship Id="rId2" Type="http://schemas.openxmlformats.org/officeDocument/2006/relationships/hyperlink" Target="http://images.google.co.uk/imgres?imgurl=http://photos.jibble.org/albums/Dandelions/dandelion_seeds_being_blown.jpg&amp;imgrefurl=http://sxxz.blogspot.com/2006/08/what-are-flowers-for.html&amp;usg=__aQonmiiJC3CkLQSaEyXWpw6xI0E=&amp;h=533&amp;w=800&amp;sz=39&amp;hl=en&amp;start=1&amp;tbnid=BuaEFUgFEOXbEM:&amp;tbnh=95&amp;tbnw=143&amp;prev=/images?q%3Dseeds%2Bwind%26gbv%3D2%26hl%3Den" TargetMode="External"/><Relationship Id="rId16" Type="http://schemas.openxmlformats.org/officeDocument/2006/relationships/hyperlink" Target="http://images.google.co.uk/imgres?imgurl=http://www.coastwatchsociety.org/images/Img097_t~logtrk_6x.jpg&amp;imgrefurl=http://www.coastwatchsociety.org/campaign.htm&amp;usg=__pcEpx7cSHWPOozG-OMkwx-WwKuc=&amp;h=294&amp;w=504&amp;sz=30&amp;hl=en&amp;start=10&amp;tbnid=87mcc-9ON4a2AM:&amp;tbnh=76&amp;tbnw=130&amp;prev=/images?q%3Dhabitat%2Bdestruction%26gbv%3D2%26hl%3Den" TargetMode="External"/><Relationship Id="rId20" Type="http://schemas.openxmlformats.org/officeDocument/2006/relationships/hyperlink" Target="http://images.google.co.uk/imgres?imgurl=http://www.parbeszed.com/img/upload/200707/rocky_mountains.jpg&amp;imgrefurl=http://www.parbeszed.com/main.php?folderID%3D859%26articleID%3D6195%26ctag%3Darticlelist%26iid%3D1&amp;usg=__jLts2T7LxSWxDBnFAU-BIjODey8=&amp;h=1024&amp;w=768&amp;sz=134&amp;hl=en&amp;start=9&amp;tbnid=43Ac8n27urA5iM:&amp;tbnh=150&amp;tbnw=113&amp;prev=/images?q%3Dmountains%26gbv%3D2%26hl%3Den" TargetMode="External"/><Relationship Id="rId1" Type="http://schemas.openxmlformats.org/officeDocument/2006/relationships/slideLayout" Target="../slideLayouts/slideLayout7.xml"/><Relationship Id="rId6" Type="http://schemas.openxmlformats.org/officeDocument/2006/relationships/hyperlink" Target="http://images.google.co.uk/imgres?imgurl=http://library.thinkquest.org/03oct/00494/Forest%20Fires/images/Forest%20Fire%202.jpg&amp;imgrefurl=http://library.thinkquest.org/03oct/00494/Forest%20Fires/pages/Forest%20Fire%202.htm&amp;usg=__WybJbNqjCRFEFQwmGBYze21yF60=&amp;h=350&amp;w=348&amp;sz=21&amp;hl=en&amp;start=2&amp;tbnid=XLT4dDMwme4PHM:&amp;tbnh=120&amp;tbnw=119&amp;prev=/images?q%3Dforest%2Bfire%26gbv%3D2%26hl%3Den" TargetMode="Externa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23" Type="http://schemas.openxmlformats.org/officeDocument/2006/relationships/image" Target="../media/image11.jpeg"/><Relationship Id="rId10" Type="http://schemas.openxmlformats.org/officeDocument/2006/relationships/hyperlink" Target="http://images.google.co.uk/imgres?imgurl=http://1.bp.blogspot.com/_SrPEHgP-KYw/Sd_0x9scGKI/AAAAAAAACT0/mpQPQLr2bDM/s320/SunCartoon%5b1%5d.jpg&amp;imgrefurl=http://happyvalley-prof.blogspot.com/2009/03/jesus-scape-goat.html&amp;usg=__RAhMLJUB0pZFUCaLQsn1OKXgtmU=&amp;h=193&amp;w=216&amp;sz=11&amp;hl=en&amp;start=3&amp;tbnid=1fQfD1wtV9_ACM:&amp;tbnh=96&amp;tbnw=107&amp;prev=/images?q%3Dsun%2Bcartoon%26gbv%3D2%26hl%3Den" TargetMode="External"/><Relationship Id="rId19" Type="http://schemas.openxmlformats.org/officeDocument/2006/relationships/image" Target="../media/image9.jpeg"/><Relationship Id="rId4" Type="http://schemas.openxmlformats.org/officeDocument/2006/relationships/hyperlink" Target="http://images.google.co.uk/imgres?imgurl=http://www.ladyelliot.com.au/images/Island_Map_1700-sm.jpg&amp;imgrefurl=http://www.ladyelliot.com.au/location/islandMap.asp&amp;usg=__EPskr9oBeTDlIS_C3KUKRC4eZIE=&amp;h=1266&amp;w=1000&amp;sz=451&amp;hl=en&amp;start=1&amp;tbnid=ZwdOOY3qO9eeAM:&amp;tbnh=150&amp;tbnw=118&amp;prev=/images?q%3Disland%2Bmap%26gbv%3D2%26hl%3Den" TargetMode="External"/><Relationship Id="rId9" Type="http://schemas.openxmlformats.org/officeDocument/2006/relationships/image" Target="../media/image4.jpeg"/><Relationship Id="rId14" Type="http://schemas.openxmlformats.org/officeDocument/2006/relationships/hyperlink" Target="http://images.google.co.uk/imgres?imgurl=http://www.physicalgeography.net/fundamentals/images/succession.gif&amp;imgrefurl=http://www.physicalgeography.net/fundamentals/9i.html&amp;usg=__K2JDyRQ1NRDmhkex9zE_-fm19fE=&amp;h=375&amp;w=620&amp;sz=39&amp;hl=en&amp;start=1&amp;tbnid=RtuJ7MSiR9lNTM:&amp;tbnh=82&amp;tbnw=136&amp;prev=/images?q%3Dsuccession%26gbv%3D2%26hl%3Den" TargetMode="External"/><Relationship Id="rId22" Type="http://schemas.openxmlformats.org/officeDocument/2006/relationships/hyperlink" Target="http://images.google.co.uk/imgres?imgurl=http://www.biology-blog.com/images/blogs/mouse-rides-frog-810011.jpg&amp;imgrefurl=http://www.biology-blog.com/blogs/archives/Animal-science-blog/Aug-7-2006.html&amp;usg=__SIdv78ORvjdJwqLCAPUNLaLZy0U=&amp;h=242&amp;w=341&amp;sz=13&amp;hl=en&amp;start=4&amp;tbnid=xRaMYSaPBn9ohM:&amp;tbnh=85&amp;tbnw=120&amp;prev=/images?q%3Dinterspecies%2Bcompetition%26gbv%3D2%26hl%3Den%26sa%3D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ac-ib-geography.wikispaces.com/Biodiversit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rN7VcY1f-1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30160" y="116632"/>
            <a:ext cx="8699528" cy="338554"/>
          </a:xfrm>
          <a:prstGeom prst="rect">
            <a:avLst/>
          </a:prstGeom>
          <a:solidFill>
            <a:schemeClr val="bg1"/>
          </a:solidFill>
          <a:ln w="28575" cmpd="sng">
            <a:solidFill>
              <a:srgbClr val="FF0000"/>
            </a:solidFill>
            <a:miter lim="800000"/>
            <a:headEnd/>
            <a:tailEnd/>
          </a:ln>
          <a:effectLst/>
        </p:spPr>
        <p:txBody>
          <a:bodyPr wrap="square">
            <a:spAutoFit/>
          </a:bodyPr>
          <a:lstStyle/>
          <a:p>
            <a:pPr algn="ctr">
              <a:spcBef>
                <a:spcPct val="50000"/>
              </a:spcBef>
              <a:defRPr/>
            </a:pPr>
            <a:r>
              <a:rPr lang="en-GB" sz="1600" u="sng" dirty="0">
                <a:latin typeface="Comic Sans MS" pitchFamily="66" charset="0"/>
                <a:cs typeface="Times New Roman" pitchFamily="18" charset="0"/>
              </a:rPr>
              <a:t>Starter Sheet: FACTORS AFFECTING BIODIVERSITY</a:t>
            </a:r>
            <a:endParaRPr lang="en-GB" sz="1600" u="sng" dirty="0">
              <a:latin typeface="Times New Roman" pitchFamily="18" charset="0"/>
            </a:endParaRPr>
          </a:p>
        </p:txBody>
      </p:sp>
      <p:sp>
        <p:nvSpPr>
          <p:cNvPr id="8199" name="Text Box 7"/>
          <p:cNvSpPr txBox="1">
            <a:spLocks noChangeArrowheads="1"/>
          </p:cNvSpPr>
          <p:nvPr/>
        </p:nvSpPr>
        <p:spPr bwMode="auto">
          <a:xfrm>
            <a:off x="457200" y="3189024"/>
            <a:ext cx="28956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Size of an Area</a:t>
            </a:r>
          </a:p>
        </p:txBody>
      </p:sp>
      <p:sp>
        <p:nvSpPr>
          <p:cNvPr id="8200" name="Text Box 8"/>
          <p:cNvSpPr txBox="1">
            <a:spLocks noChangeArrowheads="1"/>
          </p:cNvSpPr>
          <p:nvPr/>
        </p:nvSpPr>
        <p:spPr bwMode="auto">
          <a:xfrm>
            <a:off x="533400" y="4103424"/>
            <a:ext cx="37338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Productivity</a:t>
            </a:r>
          </a:p>
        </p:txBody>
      </p:sp>
      <p:sp>
        <p:nvSpPr>
          <p:cNvPr id="8201" name="Text Box 9"/>
          <p:cNvSpPr txBox="1">
            <a:spLocks noChangeArrowheads="1"/>
          </p:cNvSpPr>
          <p:nvPr/>
        </p:nvSpPr>
        <p:spPr bwMode="auto">
          <a:xfrm>
            <a:off x="762000" y="4865424"/>
            <a:ext cx="2809875"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dirty="0">
                <a:solidFill>
                  <a:srgbClr val="000000"/>
                </a:solidFill>
                <a:latin typeface="Comic Sans MS" pitchFamily="66" charset="0"/>
                <a:cs typeface="Times New Roman" pitchFamily="18" charset="0"/>
              </a:rPr>
              <a:t>Interaction between species</a:t>
            </a:r>
          </a:p>
        </p:txBody>
      </p:sp>
      <p:sp>
        <p:nvSpPr>
          <p:cNvPr id="8202" name="Text Box 10"/>
          <p:cNvSpPr txBox="1">
            <a:spLocks noChangeArrowheads="1"/>
          </p:cNvSpPr>
          <p:nvPr/>
        </p:nvSpPr>
        <p:spPr bwMode="auto">
          <a:xfrm>
            <a:off x="3643313" y="1479287"/>
            <a:ext cx="1947862"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Succession</a:t>
            </a:r>
          </a:p>
        </p:txBody>
      </p:sp>
      <p:sp>
        <p:nvSpPr>
          <p:cNvPr id="8203" name="Text Box 11"/>
          <p:cNvSpPr txBox="1">
            <a:spLocks noChangeArrowheads="1"/>
          </p:cNvSpPr>
          <p:nvPr/>
        </p:nvSpPr>
        <p:spPr bwMode="auto">
          <a:xfrm>
            <a:off x="5386337" y="3167215"/>
            <a:ext cx="2667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Disturbance</a:t>
            </a:r>
          </a:p>
        </p:txBody>
      </p:sp>
      <p:sp>
        <p:nvSpPr>
          <p:cNvPr id="8204" name="Text Box 12"/>
          <p:cNvSpPr txBox="1">
            <a:spLocks noChangeArrowheads="1"/>
          </p:cNvSpPr>
          <p:nvPr/>
        </p:nvSpPr>
        <p:spPr bwMode="auto">
          <a:xfrm>
            <a:off x="5187033" y="4615392"/>
            <a:ext cx="3867150" cy="338554"/>
          </a:xfrm>
          <a:prstGeom prst="rect">
            <a:avLst/>
          </a:prstGeom>
          <a:solidFill>
            <a:schemeClr val="bg1"/>
          </a:solidFill>
          <a:ln w="19050" cmpd="sng">
            <a:solidFill>
              <a:schemeClr val="tx1"/>
            </a:solidFill>
            <a:miter lim="800000"/>
            <a:headEnd/>
            <a:tailEnd/>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dirty="0">
                <a:solidFill>
                  <a:srgbClr val="000000"/>
                </a:solidFill>
                <a:latin typeface="Comic Sans MS" pitchFamily="66" charset="0"/>
                <a:cs typeface="Times New Roman" pitchFamily="18" charset="0"/>
              </a:rPr>
              <a:t>Dispersal and Colonisation</a:t>
            </a:r>
          </a:p>
        </p:txBody>
      </p:sp>
      <p:sp>
        <p:nvSpPr>
          <p:cNvPr id="8205" name="Text Box 13"/>
          <p:cNvSpPr txBox="1">
            <a:spLocks noChangeArrowheads="1"/>
          </p:cNvSpPr>
          <p:nvPr/>
        </p:nvSpPr>
        <p:spPr bwMode="auto">
          <a:xfrm>
            <a:off x="4476750" y="4153222"/>
            <a:ext cx="1524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Isolation</a:t>
            </a:r>
          </a:p>
        </p:txBody>
      </p:sp>
      <p:sp>
        <p:nvSpPr>
          <p:cNvPr id="8206" name="Text Box 14"/>
          <p:cNvSpPr txBox="1">
            <a:spLocks noChangeArrowheads="1"/>
          </p:cNvSpPr>
          <p:nvPr/>
        </p:nvSpPr>
        <p:spPr bwMode="auto">
          <a:xfrm>
            <a:off x="6157912" y="3636408"/>
            <a:ext cx="2257425"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Habitat Heterogeneity</a:t>
            </a:r>
          </a:p>
        </p:txBody>
      </p:sp>
      <p:sp>
        <p:nvSpPr>
          <p:cNvPr id="8207" name="Text Box 15"/>
          <p:cNvSpPr txBox="1">
            <a:spLocks noChangeArrowheads="1"/>
          </p:cNvSpPr>
          <p:nvPr/>
        </p:nvSpPr>
        <p:spPr bwMode="auto">
          <a:xfrm>
            <a:off x="6228184" y="2074922"/>
            <a:ext cx="2057400"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Habitat Architecture</a:t>
            </a:r>
            <a:r>
              <a:rPr lang="en-GB" sz="1600">
                <a:latin typeface="Times New Roman" pitchFamily="18" charset="0"/>
              </a:rPr>
              <a:t> </a:t>
            </a:r>
          </a:p>
        </p:txBody>
      </p:sp>
      <p:sp>
        <p:nvSpPr>
          <p:cNvPr id="16" name="Text Box 11"/>
          <p:cNvSpPr txBox="1">
            <a:spLocks noChangeArrowheads="1"/>
          </p:cNvSpPr>
          <p:nvPr/>
        </p:nvSpPr>
        <p:spPr bwMode="auto">
          <a:xfrm>
            <a:off x="1040904" y="2265099"/>
            <a:ext cx="2667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dirty="0">
                <a:solidFill>
                  <a:srgbClr val="000000"/>
                </a:solidFill>
                <a:latin typeface="Comic Sans MS" pitchFamily="66" charset="0"/>
                <a:cs typeface="Times New Roman" pitchFamily="18" charset="0"/>
              </a:rPr>
              <a:t>History and Age</a:t>
            </a:r>
          </a:p>
        </p:txBody>
      </p:sp>
      <p:sp>
        <p:nvSpPr>
          <p:cNvPr id="17" name="Text Box 11"/>
          <p:cNvSpPr txBox="1">
            <a:spLocks noChangeArrowheads="1"/>
          </p:cNvSpPr>
          <p:nvPr/>
        </p:nvSpPr>
        <p:spPr bwMode="auto">
          <a:xfrm>
            <a:off x="6000750" y="836349"/>
            <a:ext cx="2667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Altitudinal Range</a:t>
            </a:r>
          </a:p>
        </p:txBody>
      </p:sp>
      <p:sp>
        <p:nvSpPr>
          <p:cNvPr id="18" name="Text Box 10"/>
          <p:cNvSpPr txBox="1">
            <a:spLocks noChangeArrowheads="1"/>
          </p:cNvSpPr>
          <p:nvPr/>
        </p:nvSpPr>
        <p:spPr bwMode="auto">
          <a:xfrm>
            <a:off x="428625" y="1122099"/>
            <a:ext cx="1947863"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Habitat Destruction</a:t>
            </a:r>
          </a:p>
        </p:txBody>
      </p:sp>
      <p:sp>
        <p:nvSpPr>
          <p:cNvPr id="19" name="Text Box 13"/>
          <p:cNvSpPr txBox="1">
            <a:spLocks noChangeArrowheads="1"/>
          </p:cNvSpPr>
          <p:nvPr/>
        </p:nvSpPr>
        <p:spPr bwMode="auto">
          <a:xfrm>
            <a:off x="4000500" y="2265099"/>
            <a:ext cx="1928813" cy="73866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400">
                <a:solidFill>
                  <a:srgbClr val="000000"/>
                </a:solidFill>
                <a:latin typeface="Comic Sans MS" pitchFamily="66" charset="0"/>
                <a:cs typeface="Times New Roman" pitchFamily="18" charset="0"/>
              </a:rPr>
              <a:t>Effective Conservation and Restoration</a:t>
            </a:r>
          </a:p>
        </p:txBody>
      </p:sp>
      <p:pic>
        <p:nvPicPr>
          <p:cNvPr id="8209" name="Picture 17" descr="http://tbn0.google.com/images?q=tbn:BuaEFUgFEOXbEM:http://photos.jibble.org/albums/Dandelions/dandelion_seeds_being_blow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41461"/>
            <a:ext cx="752475" cy="500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1" name="Picture 19" descr="http://tbn2.google.com/images?q=tbn:ZwdOOY3qO9eeAM:http://www.ladyelliot.com.au/images/Island_Map_1700-s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634" y="3317382"/>
            <a:ext cx="617538"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3" name="Picture 21" descr="http://tbn0.google.com/images?q=tbn:XLT4dDMwme4PHM:http://library.thinkquest.org/03oct/00494/Forest%2520Fires/images/Forest%2520Fire%2520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5313" y="2806853"/>
            <a:ext cx="714375" cy="72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5" name="Picture 23" descr="http://tbn1.google.com/images?q=tbn:tSVB_ScWlXJHvM:http://homepages.paradise.net.nz/hellyer/images/Rainforeststrata.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4983" y="1572050"/>
            <a:ext cx="1219200" cy="72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7" name="Picture 25" descr="http://tbn3.google.com/images?q=tbn:1fQfD1wtV9_ACM:http://1.bp.blogspot.com/_SrPEHgP-KYw/Sd_0x9scGKI/AAAAAAAACT0/mpQPQLr2bDM/s320/SunCartoon%255B1%255D.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813" y="3979599"/>
            <a:ext cx="382587"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9" name="Picture 27" descr="http://tbn1.google.com/images?q=tbn:CYiBN58lUQJHmM:http://www.nataliedee.com/062307/where-diet-coke-comes-from.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00438" y="3979599"/>
            <a:ext cx="50006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1" name="Picture 29" descr="http://tbn1.google.com/images?q=tbn:RtuJ7MSiR9lNTM:http://www.physicalgeography.net/fundamentals/images/succession.gif">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1960" y="980812"/>
            <a:ext cx="938212" cy="565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3" name="Picture 31" descr="http://tbn0.google.com/images?q=tbn:87mcc-9ON4a2AM:http://www.coastwatchsociety.org/images/Img097_t~logtrk_6x.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3125" y="907787"/>
            <a:ext cx="993775" cy="581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5" name="Picture 33" descr="http://tbn0.google.com/images?q=tbn:acXAxCgDNBK0EM:http://animals.nationalgeographic.com/staticfiles/NGS/Shared/StaticFiles/animals/images/primary/galapagos-tortoise.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212" y="2199193"/>
            <a:ext cx="814388" cy="561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7" name="Picture 35" descr="http://tbn0.google.com/images?q=tbn:43Ac8n27urA5iM:http://www.parbeszed.com/img/upload/200707/rocky_mountains.jp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0750" y="1264974"/>
            <a:ext cx="484188" cy="642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9" name="Picture 37" descr="http://tbn0.google.com/images?q=tbn:xRaMYSaPBn9ohM:http://www.biology-blog.com/images/blogs/mouse-rides-frog-810011.jp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00375" y="4693974"/>
            <a:ext cx="739775"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30"/>
          <p:cNvSpPr txBox="1">
            <a:spLocks noChangeArrowheads="1"/>
          </p:cNvSpPr>
          <p:nvPr/>
        </p:nvSpPr>
        <p:spPr bwMode="auto">
          <a:xfrm>
            <a:off x="5975597" y="5127033"/>
            <a:ext cx="2239716" cy="646331"/>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dirty="0">
                <a:latin typeface="Comic Sans MS" panose="030F0702030302020204" pitchFamily="66" charset="0"/>
              </a:rPr>
              <a:t>Hetero = different</a:t>
            </a:r>
          </a:p>
          <a:p>
            <a:r>
              <a:rPr lang="en-GB" dirty="0">
                <a:latin typeface="Comic Sans MS" panose="030F0702030302020204" pitchFamily="66" charset="0"/>
              </a:rPr>
              <a:t>Homo = same</a:t>
            </a:r>
          </a:p>
        </p:txBody>
      </p:sp>
      <p:cxnSp>
        <p:nvCxnSpPr>
          <p:cNvPr id="33" name="Straight Arrow Connector 32"/>
          <p:cNvCxnSpPr/>
          <p:nvPr/>
        </p:nvCxnSpPr>
        <p:spPr>
          <a:xfrm>
            <a:off x="8415720" y="4187680"/>
            <a:ext cx="0" cy="16719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AutoShape 7"/>
          <p:cNvSpPr>
            <a:spLocks noChangeArrowheads="1"/>
          </p:cNvSpPr>
          <p:nvPr/>
        </p:nvSpPr>
        <p:spPr bwMode="auto">
          <a:xfrm>
            <a:off x="2311496" y="6021288"/>
            <a:ext cx="480664" cy="521046"/>
          </a:xfrm>
          <a:prstGeom prst="rightArrow">
            <a:avLst>
              <a:gd name="adj1" fmla="val 50000"/>
              <a:gd name="adj2" fmla="val 25000"/>
            </a:avLst>
          </a:prstGeom>
          <a:solidFill>
            <a:srgbClr val="009900"/>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4" name="AutoShape 7"/>
          <p:cNvSpPr>
            <a:spLocks noChangeArrowheads="1"/>
          </p:cNvSpPr>
          <p:nvPr/>
        </p:nvSpPr>
        <p:spPr bwMode="auto">
          <a:xfrm>
            <a:off x="6670332" y="6044391"/>
            <a:ext cx="480664" cy="521046"/>
          </a:xfrm>
          <a:prstGeom prst="rightArrow">
            <a:avLst>
              <a:gd name="adj1" fmla="val 50000"/>
              <a:gd name="adj2" fmla="val 25000"/>
            </a:avLst>
          </a:prstGeom>
          <a:solidFill>
            <a:srgbClr val="FF0000"/>
          </a:solidFill>
          <a:ln w="9525">
            <a:solidFill>
              <a:schemeClr val="accent4"/>
            </a:solidFill>
            <a:miter lim="800000"/>
            <a:headEnd/>
            <a:tailEnd/>
          </a:ln>
          <a:effectLst/>
        </p:spPr>
        <p:txBody>
          <a:bodyPr wrap="none" anchor="ctr"/>
          <a:lstStyle/>
          <a:p>
            <a:pPr>
              <a:defRPr/>
            </a:pPr>
            <a:endParaRPr lang="en-GB" sz="1600">
              <a:latin typeface="Comic Sans MS" panose="030F0702030302020204" pitchFamily="66" charset="0"/>
            </a:endParaRPr>
          </a:p>
        </p:txBody>
      </p:sp>
      <p:sp>
        <p:nvSpPr>
          <p:cNvPr id="35" name="AutoShape 7"/>
          <p:cNvSpPr>
            <a:spLocks noChangeArrowheads="1"/>
          </p:cNvSpPr>
          <p:nvPr/>
        </p:nvSpPr>
        <p:spPr bwMode="auto">
          <a:xfrm>
            <a:off x="230160" y="6021288"/>
            <a:ext cx="480664" cy="521046"/>
          </a:xfrm>
          <a:prstGeom prst="rightArrow">
            <a:avLst>
              <a:gd name="adj1" fmla="val 50000"/>
              <a:gd name="adj2" fmla="val 25000"/>
            </a:avLst>
          </a:prstGeom>
          <a:solidFill>
            <a:srgbClr val="00B0F0"/>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6" name="AutoShape 7"/>
          <p:cNvSpPr>
            <a:spLocks noChangeArrowheads="1"/>
          </p:cNvSpPr>
          <p:nvPr/>
        </p:nvSpPr>
        <p:spPr bwMode="auto">
          <a:xfrm>
            <a:off x="4377826" y="6021288"/>
            <a:ext cx="480664" cy="521046"/>
          </a:xfrm>
          <a:prstGeom prst="rightArrow">
            <a:avLst>
              <a:gd name="adj1" fmla="val 50000"/>
              <a:gd name="adj2" fmla="val 25000"/>
            </a:avLst>
          </a:prstGeom>
          <a:solidFill>
            <a:srgbClr val="FFC000"/>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8" name="Rectangle 4"/>
          <p:cNvSpPr>
            <a:spLocks noChangeArrowheads="1"/>
          </p:cNvSpPr>
          <p:nvPr/>
        </p:nvSpPr>
        <p:spPr bwMode="auto">
          <a:xfrm>
            <a:off x="2860782" y="6143342"/>
            <a:ext cx="1373807" cy="3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REGIONAL FACTORS</a:t>
            </a:r>
          </a:p>
        </p:txBody>
      </p:sp>
      <p:sp>
        <p:nvSpPr>
          <p:cNvPr id="39" name="Rectangle 4"/>
          <p:cNvSpPr>
            <a:spLocks noChangeArrowheads="1"/>
          </p:cNvSpPr>
          <p:nvPr/>
        </p:nvSpPr>
        <p:spPr bwMode="auto">
          <a:xfrm>
            <a:off x="4858490" y="6044391"/>
            <a:ext cx="1612056" cy="49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LOCAL FACTORS</a:t>
            </a:r>
          </a:p>
        </p:txBody>
      </p:sp>
      <p:sp>
        <p:nvSpPr>
          <p:cNvPr id="40" name="Rectangle 4"/>
          <p:cNvSpPr>
            <a:spLocks noChangeArrowheads="1"/>
          </p:cNvSpPr>
          <p:nvPr/>
        </p:nvSpPr>
        <p:spPr bwMode="auto">
          <a:xfrm>
            <a:off x="7223058" y="6102077"/>
            <a:ext cx="1884054" cy="46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HUMAN FACTORS</a:t>
            </a:r>
          </a:p>
        </p:txBody>
      </p:sp>
      <p:sp>
        <p:nvSpPr>
          <p:cNvPr id="41" name="Rectangle 4"/>
          <p:cNvSpPr>
            <a:spLocks noChangeArrowheads="1"/>
          </p:cNvSpPr>
          <p:nvPr/>
        </p:nvSpPr>
        <p:spPr bwMode="auto">
          <a:xfrm>
            <a:off x="741830" y="5773364"/>
            <a:ext cx="1569665" cy="8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GLOBAL and CONTINENTAL FACTORS</a:t>
            </a:r>
          </a:p>
        </p:txBody>
      </p:sp>
      <p:sp>
        <p:nvSpPr>
          <p:cNvPr id="42" name="Rectangle 4"/>
          <p:cNvSpPr>
            <a:spLocks noChangeArrowheads="1"/>
          </p:cNvSpPr>
          <p:nvPr/>
        </p:nvSpPr>
        <p:spPr bwMode="auto">
          <a:xfrm>
            <a:off x="21704" y="5523561"/>
            <a:ext cx="1146696" cy="49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u="sng" dirty="0">
                <a:latin typeface="Comic Sans MS" panose="030F0702030302020204" pitchFamily="66" charset="0"/>
              </a:rPr>
              <a:t>Key:</a:t>
            </a:r>
          </a:p>
        </p:txBody>
      </p:sp>
    </p:spTree>
    <p:extLst>
      <p:ext uri="{BB962C8B-B14F-4D97-AF65-F5344CB8AC3E}">
        <p14:creationId xmlns:p14="http://schemas.microsoft.com/office/powerpoint/2010/main" val="2958280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8223"/>
                                        </p:tgtEl>
                                        <p:attrNameLst>
                                          <p:attrName>style.visibility</p:attrName>
                                        </p:attrNameLst>
                                      </p:cBhvr>
                                      <p:to>
                                        <p:strVal val="visible"/>
                                      </p:to>
                                    </p:set>
                                    <p:animEffect transition="in" filter="blinds(horizontal)">
                                      <p:cBhvr>
                                        <p:cTn id="10" dur="500"/>
                                        <p:tgtEl>
                                          <p:spTgt spid="8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02"/>
                                        </p:tgtEl>
                                        <p:attrNameLst>
                                          <p:attrName>style.visibility</p:attrName>
                                        </p:attrNameLst>
                                      </p:cBhvr>
                                      <p:to>
                                        <p:strVal val="visible"/>
                                      </p:to>
                                    </p:set>
                                    <p:animEffect transition="in" filter="blinds(horizontal)">
                                      <p:cBhvr>
                                        <p:cTn id="15" dur="500"/>
                                        <p:tgtEl>
                                          <p:spTgt spid="8202"/>
                                        </p:tgtEl>
                                      </p:cBhvr>
                                    </p:animEffect>
                                  </p:childTnLst>
                                </p:cTn>
                              </p:par>
                              <p:par>
                                <p:cTn id="16" presetID="3" presetClass="entr" presetSubtype="10" fill="hold" nodeType="withEffect">
                                  <p:stCondLst>
                                    <p:cond delay="0"/>
                                  </p:stCondLst>
                                  <p:childTnLst>
                                    <p:set>
                                      <p:cBhvr>
                                        <p:cTn id="17" dur="1" fill="hold">
                                          <p:stCondLst>
                                            <p:cond delay="0"/>
                                          </p:stCondLst>
                                        </p:cTn>
                                        <p:tgtEl>
                                          <p:spTgt spid="8221"/>
                                        </p:tgtEl>
                                        <p:attrNameLst>
                                          <p:attrName>style.visibility</p:attrName>
                                        </p:attrNameLst>
                                      </p:cBhvr>
                                      <p:to>
                                        <p:strVal val="visible"/>
                                      </p:to>
                                    </p:set>
                                    <p:animEffect transition="in" filter="blinds(horizontal)">
                                      <p:cBhvr>
                                        <p:cTn id="18" dur="500"/>
                                        <p:tgtEl>
                                          <p:spTgt spid="82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227"/>
                                        </p:tgtEl>
                                        <p:attrNameLst>
                                          <p:attrName>style.visibility</p:attrName>
                                        </p:attrNameLst>
                                      </p:cBhvr>
                                      <p:to>
                                        <p:strVal val="visible"/>
                                      </p:to>
                                    </p:set>
                                    <p:animEffect transition="in" filter="blinds(horizontal)">
                                      <p:cBhvr>
                                        <p:cTn id="23" dur="500"/>
                                        <p:tgtEl>
                                          <p:spTgt spid="822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nodeType="withEffect">
                                  <p:stCondLst>
                                    <p:cond delay="0"/>
                                  </p:stCondLst>
                                  <p:childTnLst>
                                    <p:set>
                                      <p:cBhvr>
                                        <p:cTn id="33" dur="1" fill="hold">
                                          <p:stCondLst>
                                            <p:cond delay="0"/>
                                          </p:stCondLst>
                                        </p:cTn>
                                        <p:tgtEl>
                                          <p:spTgt spid="8225"/>
                                        </p:tgtEl>
                                        <p:attrNameLst>
                                          <p:attrName>style.visibility</p:attrName>
                                        </p:attrNameLst>
                                      </p:cBhvr>
                                      <p:to>
                                        <p:strVal val="visible"/>
                                      </p:to>
                                    </p:set>
                                    <p:animEffect transition="in" filter="blinds(horizontal)">
                                      <p:cBhvr>
                                        <p:cTn id="34" dur="500"/>
                                        <p:tgtEl>
                                          <p:spTgt spid="82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207"/>
                                        </p:tgtEl>
                                        <p:attrNameLst>
                                          <p:attrName>style.visibility</p:attrName>
                                        </p:attrNameLst>
                                      </p:cBhvr>
                                      <p:to>
                                        <p:strVal val="visible"/>
                                      </p:to>
                                    </p:set>
                                    <p:animEffect transition="in" filter="blinds(horizontal)">
                                      <p:cBhvr>
                                        <p:cTn id="44" dur="500"/>
                                        <p:tgtEl>
                                          <p:spTgt spid="8207"/>
                                        </p:tgtEl>
                                      </p:cBhvr>
                                    </p:animEffect>
                                  </p:childTnLst>
                                </p:cTn>
                              </p:par>
                              <p:par>
                                <p:cTn id="45" presetID="3" presetClass="entr" presetSubtype="10" fill="hold" nodeType="withEffect">
                                  <p:stCondLst>
                                    <p:cond delay="0"/>
                                  </p:stCondLst>
                                  <p:childTnLst>
                                    <p:set>
                                      <p:cBhvr>
                                        <p:cTn id="46" dur="1" fill="hold">
                                          <p:stCondLst>
                                            <p:cond delay="0"/>
                                          </p:stCondLst>
                                        </p:cTn>
                                        <p:tgtEl>
                                          <p:spTgt spid="8215"/>
                                        </p:tgtEl>
                                        <p:attrNameLst>
                                          <p:attrName>style.visibility</p:attrName>
                                        </p:attrNameLst>
                                      </p:cBhvr>
                                      <p:to>
                                        <p:strVal val="visible"/>
                                      </p:to>
                                    </p:set>
                                    <p:animEffect transition="in" filter="blinds(horizontal)">
                                      <p:cBhvr>
                                        <p:cTn id="47" dur="500"/>
                                        <p:tgtEl>
                                          <p:spTgt spid="82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199"/>
                                        </p:tgtEl>
                                        <p:attrNameLst>
                                          <p:attrName>style.visibility</p:attrName>
                                        </p:attrNameLst>
                                      </p:cBhvr>
                                      <p:to>
                                        <p:strVal val="visible"/>
                                      </p:to>
                                    </p:set>
                                    <p:animEffect transition="in" filter="blinds(horizontal)">
                                      <p:cBhvr>
                                        <p:cTn id="52" dur="500"/>
                                        <p:tgtEl>
                                          <p:spTgt spid="81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8219"/>
                                        </p:tgtEl>
                                        <p:attrNameLst>
                                          <p:attrName>style.visibility</p:attrName>
                                        </p:attrNameLst>
                                      </p:cBhvr>
                                      <p:to>
                                        <p:strVal val="visible"/>
                                      </p:to>
                                    </p:set>
                                    <p:animEffect transition="in" filter="blinds(horizontal)">
                                      <p:cBhvr>
                                        <p:cTn id="57" dur="500"/>
                                        <p:tgtEl>
                                          <p:spTgt spid="8219"/>
                                        </p:tgtEl>
                                      </p:cBhvr>
                                    </p:animEffect>
                                  </p:childTnLst>
                                </p:cTn>
                              </p:par>
                              <p:par>
                                <p:cTn id="58" presetID="3" presetClass="entr" presetSubtype="10" fill="hold" nodeType="withEffect">
                                  <p:stCondLst>
                                    <p:cond delay="0"/>
                                  </p:stCondLst>
                                  <p:childTnLst>
                                    <p:set>
                                      <p:cBhvr>
                                        <p:cTn id="59" dur="1" fill="hold">
                                          <p:stCondLst>
                                            <p:cond delay="0"/>
                                          </p:stCondLst>
                                        </p:cTn>
                                        <p:tgtEl>
                                          <p:spTgt spid="8217"/>
                                        </p:tgtEl>
                                        <p:attrNameLst>
                                          <p:attrName>style.visibility</p:attrName>
                                        </p:attrNameLst>
                                      </p:cBhvr>
                                      <p:to>
                                        <p:strVal val="visible"/>
                                      </p:to>
                                    </p:set>
                                    <p:animEffect transition="in" filter="blinds(horizontal)">
                                      <p:cBhvr>
                                        <p:cTn id="60" dur="500"/>
                                        <p:tgtEl>
                                          <p:spTgt spid="82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200"/>
                                        </p:tgtEl>
                                        <p:attrNameLst>
                                          <p:attrName>style.visibility</p:attrName>
                                        </p:attrNameLst>
                                      </p:cBhvr>
                                      <p:to>
                                        <p:strVal val="visible"/>
                                      </p:to>
                                    </p:set>
                                    <p:animEffect transition="in" filter="blinds(horizontal)">
                                      <p:cBhvr>
                                        <p:cTn id="63" dur="500"/>
                                        <p:tgtEl>
                                          <p:spTgt spid="82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205"/>
                                        </p:tgtEl>
                                        <p:attrNameLst>
                                          <p:attrName>style.visibility</p:attrName>
                                        </p:attrNameLst>
                                      </p:cBhvr>
                                      <p:to>
                                        <p:strVal val="visible"/>
                                      </p:to>
                                    </p:set>
                                    <p:animEffect transition="in" filter="blinds(horizontal)">
                                      <p:cBhvr>
                                        <p:cTn id="68" dur="500"/>
                                        <p:tgtEl>
                                          <p:spTgt spid="8205"/>
                                        </p:tgtEl>
                                      </p:cBhvr>
                                    </p:animEffect>
                                  </p:childTnLst>
                                </p:cTn>
                              </p:par>
                              <p:par>
                                <p:cTn id="69" presetID="3" presetClass="entr" presetSubtype="10" fill="hold" nodeType="withEffect">
                                  <p:stCondLst>
                                    <p:cond delay="0"/>
                                  </p:stCondLst>
                                  <p:childTnLst>
                                    <p:set>
                                      <p:cBhvr>
                                        <p:cTn id="70" dur="1" fill="hold">
                                          <p:stCondLst>
                                            <p:cond delay="0"/>
                                          </p:stCondLst>
                                        </p:cTn>
                                        <p:tgtEl>
                                          <p:spTgt spid="8211"/>
                                        </p:tgtEl>
                                        <p:attrNameLst>
                                          <p:attrName>style.visibility</p:attrName>
                                        </p:attrNameLst>
                                      </p:cBhvr>
                                      <p:to>
                                        <p:strVal val="visible"/>
                                      </p:to>
                                    </p:set>
                                    <p:animEffect transition="in" filter="blinds(horizontal)">
                                      <p:cBhvr>
                                        <p:cTn id="71" dur="500"/>
                                        <p:tgtEl>
                                          <p:spTgt spid="82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8203"/>
                                        </p:tgtEl>
                                        <p:attrNameLst>
                                          <p:attrName>style.visibility</p:attrName>
                                        </p:attrNameLst>
                                      </p:cBhvr>
                                      <p:to>
                                        <p:strVal val="visible"/>
                                      </p:to>
                                    </p:set>
                                    <p:animEffect transition="in" filter="blinds(horizontal)">
                                      <p:cBhvr>
                                        <p:cTn id="76" dur="500"/>
                                        <p:tgtEl>
                                          <p:spTgt spid="8203"/>
                                        </p:tgtEl>
                                      </p:cBhvr>
                                    </p:animEffect>
                                  </p:childTnLst>
                                </p:cTn>
                              </p:par>
                              <p:par>
                                <p:cTn id="77" presetID="3" presetClass="entr" presetSubtype="10" fill="hold" nodeType="withEffect">
                                  <p:stCondLst>
                                    <p:cond delay="0"/>
                                  </p:stCondLst>
                                  <p:childTnLst>
                                    <p:set>
                                      <p:cBhvr>
                                        <p:cTn id="78" dur="1" fill="hold">
                                          <p:stCondLst>
                                            <p:cond delay="0"/>
                                          </p:stCondLst>
                                        </p:cTn>
                                        <p:tgtEl>
                                          <p:spTgt spid="8213"/>
                                        </p:tgtEl>
                                        <p:attrNameLst>
                                          <p:attrName>style.visibility</p:attrName>
                                        </p:attrNameLst>
                                      </p:cBhvr>
                                      <p:to>
                                        <p:strVal val="visible"/>
                                      </p:to>
                                    </p:set>
                                    <p:animEffect transition="in" filter="blinds(horizontal)">
                                      <p:cBhvr>
                                        <p:cTn id="79" dur="500"/>
                                        <p:tgtEl>
                                          <p:spTgt spid="821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8229"/>
                                        </p:tgtEl>
                                        <p:attrNameLst>
                                          <p:attrName>style.visibility</p:attrName>
                                        </p:attrNameLst>
                                      </p:cBhvr>
                                      <p:to>
                                        <p:strVal val="visible"/>
                                      </p:to>
                                    </p:set>
                                    <p:animEffect transition="in" filter="blinds(horizontal)">
                                      <p:cBhvr>
                                        <p:cTn id="84" dur="500"/>
                                        <p:tgtEl>
                                          <p:spTgt spid="822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8201"/>
                                        </p:tgtEl>
                                        <p:attrNameLst>
                                          <p:attrName>style.visibility</p:attrName>
                                        </p:attrNameLst>
                                      </p:cBhvr>
                                      <p:to>
                                        <p:strVal val="visible"/>
                                      </p:to>
                                    </p:set>
                                    <p:animEffect transition="in" filter="blinds(horizontal)">
                                      <p:cBhvr>
                                        <p:cTn id="87" dur="500"/>
                                        <p:tgtEl>
                                          <p:spTgt spid="820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8204"/>
                                        </p:tgtEl>
                                        <p:attrNameLst>
                                          <p:attrName>style.visibility</p:attrName>
                                        </p:attrNameLst>
                                      </p:cBhvr>
                                      <p:to>
                                        <p:strVal val="visible"/>
                                      </p:to>
                                    </p:set>
                                    <p:animEffect transition="in" filter="box(in)">
                                      <p:cBhvr>
                                        <p:cTn id="92" dur="500"/>
                                        <p:tgtEl>
                                          <p:spTgt spid="8204"/>
                                        </p:tgtEl>
                                      </p:cBhvr>
                                    </p:animEffect>
                                  </p:childTnLst>
                                </p:cTn>
                              </p:par>
                              <p:par>
                                <p:cTn id="93" presetID="4" presetClass="entr" presetSubtype="16" fill="hold" nodeType="withEffect">
                                  <p:stCondLst>
                                    <p:cond delay="0"/>
                                  </p:stCondLst>
                                  <p:childTnLst>
                                    <p:set>
                                      <p:cBhvr>
                                        <p:cTn id="94" dur="1" fill="hold">
                                          <p:stCondLst>
                                            <p:cond delay="0"/>
                                          </p:stCondLst>
                                        </p:cTn>
                                        <p:tgtEl>
                                          <p:spTgt spid="8209"/>
                                        </p:tgtEl>
                                        <p:attrNameLst>
                                          <p:attrName>style.visibility</p:attrName>
                                        </p:attrNameLst>
                                      </p:cBhvr>
                                      <p:to>
                                        <p:strVal val="visible"/>
                                      </p:to>
                                    </p:set>
                                    <p:animEffect transition="in" filter="box(in)">
                                      <p:cBhvr>
                                        <p:cTn id="95" dur="500"/>
                                        <p:tgtEl>
                                          <p:spTgt spid="820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8206"/>
                                        </p:tgtEl>
                                        <p:attrNameLst>
                                          <p:attrName>style.visibility</p:attrName>
                                        </p:attrNameLst>
                                      </p:cBhvr>
                                      <p:to>
                                        <p:strVal val="visible"/>
                                      </p:to>
                                    </p:set>
                                    <p:animEffect transition="in" filter="blinds(horizontal)">
                                      <p:cBhvr>
                                        <p:cTn id="100" dur="500"/>
                                        <p:tgtEl>
                                          <p:spTgt spid="820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linds(horizontal)">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blinds(horizontal)">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blinds(horizontal)">
                                      <p:cBhvr>
                                        <p:cTn id="115" dur="500"/>
                                        <p:tgtEl>
                                          <p:spTgt spid="36"/>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linds(horizontal)">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linds(horizontal)">
                                      <p:cBhvr>
                                        <p:cTn id="125" dur="500"/>
                                        <p:tgtEl>
                                          <p:spTgt spid="35"/>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blinds(horizontal)">
                                      <p:cBhvr>
                                        <p:cTn id="128" dur="500"/>
                                        <p:tgtEl>
                                          <p:spTgt spid="38"/>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blinds(horizontal)">
                                      <p:cBhvr>
                                        <p:cTn id="131" dur="500"/>
                                        <p:tgtEl>
                                          <p:spTgt spid="39"/>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blinds(horizontal)">
                                      <p:cBhvr>
                                        <p:cTn id="134" dur="500"/>
                                        <p:tgtEl>
                                          <p:spTgt spid="40"/>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blinds(horizontal)">
                                      <p:cBhvr>
                                        <p:cTn id="137" dur="500"/>
                                        <p:tgtEl>
                                          <p:spTgt spid="4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blinds(horizontal)">
                                      <p:cBhvr>
                                        <p:cTn id="1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6" grpId="0" animBg="1"/>
      <p:bldP spid="17" grpId="0" animBg="1"/>
      <p:bldP spid="18" grpId="0" animBg="1"/>
      <p:bldP spid="19" grpId="0" animBg="1"/>
      <p:bldP spid="31" grpId="0" animBg="1"/>
      <p:bldP spid="32" grpId="0" animBg="1"/>
      <p:bldP spid="34" grpId="0" animBg="1"/>
      <p:bldP spid="35" grpId="0" animBg="1"/>
      <p:bldP spid="36" grpId="0" animBg="1"/>
      <p:bldP spid="38" grpId="0"/>
      <p:bldP spid="39" grpId="0"/>
      <p:bldP spid="40" grpId="0"/>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30160" y="116632"/>
            <a:ext cx="8699528" cy="338554"/>
          </a:xfrm>
          <a:prstGeom prst="rect">
            <a:avLst/>
          </a:prstGeom>
          <a:solidFill>
            <a:schemeClr val="bg1"/>
          </a:solidFill>
          <a:ln w="28575" cmpd="sng">
            <a:solidFill>
              <a:srgbClr val="FF0000"/>
            </a:solidFill>
            <a:miter lim="800000"/>
            <a:headEnd/>
            <a:tailEnd/>
          </a:ln>
          <a:effectLst/>
        </p:spPr>
        <p:txBody>
          <a:bodyPr wrap="square">
            <a:spAutoFit/>
          </a:bodyPr>
          <a:lstStyle/>
          <a:p>
            <a:pPr algn="ctr">
              <a:spcBef>
                <a:spcPct val="50000"/>
              </a:spcBef>
              <a:defRPr/>
            </a:pPr>
            <a:r>
              <a:rPr lang="en-GB" sz="1600" u="sng" dirty="0">
                <a:latin typeface="Comic Sans MS" pitchFamily="66" charset="0"/>
                <a:cs typeface="Times New Roman" pitchFamily="18" charset="0"/>
              </a:rPr>
              <a:t>FACTORS AFFECTING BIODIVERSITY</a:t>
            </a:r>
            <a:endParaRPr lang="en-GB" sz="1600" u="sng" dirty="0">
              <a:latin typeface="Times New Roman" pitchFamily="18" charset="0"/>
            </a:endParaRPr>
          </a:p>
        </p:txBody>
      </p:sp>
      <p:sp>
        <p:nvSpPr>
          <p:cNvPr id="8199" name="Text Box 7"/>
          <p:cNvSpPr txBox="1">
            <a:spLocks noChangeArrowheads="1"/>
          </p:cNvSpPr>
          <p:nvPr/>
        </p:nvSpPr>
        <p:spPr bwMode="auto">
          <a:xfrm>
            <a:off x="457200" y="3189024"/>
            <a:ext cx="28956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Size of an Area</a:t>
            </a:r>
          </a:p>
        </p:txBody>
      </p:sp>
      <p:sp>
        <p:nvSpPr>
          <p:cNvPr id="8200" name="Text Box 8"/>
          <p:cNvSpPr txBox="1">
            <a:spLocks noChangeArrowheads="1"/>
          </p:cNvSpPr>
          <p:nvPr/>
        </p:nvSpPr>
        <p:spPr bwMode="auto">
          <a:xfrm>
            <a:off x="533400" y="4103424"/>
            <a:ext cx="37338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Productivity</a:t>
            </a:r>
          </a:p>
        </p:txBody>
      </p:sp>
      <p:sp>
        <p:nvSpPr>
          <p:cNvPr id="8201" name="Text Box 9"/>
          <p:cNvSpPr txBox="1">
            <a:spLocks noChangeArrowheads="1"/>
          </p:cNvSpPr>
          <p:nvPr/>
        </p:nvSpPr>
        <p:spPr bwMode="auto">
          <a:xfrm>
            <a:off x="762000" y="4865424"/>
            <a:ext cx="2809875"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dirty="0">
                <a:solidFill>
                  <a:srgbClr val="000000"/>
                </a:solidFill>
                <a:latin typeface="Comic Sans MS" pitchFamily="66" charset="0"/>
                <a:cs typeface="Times New Roman" pitchFamily="18" charset="0"/>
              </a:rPr>
              <a:t>Interaction between species</a:t>
            </a:r>
          </a:p>
        </p:txBody>
      </p:sp>
      <p:sp>
        <p:nvSpPr>
          <p:cNvPr id="8202" name="Text Box 10"/>
          <p:cNvSpPr txBox="1">
            <a:spLocks noChangeArrowheads="1"/>
          </p:cNvSpPr>
          <p:nvPr/>
        </p:nvSpPr>
        <p:spPr bwMode="auto">
          <a:xfrm>
            <a:off x="3643313" y="1479287"/>
            <a:ext cx="1947862"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Succession</a:t>
            </a:r>
          </a:p>
        </p:txBody>
      </p:sp>
      <p:sp>
        <p:nvSpPr>
          <p:cNvPr id="8203" name="Text Box 11"/>
          <p:cNvSpPr txBox="1">
            <a:spLocks noChangeArrowheads="1"/>
          </p:cNvSpPr>
          <p:nvPr/>
        </p:nvSpPr>
        <p:spPr bwMode="auto">
          <a:xfrm>
            <a:off x="5386337" y="3167215"/>
            <a:ext cx="2667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Disturbance</a:t>
            </a:r>
          </a:p>
        </p:txBody>
      </p:sp>
      <p:sp>
        <p:nvSpPr>
          <p:cNvPr id="8204" name="Text Box 12"/>
          <p:cNvSpPr txBox="1">
            <a:spLocks noChangeArrowheads="1"/>
          </p:cNvSpPr>
          <p:nvPr/>
        </p:nvSpPr>
        <p:spPr bwMode="auto">
          <a:xfrm>
            <a:off x="5187033" y="4615392"/>
            <a:ext cx="3867150" cy="338554"/>
          </a:xfrm>
          <a:prstGeom prst="rect">
            <a:avLst/>
          </a:prstGeom>
          <a:solidFill>
            <a:schemeClr val="bg1"/>
          </a:solidFill>
          <a:ln w="19050" cmpd="sng">
            <a:solidFill>
              <a:schemeClr val="tx1"/>
            </a:solidFill>
            <a:miter lim="800000"/>
            <a:headEnd/>
            <a:tailEnd/>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dirty="0">
                <a:solidFill>
                  <a:srgbClr val="000000"/>
                </a:solidFill>
                <a:latin typeface="Comic Sans MS" pitchFamily="66" charset="0"/>
                <a:cs typeface="Times New Roman" pitchFamily="18" charset="0"/>
              </a:rPr>
              <a:t>Dispersal and Colonisation</a:t>
            </a:r>
          </a:p>
        </p:txBody>
      </p:sp>
      <p:sp>
        <p:nvSpPr>
          <p:cNvPr id="8205" name="Text Box 13"/>
          <p:cNvSpPr txBox="1">
            <a:spLocks noChangeArrowheads="1"/>
          </p:cNvSpPr>
          <p:nvPr/>
        </p:nvSpPr>
        <p:spPr bwMode="auto">
          <a:xfrm>
            <a:off x="4476750" y="4153222"/>
            <a:ext cx="1524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Isolation</a:t>
            </a:r>
          </a:p>
        </p:txBody>
      </p:sp>
      <p:sp>
        <p:nvSpPr>
          <p:cNvPr id="8206" name="Text Box 14"/>
          <p:cNvSpPr txBox="1">
            <a:spLocks noChangeArrowheads="1"/>
          </p:cNvSpPr>
          <p:nvPr/>
        </p:nvSpPr>
        <p:spPr bwMode="auto">
          <a:xfrm>
            <a:off x="6157912" y="3636408"/>
            <a:ext cx="2257425"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Habitat Heterogeneity</a:t>
            </a:r>
          </a:p>
        </p:txBody>
      </p:sp>
      <p:sp>
        <p:nvSpPr>
          <p:cNvPr id="8207" name="Text Box 15"/>
          <p:cNvSpPr txBox="1">
            <a:spLocks noChangeArrowheads="1"/>
          </p:cNvSpPr>
          <p:nvPr/>
        </p:nvSpPr>
        <p:spPr bwMode="auto">
          <a:xfrm>
            <a:off x="6228184" y="2074922"/>
            <a:ext cx="2057400"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Habitat Architecture</a:t>
            </a:r>
            <a:r>
              <a:rPr lang="en-GB" sz="1600">
                <a:latin typeface="Times New Roman" pitchFamily="18" charset="0"/>
              </a:rPr>
              <a:t> </a:t>
            </a:r>
          </a:p>
        </p:txBody>
      </p:sp>
      <p:sp>
        <p:nvSpPr>
          <p:cNvPr id="16" name="Text Box 11"/>
          <p:cNvSpPr txBox="1">
            <a:spLocks noChangeArrowheads="1"/>
          </p:cNvSpPr>
          <p:nvPr/>
        </p:nvSpPr>
        <p:spPr bwMode="auto">
          <a:xfrm>
            <a:off x="1040904" y="2265099"/>
            <a:ext cx="2667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dirty="0">
                <a:solidFill>
                  <a:srgbClr val="000000"/>
                </a:solidFill>
                <a:latin typeface="Comic Sans MS" pitchFamily="66" charset="0"/>
                <a:cs typeface="Times New Roman" pitchFamily="18" charset="0"/>
              </a:rPr>
              <a:t>History and Age</a:t>
            </a:r>
          </a:p>
        </p:txBody>
      </p:sp>
      <p:sp>
        <p:nvSpPr>
          <p:cNvPr id="17" name="Text Box 11"/>
          <p:cNvSpPr txBox="1">
            <a:spLocks noChangeArrowheads="1"/>
          </p:cNvSpPr>
          <p:nvPr/>
        </p:nvSpPr>
        <p:spPr bwMode="auto">
          <a:xfrm>
            <a:off x="6000750" y="836349"/>
            <a:ext cx="2667000" cy="33855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Altitudinal Range</a:t>
            </a:r>
          </a:p>
        </p:txBody>
      </p:sp>
      <p:sp>
        <p:nvSpPr>
          <p:cNvPr id="18" name="Text Box 10"/>
          <p:cNvSpPr txBox="1">
            <a:spLocks noChangeArrowheads="1"/>
          </p:cNvSpPr>
          <p:nvPr/>
        </p:nvSpPr>
        <p:spPr bwMode="auto">
          <a:xfrm>
            <a:off x="428625" y="1122099"/>
            <a:ext cx="1947863" cy="584775"/>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600">
                <a:solidFill>
                  <a:srgbClr val="000000"/>
                </a:solidFill>
                <a:latin typeface="Comic Sans MS" pitchFamily="66" charset="0"/>
                <a:cs typeface="Times New Roman" pitchFamily="18" charset="0"/>
              </a:rPr>
              <a:t>Habitat Destruction</a:t>
            </a:r>
          </a:p>
        </p:txBody>
      </p:sp>
      <p:sp>
        <p:nvSpPr>
          <p:cNvPr id="19" name="Text Box 13"/>
          <p:cNvSpPr txBox="1">
            <a:spLocks noChangeArrowheads="1"/>
          </p:cNvSpPr>
          <p:nvPr/>
        </p:nvSpPr>
        <p:spPr bwMode="auto">
          <a:xfrm>
            <a:off x="4000500" y="2265099"/>
            <a:ext cx="1928813" cy="738664"/>
          </a:xfrm>
          <a:prstGeom prst="rect">
            <a:avLst/>
          </a:prstGeom>
          <a:noFill/>
          <a:ln w="127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1400">
                <a:solidFill>
                  <a:srgbClr val="000000"/>
                </a:solidFill>
                <a:latin typeface="Comic Sans MS" pitchFamily="66" charset="0"/>
                <a:cs typeface="Times New Roman" pitchFamily="18" charset="0"/>
              </a:rPr>
              <a:t>Effective Conservation and Restoration</a:t>
            </a:r>
          </a:p>
        </p:txBody>
      </p:sp>
      <p:pic>
        <p:nvPicPr>
          <p:cNvPr id="8209" name="Picture 17" descr="http://tbn0.google.com/images?q=tbn:BuaEFUgFEOXbEM:http://photos.jibble.org/albums/Dandelions/dandelion_seeds_being_blow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41461"/>
            <a:ext cx="752475" cy="500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1" name="Picture 19" descr="http://tbn2.google.com/images?q=tbn:ZwdOOY3qO9eeAM:http://www.ladyelliot.com.au/images/Island_Map_1700-s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634" y="3317382"/>
            <a:ext cx="617538"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3" name="Picture 21" descr="http://tbn0.google.com/images?q=tbn:XLT4dDMwme4PHM:http://library.thinkquest.org/03oct/00494/Forest%2520Fires/images/Forest%2520Fire%2520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5313" y="2806853"/>
            <a:ext cx="714375" cy="72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5" name="Picture 23" descr="http://tbn1.google.com/images?q=tbn:tSVB_ScWlXJHvM:http://homepages.paradise.net.nz/hellyer/images/Rainforeststrata.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4983" y="1572050"/>
            <a:ext cx="1219200" cy="72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7" name="Picture 25" descr="http://tbn3.google.com/images?q=tbn:1fQfD1wtV9_ACM:http://1.bp.blogspot.com/_SrPEHgP-KYw/Sd_0x9scGKI/AAAAAAAACT0/mpQPQLr2bDM/s320/SunCartoon%255B1%255D.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813" y="3979599"/>
            <a:ext cx="382587"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9" name="Picture 27" descr="http://tbn1.google.com/images?q=tbn:CYiBN58lUQJHmM:http://www.nataliedee.com/062307/where-diet-coke-comes-from.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00438" y="3979599"/>
            <a:ext cx="50006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1" name="Picture 29" descr="http://tbn1.google.com/images?q=tbn:RtuJ7MSiR9lNTM:http://www.physicalgeography.net/fundamentals/images/succession.gif">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1960" y="980812"/>
            <a:ext cx="938212" cy="565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3" name="Picture 31" descr="http://tbn0.google.com/images?q=tbn:87mcc-9ON4a2AM:http://www.coastwatchsociety.org/images/Img097_t~logtrk_6x.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3125" y="907787"/>
            <a:ext cx="993775" cy="581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5" name="Picture 33" descr="http://tbn0.google.com/images?q=tbn:acXAxCgDNBK0EM:http://animals.nationalgeographic.com/staticfiles/NGS/Shared/StaticFiles/animals/images/primary/galapagos-tortoise.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212" y="2199193"/>
            <a:ext cx="814388" cy="561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7" name="Picture 35" descr="http://tbn0.google.com/images?q=tbn:43Ac8n27urA5iM:http://www.parbeszed.com/img/upload/200707/rocky_mountains.jp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0750" y="1264974"/>
            <a:ext cx="484188" cy="642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29" name="Picture 37" descr="http://tbn0.google.com/images?q=tbn:xRaMYSaPBn9ohM:http://www.biology-blog.com/images/blogs/mouse-rides-frog-810011.jp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00375" y="4693974"/>
            <a:ext cx="739775"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30"/>
          <p:cNvSpPr txBox="1">
            <a:spLocks noChangeArrowheads="1"/>
          </p:cNvSpPr>
          <p:nvPr/>
        </p:nvSpPr>
        <p:spPr bwMode="auto">
          <a:xfrm>
            <a:off x="5975597" y="5127033"/>
            <a:ext cx="2239716" cy="646331"/>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dirty="0">
                <a:latin typeface="Comic Sans MS" panose="030F0702030302020204" pitchFamily="66" charset="0"/>
              </a:rPr>
              <a:t>Hetero = different</a:t>
            </a:r>
          </a:p>
          <a:p>
            <a:r>
              <a:rPr lang="en-GB" dirty="0">
                <a:latin typeface="Comic Sans MS" panose="030F0702030302020204" pitchFamily="66" charset="0"/>
              </a:rPr>
              <a:t>Homo = same</a:t>
            </a:r>
          </a:p>
        </p:txBody>
      </p:sp>
      <p:cxnSp>
        <p:nvCxnSpPr>
          <p:cNvPr id="33" name="Straight Arrow Connector 32"/>
          <p:cNvCxnSpPr/>
          <p:nvPr/>
        </p:nvCxnSpPr>
        <p:spPr>
          <a:xfrm>
            <a:off x="8415720" y="4187680"/>
            <a:ext cx="0" cy="16719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AutoShape 7"/>
          <p:cNvSpPr>
            <a:spLocks noChangeArrowheads="1"/>
          </p:cNvSpPr>
          <p:nvPr/>
        </p:nvSpPr>
        <p:spPr bwMode="auto">
          <a:xfrm>
            <a:off x="2311496" y="6021288"/>
            <a:ext cx="480664" cy="521046"/>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4" name="AutoShape 7"/>
          <p:cNvSpPr>
            <a:spLocks noChangeArrowheads="1"/>
          </p:cNvSpPr>
          <p:nvPr/>
        </p:nvSpPr>
        <p:spPr bwMode="auto">
          <a:xfrm>
            <a:off x="6670332" y="6044391"/>
            <a:ext cx="480664" cy="521046"/>
          </a:xfrm>
          <a:prstGeom prst="rightArrow">
            <a:avLst>
              <a:gd name="adj1" fmla="val 50000"/>
              <a:gd name="adj2" fmla="val 25000"/>
            </a:avLst>
          </a:prstGeom>
          <a:solidFill>
            <a:schemeClr val="bg1"/>
          </a:solidFill>
          <a:ln w="9525">
            <a:solidFill>
              <a:schemeClr val="accent4"/>
            </a:solidFill>
            <a:miter lim="800000"/>
            <a:headEnd/>
            <a:tailEnd/>
          </a:ln>
          <a:effectLst/>
        </p:spPr>
        <p:txBody>
          <a:bodyPr wrap="none" anchor="ctr"/>
          <a:lstStyle/>
          <a:p>
            <a:pPr>
              <a:defRPr/>
            </a:pPr>
            <a:endParaRPr lang="en-GB" sz="1600">
              <a:latin typeface="Comic Sans MS" panose="030F0702030302020204" pitchFamily="66" charset="0"/>
            </a:endParaRPr>
          </a:p>
        </p:txBody>
      </p:sp>
      <p:sp>
        <p:nvSpPr>
          <p:cNvPr id="35" name="AutoShape 7"/>
          <p:cNvSpPr>
            <a:spLocks noChangeArrowheads="1"/>
          </p:cNvSpPr>
          <p:nvPr/>
        </p:nvSpPr>
        <p:spPr bwMode="auto">
          <a:xfrm>
            <a:off x="230160" y="6021288"/>
            <a:ext cx="480664" cy="521046"/>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6" name="AutoShape 7"/>
          <p:cNvSpPr>
            <a:spLocks noChangeArrowheads="1"/>
          </p:cNvSpPr>
          <p:nvPr/>
        </p:nvSpPr>
        <p:spPr bwMode="auto">
          <a:xfrm>
            <a:off x="4377826" y="6021288"/>
            <a:ext cx="480664" cy="521046"/>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8" name="Rectangle 4"/>
          <p:cNvSpPr>
            <a:spLocks noChangeArrowheads="1"/>
          </p:cNvSpPr>
          <p:nvPr/>
        </p:nvSpPr>
        <p:spPr bwMode="auto">
          <a:xfrm>
            <a:off x="2860782" y="6143342"/>
            <a:ext cx="1373807" cy="3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REGIONAL FACTORS</a:t>
            </a:r>
          </a:p>
        </p:txBody>
      </p:sp>
      <p:sp>
        <p:nvSpPr>
          <p:cNvPr id="39" name="Rectangle 4"/>
          <p:cNvSpPr>
            <a:spLocks noChangeArrowheads="1"/>
          </p:cNvSpPr>
          <p:nvPr/>
        </p:nvSpPr>
        <p:spPr bwMode="auto">
          <a:xfrm>
            <a:off x="4858490" y="6044391"/>
            <a:ext cx="1612056" cy="49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LOCAL FACTORS</a:t>
            </a:r>
          </a:p>
        </p:txBody>
      </p:sp>
      <p:sp>
        <p:nvSpPr>
          <p:cNvPr id="40" name="Rectangle 4"/>
          <p:cNvSpPr>
            <a:spLocks noChangeArrowheads="1"/>
          </p:cNvSpPr>
          <p:nvPr/>
        </p:nvSpPr>
        <p:spPr bwMode="auto">
          <a:xfrm>
            <a:off x="7223058" y="6102077"/>
            <a:ext cx="1884054" cy="46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HUMAN FACTORS</a:t>
            </a:r>
          </a:p>
        </p:txBody>
      </p:sp>
      <p:sp>
        <p:nvSpPr>
          <p:cNvPr id="41" name="Rectangle 4"/>
          <p:cNvSpPr>
            <a:spLocks noChangeArrowheads="1"/>
          </p:cNvSpPr>
          <p:nvPr/>
        </p:nvSpPr>
        <p:spPr bwMode="auto">
          <a:xfrm>
            <a:off x="741830" y="5773364"/>
            <a:ext cx="1569665" cy="8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GLOBAL and CONTINENTAL FACTORS</a:t>
            </a:r>
          </a:p>
        </p:txBody>
      </p:sp>
      <p:sp>
        <p:nvSpPr>
          <p:cNvPr id="42" name="Rectangle 4"/>
          <p:cNvSpPr>
            <a:spLocks noChangeArrowheads="1"/>
          </p:cNvSpPr>
          <p:nvPr/>
        </p:nvSpPr>
        <p:spPr bwMode="auto">
          <a:xfrm>
            <a:off x="21704" y="5523561"/>
            <a:ext cx="1146696" cy="49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u="sng" dirty="0">
                <a:latin typeface="Comic Sans MS" panose="030F0702030302020204" pitchFamily="66" charset="0"/>
              </a:rPr>
              <a:t>Key:</a:t>
            </a:r>
          </a:p>
        </p:txBody>
      </p:sp>
    </p:spTree>
    <p:extLst>
      <p:ext uri="{BB962C8B-B14F-4D97-AF65-F5344CB8AC3E}">
        <p14:creationId xmlns:p14="http://schemas.microsoft.com/office/powerpoint/2010/main" val="449883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8223"/>
                                        </p:tgtEl>
                                        <p:attrNameLst>
                                          <p:attrName>style.visibility</p:attrName>
                                        </p:attrNameLst>
                                      </p:cBhvr>
                                      <p:to>
                                        <p:strVal val="visible"/>
                                      </p:to>
                                    </p:set>
                                    <p:animEffect transition="in" filter="blinds(horizontal)">
                                      <p:cBhvr>
                                        <p:cTn id="10" dur="500"/>
                                        <p:tgtEl>
                                          <p:spTgt spid="8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02"/>
                                        </p:tgtEl>
                                        <p:attrNameLst>
                                          <p:attrName>style.visibility</p:attrName>
                                        </p:attrNameLst>
                                      </p:cBhvr>
                                      <p:to>
                                        <p:strVal val="visible"/>
                                      </p:to>
                                    </p:set>
                                    <p:animEffect transition="in" filter="blinds(horizontal)">
                                      <p:cBhvr>
                                        <p:cTn id="15" dur="500"/>
                                        <p:tgtEl>
                                          <p:spTgt spid="8202"/>
                                        </p:tgtEl>
                                      </p:cBhvr>
                                    </p:animEffect>
                                  </p:childTnLst>
                                </p:cTn>
                              </p:par>
                              <p:par>
                                <p:cTn id="16" presetID="3" presetClass="entr" presetSubtype="10" fill="hold" nodeType="withEffect">
                                  <p:stCondLst>
                                    <p:cond delay="0"/>
                                  </p:stCondLst>
                                  <p:childTnLst>
                                    <p:set>
                                      <p:cBhvr>
                                        <p:cTn id="17" dur="1" fill="hold">
                                          <p:stCondLst>
                                            <p:cond delay="0"/>
                                          </p:stCondLst>
                                        </p:cTn>
                                        <p:tgtEl>
                                          <p:spTgt spid="8221"/>
                                        </p:tgtEl>
                                        <p:attrNameLst>
                                          <p:attrName>style.visibility</p:attrName>
                                        </p:attrNameLst>
                                      </p:cBhvr>
                                      <p:to>
                                        <p:strVal val="visible"/>
                                      </p:to>
                                    </p:set>
                                    <p:animEffect transition="in" filter="blinds(horizontal)">
                                      <p:cBhvr>
                                        <p:cTn id="18" dur="500"/>
                                        <p:tgtEl>
                                          <p:spTgt spid="82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227"/>
                                        </p:tgtEl>
                                        <p:attrNameLst>
                                          <p:attrName>style.visibility</p:attrName>
                                        </p:attrNameLst>
                                      </p:cBhvr>
                                      <p:to>
                                        <p:strVal val="visible"/>
                                      </p:to>
                                    </p:set>
                                    <p:animEffect transition="in" filter="blinds(horizontal)">
                                      <p:cBhvr>
                                        <p:cTn id="23" dur="500"/>
                                        <p:tgtEl>
                                          <p:spTgt spid="822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nodeType="withEffect">
                                  <p:stCondLst>
                                    <p:cond delay="0"/>
                                  </p:stCondLst>
                                  <p:childTnLst>
                                    <p:set>
                                      <p:cBhvr>
                                        <p:cTn id="33" dur="1" fill="hold">
                                          <p:stCondLst>
                                            <p:cond delay="0"/>
                                          </p:stCondLst>
                                        </p:cTn>
                                        <p:tgtEl>
                                          <p:spTgt spid="8225"/>
                                        </p:tgtEl>
                                        <p:attrNameLst>
                                          <p:attrName>style.visibility</p:attrName>
                                        </p:attrNameLst>
                                      </p:cBhvr>
                                      <p:to>
                                        <p:strVal val="visible"/>
                                      </p:to>
                                    </p:set>
                                    <p:animEffect transition="in" filter="blinds(horizontal)">
                                      <p:cBhvr>
                                        <p:cTn id="34" dur="500"/>
                                        <p:tgtEl>
                                          <p:spTgt spid="82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207"/>
                                        </p:tgtEl>
                                        <p:attrNameLst>
                                          <p:attrName>style.visibility</p:attrName>
                                        </p:attrNameLst>
                                      </p:cBhvr>
                                      <p:to>
                                        <p:strVal val="visible"/>
                                      </p:to>
                                    </p:set>
                                    <p:animEffect transition="in" filter="blinds(horizontal)">
                                      <p:cBhvr>
                                        <p:cTn id="44" dur="500"/>
                                        <p:tgtEl>
                                          <p:spTgt spid="8207"/>
                                        </p:tgtEl>
                                      </p:cBhvr>
                                    </p:animEffect>
                                  </p:childTnLst>
                                </p:cTn>
                              </p:par>
                              <p:par>
                                <p:cTn id="45" presetID="3" presetClass="entr" presetSubtype="10" fill="hold" nodeType="withEffect">
                                  <p:stCondLst>
                                    <p:cond delay="0"/>
                                  </p:stCondLst>
                                  <p:childTnLst>
                                    <p:set>
                                      <p:cBhvr>
                                        <p:cTn id="46" dur="1" fill="hold">
                                          <p:stCondLst>
                                            <p:cond delay="0"/>
                                          </p:stCondLst>
                                        </p:cTn>
                                        <p:tgtEl>
                                          <p:spTgt spid="8215"/>
                                        </p:tgtEl>
                                        <p:attrNameLst>
                                          <p:attrName>style.visibility</p:attrName>
                                        </p:attrNameLst>
                                      </p:cBhvr>
                                      <p:to>
                                        <p:strVal val="visible"/>
                                      </p:to>
                                    </p:set>
                                    <p:animEffect transition="in" filter="blinds(horizontal)">
                                      <p:cBhvr>
                                        <p:cTn id="47" dur="500"/>
                                        <p:tgtEl>
                                          <p:spTgt spid="82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199"/>
                                        </p:tgtEl>
                                        <p:attrNameLst>
                                          <p:attrName>style.visibility</p:attrName>
                                        </p:attrNameLst>
                                      </p:cBhvr>
                                      <p:to>
                                        <p:strVal val="visible"/>
                                      </p:to>
                                    </p:set>
                                    <p:animEffect transition="in" filter="blinds(horizontal)">
                                      <p:cBhvr>
                                        <p:cTn id="52" dur="500"/>
                                        <p:tgtEl>
                                          <p:spTgt spid="81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8219"/>
                                        </p:tgtEl>
                                        <p:attrNameLst>
                                          <p:attrName>style.visibility</p:attrName>
                                        </p:attrNameLst>
                                      </p:cBhvr>
                                      <p:to>
                                        <p:strVal val="visible"/>
                                      </p:to>
                                    </p:set>
                                    <p:animEffect transition="in" filter="blinds(horizontal)">
                                      <p:cBhvr>
                                        <p:cTn id="57" dur="500"/>
                                        <p:tgtEl>
                                          <p:spTgt spid="8219"/>
                                        </p:tgtEl>
                                      </p:cBhvr>
                                    </p:animEffect>
                                  </p:childTnLst>
                                </p:cTn>
                              </p:par>
                              <p:par>
                                <p:cTn id="58" presetID="3" presetClass="entr" presetSubtype="10" fill="hold" nodeType="withEffect">
                                  <p:stCondLst>
                                    <p:cond delay="0"/>
                                  </p:stCondLst>
                                  <p:childTnLst>
                                    <p:set>
                                      <p:cBhvr>
                                        <p:cTn id="59" dur="1" fill="hold">
                                          <p:stCondLst>
                                            <p:cond delay="0"/>
                                          </p:stCondLst>
                                        </p:cTn>
                                        <p:tgtEl>
                                          <p:spTgt spid="8217"/>
                                        </p:tgtEl>
                                        <p:attrNameLst>
                                          <p:attrName>style.visibility</p:attrName>
                                        </p:attrNameLst>
                                      </p:cBhvr>
                                      <p:to>
                                        <p:strVal val="visible"/>
                                      </p:to>
                                    </p:set>
                                    <p:animEffect transition="in" filter="blinds(horizontal)">
                                      <p:cBhvr>
                                        <p:cTn id="60" dur="500"/>
                                        <p:tgtEl>
                                          <p:spTgt spid="82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200"/>
                                        </p:tgtEl>
                                        <p:attrNameLst>
                                          <p:attrName>style.visibility</p:attrName>
                                        </p:attrNameLst>
                                      </p:cBhvr>
                                      <p:to>
                                        <p:strVal val="visible"/>
                                      </p:to>
                                    </p:set>
                                    <p:animEffect transition="in" filter="blinds(horizontal)">
                                      <p:cBhvr>
                                        <p:cTn id="63" dur="500"/>
                                        <p:tgtEl>
                                          <p:spTgt spid="82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205"/>
                                        </p:tgtEl>
                                        <p:attrNameLst>
                                          <p:attrName>style.visibility</p:attrName>
                                        </p:attrNameLst>
                                      </p:cBhvr>
                                      <p:to>
                                        <p:strVal val="visible"/>
                                      </p:to>
                                    </p:set>
                                    <p:animEffect transition="in" filter="blinds(horizontal)">
                                      <p:cBhvr>
                                        <p:cTn id="68" dur="500"/>
                                        <p:tgtEl>
                                          <p:spTgt spid="8205"/>
                                        </p:tgtEl>
                                      </p:cBhvr>
                                    </p:animEffect>
                                  </p:childTnLst>
                                </p:cTn>
                              </p:par>
                              <p:par>
                                <p:cTn id="69" presetID="3" presetClass="entr" presetSubtype="10" fill="hold" nodeType="withEffect">
                                  <p:stCondLst>
                                    <p:cond delay="0"/>
                                  </p:stCondLst>
                                  <p:childTnLst>
                                    <p:set>
                                      <p:cBhvr>
                                        <p:cTn id="70" dur="1" fill="hold">
                                          <p:stCondLst>
                                            <p:cond delay="0"/>
                                          </p:stCondLst>
                                        </p:cTn>
                                        <p:tgtEl>
                                          <p:spTgt spid="8211"/>
                                        </p:tgtEl>
                                        <p:attrNameLst>
                                          <p:attrName>style.visibility</p:attrName>
                                        </p:attrNameLst>
                                      </p:cBhvr>
                                      <p:to>
                                        <p:strVal val="visible"/>
                                      </p:to>
                                    </p:set>
                                    <p:animEffect transition="in" filter="blinds(horizontal)">
                                      <p:cBhvr>
                                        <p:cTn id="71" dur="500"/>
                                        <p:tgtEl>
                                          <p:spTgt spid="82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8203"/>
                                        </p:tgtEl>
                                        <p:attrNameLst>
                                          <p:attrName>style.visibility</p:attrName>
                                        </p:attrNameLst>
                                      </p:cBhvr>
                                      <p:to>
                                        <p:strVal val="visible"/>
                                      </p:to>
                                    </p:set>
                                    <p:animEffect transition="in" filter="blinds(horizontal)">
                                      <p:cBhvr>
                                        <p:cTn id="76" dur="500"/>
                                        <p:tgtEl>
                                          <p:spTgt spid="8203"/>
                                        </p:tgtEl>
                                      </p:cBhvr>
                                    </p:animEffect>
                                  </p:childTnLst>
                                </p:cTn>
                              </p:par>
                              <p:par>
                                <p:cTn id="77" presetID="3" presetClass="entr" presetSubtype="10" fill="hold" nodeType="withEffect">
                                  <p:stCondLst>
                                    <p:cond delay="0"/>
                                  </p:stCondLst>
                                  <p:childTnLst>
                                    <p:set>
                                      <p:cBhvr>
                                        <p:cTn id="78" dur="1" fill="hold">
                                          <p:stCondLst>
                                            <p:cond delay="0"/>
                                          </p:stCondLst>
                                        </p:cTn>
                                        <p:tgtEl>
                                          <p:spTgt spid="8213"/>
                                        </p:tgtEl>
                                        <p:attrNameLst>
                                          <p:attrName>style.visibility</p:attrName>
                                        </p:attrNameLst>
                                      </p:cBhvr>
                                      <p:to>
                                        <p:strVal val="visible"/>
                                      </p:to>
                                    </p:set>
                                    <p:animEffect transition="in" filter="blinds(horizontal)">
                                      <p:cBhvr>
                                        <p:cTn id="79" dur="500"/>
                                        <p:tgtEl>
                                          <p:spTgt spid="821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8229"/>
                                        </p:tgtEl>
                                        <p:attrNameLst>
                                          <p:attrName>style.visibility</p:attrName>
                                        </p:attrNameLst>
                                      </p:cBhvr>
                                      <p:to>
                                        <p:strVal val="visible"/>
                                      </p:to>
                                    </p:set>
                                    <p:animEffect transition="in" filter="blinds(horizontal)">
                                      <p:cBhvr>
                                        <p:cTn id="84" dur="500"/>
                                        <p:tgtEl>
                                          <p:spTgt spid="822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8201"/>
                                        </p:tgtEl>
                                        <p:attrNameLst>
                                          <p:attrName>style.visibility</p:attrName>
                                        </p:attrNameLst>
                                      </p:cBhvr>
                                      <p:to>
                                        <p:strVal val="visible"/>
                                      </p:to>
                                    </p:set>
                                    <p:animEffect transition="in" filter="blinds(horizontal)">
                                      <p:cBhvr>
                                        <p:cTn id="87" dur="500"/>
                                        <p:tgtEl>
                                          <p:spTgt spid="820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8204"/>
                                        </p:tgtEl>
                                        <p:attrNameLst>
                                          <p:attrName>style.visibility</p:attrName>
                                        </p:attrNameLst>
                                      </p:cBhvr>
                                      <p:to>
                                        <p:strVal val="visible"/>
                                      </p:to>
                                    </p:set>
                                    <p:animEffect transition="in" filter="box(in)">
                                      <p:cBhvr>
                                        <p:cTn id="92" dur="500"/>
                                        <p:tgtEl>
                                          <p:spTgt spid="8204"/>
                                        </p:tgtEl>
                                      </p:cBhvr>
                                    </p:animEffect>
                                  </p:childTnLst>
                                </p:cTn>
                              </p:par>
                              <p:par>
                                <p:cTn id="93" presetID="4" presetClass="entr" presetSubtype="16" fill="hold" nodeType="withEffect">
                                  <p:stCondLst>
                                    <p:cond delay="0"/>
                                  </p:stCondLst>
                                  <p:childTnLst>
                                    <p:set>
                                      <p:cBhvr>
                                        <p:cTn id="94" dur="1" fill="hold">
                                          <p:stCondLst>
                                            <p:cond delay="0"/>
                                          </p:stCondLst>
                                        </p:cTn>
                                        <p:tgtEl>
                                          <p:spTgt spid="8209"/>
                                        </p:tgtEl>
                                        <p:attrNameLst>
                                          <p:attrName>style.visibility</p:attrName>
                                        </p:attrNameLst>
                                      </p:cBhvr>
                                      <p:to>
                                        <p:strVal val="visible"/>
                                      </p:to>
                                    </p:set>
                                    <p:animEffect transition="in" filter="box(in)">
                                      <p:cBhvr>
                                        <p:cTn id="95" dur="500"/>
                                        <p:tgtEl>
                                          <p:spTgt spid="820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8206"/>
                                        </p:tgtEl>
                                        <p:attrNameLst>
                                          <p:attrName>style.visibility</p:attrName>
                                        </p:attrNameLst>
                                      </p:cBhvr>
                                      <p:to>
                                        <p:strVal val="visible"/>
                                      </p:to>
                                    </p:set>
                                    <p:animEffect transition="in" filter="blinds(horizontal)">
                                      <p:cBhvr>
                                        <p:cTn id="100" dur="500"/>
                                        <p:tgtEl>
                                          <p:spTgt spid="820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linds(horizontal)">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blinds(horizontal)">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blinds(horizontal)">
                                      <p:cBhvr>
                                        <p:cTn id="115" dur="500"/>
                                        <p:tgtEl>
                                          <p:spTgt spid="36"/>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linds(horizontal)">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linds(horizontal)">
                                      <p:cBhvr>
                                        <p:cTn id="125" dur="500"/>
                                        <p:tgtEl>
                                          <p:spTgt spid="35"/>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blinds(horizontal)">
                                      <p:cBhvr>
                                        <p:cTn id="128" dur="500"/>
                                        <p:tgtEl>
                                          <p:spTgt spid="38"/>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blinds(horizontal)">
                                      <p:cBhvr>
                                        <p:cTn id="131" dur="500"/>
                                        <p:tgtEl>
                                          <p:spTgt spid="39"/>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blinds(horizontal)">
                                      <p:cBhvr>
                                        <p:cTn id="134" dur="500"/>
                                        <p:tgtEl>
                                          <p:spTgt spid="40"/>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blinds(horizontal)">
                                      <p:cBhvr>
                                        <p:cTn id="137" dur="500"/>
                                        <p:tgtEl>
                                          <p:spTgt spid="4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blinds(horizontal)">
                                      <p:cBhvr>
                                        <p:cTn id="1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6" grpId="0" animBg="1"/>
      <p:bldP spid="17" grpId="0" animBg="1"/>
      <p:bldP spid="18" grpId="0" animBg="1"/>
      <p:bldP spid="19" grpId="0" animBg="1"/>
      <p:bldP spid="31" grpId="0" animBg="1"/>
      <p:bldP spid="32" grpId="0" animBg="1"/>
      <p:bldP spid="34" grpId="0" animBg="1"/>
      <p:bldP spid="35" grpId="0" animBg="1"/>
      <p:bldP spid="36" grpId="0" animBg="1"/>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07504" y="188640"/>
            <a:ext cx="8844574" cy="400110"/>
          </a:xfrm>
          <a:prstGeom prst="rect">
            <a:avLst/>
          </a:prstGeom>
          <a:solidFill>
            <a:schemeClr val="bg1"/>
          </a:solidFill>
          <a:ln w="28575" cmpd="dbl">
            <a:solidFill>
              <a:srgbClr val="FF0000"/>
            </a:solidFill>
            <a:prstDash val="solid"/>
            <a:miter lim="800000"/>
            <a:headEnd/>
            <a:tailEnd/>
          </a:ln>
          <a:effectLst/>
        </p:spPr>
        <p:txBody>
          <a:bodyPr wrap="square">
            <a:spAutoFit/>
          </a:bodyPr>
          <a:lstStyle/>
          <a:p>
            <a:pPr algn="ctr">
              <a:spcBef>
                <a:spcPct val="50000"/>
              </a:spcBef>
              <a:defRPr/>
            </a:pPr>
            <a:r>
              <a:rPr lang="en-GB" sz="2000" u="sng" dirty="0">
                <a:latin typeface="Comic Sans MS" panose="030F0702030302020204" pitchFamily="66" charset="0"/>
                <a:cs typeface="Times New Roman" pitchFamily="18" charset="0"/>
              </a:rPr>
              <a:t>FACTORS AFFECTING BIODIVERSITY - Answers</a:t>
            </a:r>
            <a:endParaRPr lang="en-GB" sz="2000" u="sng" dirty="0">
              <a:latin typeface="Comic Sans MS" panose="030F0702030302020204" pitchFamily="66" charset="0"/>
            </a:endParaRPr>
          </a:p>
        </p:txBody>
      </p:sp>
      <p:sp>
        <p:nvSpPr>
          <p:cNvPr id="8199" name="Text Box 7"/>
          <p:cNvSpPr txBox="1">
            <a:spLocks noChangeArrowheads="1"/>
          </p:cNvSpPr>
          <p:nvPr/>
        </p:nvSpPr>
        <p:spPr bwMode="auto">
          <a:xfrm>
            <a:off x="457200" y="3352800"/>
            <a:ext cx="2895600" cy="400110"/>
          </a:xfrm>
          <a:prstGeom prst="rect">
            <a:avLst/>
          </a:prstGeom>
          <a:solidFill>
            <a:srgbClr val="FF000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Size of an Area</a:t>
            </a:r>
          </a:p>
        </p:txBody>
      </p:sp>
      <p:sp>
        <p:nvSpPr>
          <p:cNvPr id="8200" name="Text Box 8"/>
          <p:cNvSpPr txBox="1">
            <a:spLocks noChangeArrowheads="1"/>
          </p:cNvSpPr>
          <p:nvPr/>
        </p:nvSpPr>
        <p:spPr bwMode="auto">
          <a:xfrm>
            <a:off x="533400" y="4267200"/>
            <a:ext cx="3733800" cy="400110"/>
          </a:xfrm>
          <a:prstGeom prst="rect">
            <a:avLst/>
          </a:prstGeom>
          <a:solidFill>
            <a:srgbClr val="00B05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Productivity</a:t>
            </a:r>
          </a:p>
        </p:txBody>
      </p:sp>
      <p:sp>
        <p:nvSpPr>
          <p:cNvPr id="8201" name="Text Box 9"/>
          <p:cNvSpPr txBox="1">
            <a:spLocks noChangeArrowheads="1"/>
          </p:cNvSpPr>
          <p:nvPr/>
        </p:nvSpPr>
        <p:spPr bwMode="auto">
          <a:xfrm>
            <a:off x="762000" y="5029200"/>
            <a:ext cx="2809875" cy="707886"/>
          </a:xfrm>
          <a:prstGeom prst="rect">
            <a:avLst/>
          </a:prstGeom>
          <a:solidFill>
            <a:srgbClr val="FFFF0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Interaction between species</a:t>
            </a:r>
          </a:p>
        </p:txBody>
      </p:sp>
      <p:sp>
        <p:nvSpPr>
          <p:cNvPr id="8202" name="Text Box 10"/>
          <p:cNvSpPr txBox="1">
            <a:spLocks noChangeArrowheads="1"/>
          </p:cNvSpPr>
          <p:nvPr/>
        </p:nvSpPr>
        <p:spPr bwMode="auto">
          <a:xfrm>
            <a:off x="3643313" y="1643063"/>
            <a:ext cx="1947862" cy="400110"/>
          </a:xfrm>
          <a:prstGeom prst="rect">
            <a:avLst/>
          </a:prstGeom>
          <a:solidFill>
            <a:srgbClr val="FFFF0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Succession</a:t>
            </a:r>
          </a:p>
        </p:txBody>
      </p:sp>
      <p:sp>
        <p:nvSpPr>
          <p:cNvPr id="8203" name="Text Box 11"/>
          <p:cNvSpPr txBox="1">
            <a:spLocks noChangeArrowheads="1"/>
          </p:cNvSpPr>
          <p:nvPr/>
        </p:nvSpPr>
        <p:spPr bwMode="auto">
          <a:xfrm>
            <a:off x="5810250" y="3451947"/>
            <a:ext cx="2667000" cy="400110"/>
          </a:xfrm>
          <a:prstGeom prst="rect">
            <a:avLst/>
          </a:prstGeom>
          <a:solidFill>
            <a:srgbClr val="FFFF0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Disturbance</a:t>
            </a:r>
          </a:p>
        </p:txBody>
      </p:sp>
      <p:sp>
        <p:nvSpPr>
          <p:cNvPr id="8204" name="Text Box 12"/>
          <p:cNvSpPr txBox="1">
            <a:spLocks noChangeArrowheads="1"/>
          </p:cNvSpPr>
          <p:nvPr/>
        </p:nvSpPr>
        <p:spPr bwMode="auto">
          <a:xfrm>
            <a:off x="4126045" y="5517232"/>
            <a:ext cx="4478403" cy="461665"/>
          </a:xfrm>
          <a:prstGeom prst="rect">
            <a:avLst/>
          </a:prstGeom>
          <a:solidFill>
            <a:srgbClr val="FFFF00"/>
          </a:solidFill>
          <a:ln w="38100" cmpd="dbl">
            <a:solidFill>
              <a:schemeClr val="tx1"/>
            </a:solidFill>
            <a:miter lim="800000"/>
            <a:headEnd/>
            <a:tailEnd/>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400">
                <a:solidFill>
                  <a:srgbClr val="000000"/>
                </a:solidFill>
                <a:latin typeface="Comic Sans MS" pitchFamily="66" charset="0"/>
                <a:cs typeface="Times New Roman" pitchFamily="18" charset="0"/>
              </a:rPr>
              <a:t>Dispersal and Colonisation</a:t>
            </a:r>
          </a:p>
        </p:txBody>
      </p:sp>
      <p:sp>
        <p:nvSpPr>
          <p:cNvPr id="8205" name="Text Box 13"/>
          <p:cNvSpPr txBox="1">
            <a:spLocks noChangeArrowheads="1"/>
          </p:cNvSpPr>
          <p:nvPr/>
        </p:nvSpPr>
        <p:spPr bwMode="auto">
          <a:xfrm>
            <a:off x="4363439" y="4286220"/>
            <a:ext cx="1524000" cy="400110"/>
          </a:xfrm>
          <a:prstGeom prst="rect">
            <a:avLst/>
          </a:prstGeom>
          <a:solidFill>
            <a:srgbClr val="FF000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dirty="0">
                <a:solidFill>
                  <a:srgbClr val="000000"/>
                </a:solidFill>
                <a:latin typeface="Comic Sans MS" panose="030F0702030302020204" pitchFamily="66" charset="0"/>
                <a:cs typeface="Times New Roman" pitchFamily="18" charset="0"/>
              </a:rPr>
              <a:t>Isolation</a:t>
            </a:r>
          </a:p>
        </p:txBody>
      </p:sp>
      <p:sp>
        <p:nvSpPr>
          <p:cNvPr id="8206" name="Text Box 14"/>
          <p:cNvSpPr txBox="1">
            <a:spLocks noChangeArrowheads="1"/>
          </p:cNvSpPr>
          <p:nvPr/>
        </p:nvSpPr>
        <p:spPr bwMode="auto">
          <a:xfrm>
            <a:off x="6796087" y="3958571"/>
            <a:ext cx="2257425" cy="707886"/>
          </a:xfrm>
          <a:prstGeom prst="rect">
            <a:avLst/>
          </a:prstGeom>
          <a:solidFill>
            <a:srgbClr val="00B05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Habitat Heterogeneity</a:t>
            </a:r>
          </a:p>
        </p:txBody>
      </p:sp>
      <p:sp>
        <p:nvSpPr>
          <p:cNvPr id="8207" name="Text Box 15"/>
          <p:cNvSpPr txBox="1">
            <a:spLocks noChangeArrowheads="1"/>
          </p:cNvSpPr>
          <p:nvPr/>
        </p:nvSpPr>
        <p:spPr bwMode="auto">
          <a:xfrm>
            <a:off x="6286500" y="2214563"/>
            <a:ext cx="2057400" cy="707886"/>
          </a:xfrm>
          <a:prstGeom prst="rect">
            <a:avLst/>
          </a:prstGeom>
          <a:solidFill>
            <a:srgbClr val="00B05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Habitat Architecture</a:t>
            </a:r>
            <a:r>
              <a:rPr lang="en-GB" sz="2000">
                <a:latin typeface="Comic Sans MS" panose="030F0702030302020204" pitchFamily="66" charset="0"/>
              </a:rPr>
              <a:t> </a:t>
            </a:r>
          </a:p>
        </p:txBody>
      </p:sp>
      <p:sp>
        <p:nvSpPr>
          <p:cNvPr id="16" name="Text Box 11"/>
          <p:cNvSpPr txBox="1">
            <a:spLocks noChangeArrowheads="1"/>
          </p:cNvSpPr>
          <p:nvPr/>
        </p:nvSpPr>
        <p:spPr bwMode="auto">
          <a:xfrm>
            <a:off x="785813" y="2428875"/>
            <a:ext cx="2667000" cy="400110"/>
          </a:xfrm>
          <a:prstGeom prst="rect">
            <a:avLst/>
          </a:prstGeom>
          <a:solidFill>
            <a:srgbClr val="FF000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History and Age</a:t>
            </a:r>
          </a:p>
        </p:txBody>
      </p:sp>
      <p:sp>
        <p:nvSpPr>
          <p:cNvPr id="17" name="Text Box 11"/>
          <p:cNvSpPr txBox="1">
            <a:spLocks noChangeArrowheads="1"/>
          </p:cNvSpPr>
          <p:nvPr/>
        </p:nvSpPr>
        <p:spPr bwMode="auto">
          <a:xfrm>
            <a:off x="6000750" y="836712"/>
            <a:ext cx="2667000" cy="400110"/>
          </a:xfrm>
          <a:prstGeom prst="rect">
            <a:avLst/>
          </a:prstGeom>
          <a:solidFill>
            <a:srgbClr val="FF000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dirty="0">
                <a:solidFill>
                  <a:srgbClr val="000000"/>
                </a:solidFill>
                <a:latin typeface="Comic Sans MS" panose="030F0702030302020204" pitchFamily="66" charset="0"/>
                <a:cs typeface="Times New Roman" pitchFamily="18" charset="0"/>
              </a:rPr>
              <a:t>Altitudinal Range</a:t>
            </a:r>
          </a:p>
        </p:txBody>
      </p:sp>
      <p:sp>
        <p:nvSpPr>
          <p:cNvPr id="18" name="Text Box 10"/>
          <p:cNvSpPr txBox="1">
            <a:spLocks noChangeArrowheads="1"/>
          </p:cNvSpPr>
          <p:nvPr/>
        </p:nvSpPr>
        <p:spPr bwMode="auto">
          <a:xfrm>
            <a:off x="428625" y="1285875"/>
            <a:ext cx="1947863" cy="707886"/>
          </a:xfrm>
          <a:prstGeom prst="rect">
            <a:avLst/>
          </a:prstGeom>
          <a:solidFill>
            <a:srgbClr val="00B0F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000">
                <a:solidFill>
                  <a:srgbClr val="000000"/>
                </a:solidFill>
                <a:latin typeface="Comic Sans MS" panose="030F0702030302020204" pitchFamily="66" charset="0"/>
                <a:cs typeface="Times New Roman" pitchFamily="18" charset="0"/>
              </a:rPr>
              <a:t>Habitat Destruction</a:t>
            </a:r>
          </a:p>
        </p:txBody>
      </p:sp>
      <p:sp>
        <p:nvSpPr>
          <p:cNvPr id="19" name="Text Box 13"/>
          <p:cNvSpPr txBox="1">
            <a:spLocks noChangeArrowheads="1"/>
          </p:cNvSpPr>
          <p:nvPr/>
        </p:nvSpPr>
        <p:spPr bwMode="auto">
          <a:xfrm>
            <a:off x="4000500" y="2428875"/>
            <a:ext cx="1928813" cy="923330"/>
          </a:xfrm>
          <a:prstGeom prst="rect">
            <a:avLst/>
          </a:prstGeom>
          <a:solidFill>
            <a:srgbClr val="00B0F0"/>
          </a:solidFill>
          <a:ln w="12700" cmpd="dbl">
            <a:solidFill>
              <a:schemeClr val="tx1"/>
            </a:solidFill>
            <a:prstDash val="solid"/>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a:solidFill>
                  <a:srgbClr val="000000"/>
                </a:solidFill>
                <a:latin typeface="Comic Sans MS" panose="030F0702030302020204" pitchFamily="66" charset="0"/>
                <a:cs typeface="Times New Roman" pitchFamily="18" charset="0"/>
              </a:rPr>
              <a:t>Effective Conservation and Restoration</a:t>
            </a:r>
          </a:p>
        </p:txBody>
      </p:sp>
      <p:pic>
        <p:nvPicPr>
          <p:cNvPr id="8209" name="Picture 17" descr="http://tbn0.google.com/images?q=tbn:BuaEFUgFEOXbEM:http://photos.jibble.org/albums/Dandelions/dandelion_seeds_being_blow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565" y="4941168"/>
            <a:ext cx="752475" cy="50006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11" name="Picture 19" descr="http://tbn2.google.com/images?q=tbn:ZwdOOY3qO9eeAM:http://www.ladyelliot.com.au/images/Island_Map_1700-s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131" y="3459150"/>
            <a:ext cx="617538" cy="78581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13" name="Picture 21" descr="http://tbn0.google.com/images?q=tbn:XLT4dDMwme4PHM:http://library.thinkquest.org/03oct/00494/Forest%2520Fires/images/Forest%2520Fire%2520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8175" y="3032185"/>
            <a:ext cx="714375" cy="72072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15" name="Picture 23" descr="http://tbn1.google.com/images?q=tbn:tSVB_ScWlXJHvM:http://homepages.paradise.net.nz/hellyer/images/Rainforeststrata.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1785938"/>
            <a:ext cx="1219200" cy="72390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17" name="Picture 25" descr="http://tbn3.google.com/images?q=tbn:1fQfD1wtV9_ACM:http://1.bp.blogspot.com/_SrPEHgP-KYw/Sd_0x9scGKI/AAAAAAAACT0/mpQPQLr2bDM/s320/SunCartoon%255B1%255D.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813" y="4143375"/>
            <a:ext cx="382587" cy="34290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19" name="Picture 27" descr="http://tbn1.google.com/images?q=tbn:CYiBN58lUQJHmM:http://www.nataliedee.com/062307/where-diet-coke-comes-from.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00438" y="4143375"/>
            <a:ext cx="500062" cy="49688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21" name="Picture 29" descr="http://tbn1.google.com/images?q=tbn:RtuJ7MSiR9lNTM:http://www.physicalgeography.net/fundamentals/images/succession.gif">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0563" y="1144588"/>
            <a:ext cx="938212" cy="56515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23" name="Picture 31" descr="http://tbn0.google.com/images?q=tbn:87mcc-9ON4a2AM:http://www.coastwatchsociety.org/images/Img097_t~logtrk_6x.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3125" y="1071563"/>
            <a:ext cx="993775" cy="58102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25" name="Picture 33" descr="http://tbn0.google.com/images?q=tbn:acXAxCgDNBK0EM:http://animals.nationalgeographic.com/staticfiles/NGS/Shared/StaticFiles/animals/images/primary/galapagos-tortoise.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643188"/>
            <a:ext cx="814388" cy="56197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27" name="Picture 35" descr="http://tbn0.google.com/images?q=tbn:43Ac8n27urA5iM:http://www.parbeszed.com/img/upload/200707/rocky_mountains.jp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12148" y="1345902"/>
            <a:ext cx="484188" cy="64293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8229" name="Picture 37" descr="http://tbn0.google.com/images?q=tbn:xRaMYSaPBn9ohM:http://www.biology-blog.com/images/blogs/mouse-rides-frog-810011.jp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00375" y="4857750"/>
            <a:ext cx="739775" cy="52387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sp>
        <p:nvSpPr>
          <p:cNvPr id="31" name="TextBox 30"/>
          <p:cNvSpPr txBox="1">
            <a:spLocks noChangeArrowheads="1"/>
          </p:cNvSpPr>
          <p:nvPr/>
        </p:nvSpPr>
        <p:spPr bwMode="auto">
          <a:xfrm>
            <a:off x="7044627" y="4857750"/>
            <a:ext cx="2008883" cy="58477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1600" dirty="0">
                <a:latin typeface="Comic Sans MS" panose="030F0702030302020204" pitchFamily="66" charset="0"/>
              </a:rPr>
              <a:t>Hetero = different</a:t>
            </a:r>
          </a:p>
          <a:p>
            <a:r>
              <a:rPr lang="en-GB" sz="1600" dirty="0">
                <a:latin typeface="Comic Sans MS" panose="030F0702030302020204" pitchFamily="66" charset="0"/>
              </a:rPr>
              <a:t>Homo = same</a:t>
            </a:r>
          </a:p>
        </p:txBody>
      </p:sp>
      <p:cxnSp>
        <p:nvCxnSpPr>
          <p:cNvPr id="33" name="Straight Arrow Connector 32"/>
          <p:cNvCxnSpPr/>
          <p:nvPr/>
        </p:nvCxnSpPr>
        <p:spPr>
          <a:xfrm flipV="1">
            <a:off x="8952078" y="4066072"/>
            <a:ext cx="0" cy="78581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0" name="AutoShape 7"/>
          <p:cNvSpPr>
            <a:spLocks noChangeArrowheads="1"/>
          </p:cNvSpPr>
          <p:nvPr/>
        </p:nvSpPr>
        <p:spPr bwMode="auto">
          <a:xfrm>
            <a:off x="2311496" y="6021288"/>
            <a:ext cx="480664" cy="521046"/>
          </a:xfrm>
          <a:prstGeom prst="rightArrow">
            <a:avLst>
              <a:gd name="adj1" fmla="val 50000"/>
              <a:gd name="adj2" fmla="val 25000"/>
            </a:avLst>
          </a:prstGeom>
          <a:solidFill>
            <a:srgbClr val="009900"/>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2" name="AutoShape 7"/>
          <p:cNvSpPr>
            <a:spLocks noChangeArrowheads="1"/>
          </p:cNvSpPr>
          <p:nvPr/>
        </p:nvSpPr>
        <p:spPr bwMode="auto">
          <a:xfrm>
            <a:off x="6670332" y="6044391"/>
            <a:ext cx="480664" cy="521046"/>
          </a:xfrm>
          <a:prstGeom prst="rightArrow">
            <a:avLst>
              <a:gd name="adj1" fmla="val 50000"/>
              <a:gd name="adj2" fmla="val 25000"/>
            </a:avLst>
          </a:prstGeom>
          <a:solidFill>
            <a:srgbClr val="FF0000"/>
          </a:solidFill>
          <a:ln w="9525">
            <a:solidFill>
              <a:schemeClr val="accent4"/>
            </a:solidFill>
            <a:miter lim="800000"/>
            <a:headEnd/>
            <a:tailEnd/>
          </a:ln>
          <a:effectLst/>
        </p:spPr>
        <p:txBody>
          <a:bodyPr wrap="none" anchor="ctr"/>
          <a:lstStyle/>
          <a:p>
            <a:pPr>
              <a:defRPr/>
            </a:pPr>
            <a:endParaRPr lang="en-GB" sz="1600">
              <a:latin typeface="Comic Sans MS" panose="030F0702030302020204" pitchFamily="66" charset="0"/>
            </a:endParaRPr>
          </a:p>
        </p:txBody>
      </p:sp>
      <p:sp>
        <p:nvSpPr>
          <p:cNvPr id="34" name="AutoShape 7"/>
          <p:cNvSpPr>
            <a:spLocks noChangeArrowheads="1"/>
          </p:cNvSpPr>
          <p:nvPr/>
        </p:nvSpPr>
        <p:spPr bwMode="auto">
          <a:xfrm>
            <a:off x="230160" y="6021288"/>
            <a:ext cx="480664" cy="521046"/>
          </a:xfrm>
          <a:prstGeom prst="rightArrow">
            <a:avLst>
              <a:gd name="adj1" fmla="val 50000"/>
              <a:gd name="adj2" fmla="val 25000"/>
            </a:avLst>
          </a:prstGeom>
          <a:solidFill>
            <a:srgbClr val="00B0F0"/>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5" name="AutoShape 7"/>
          <p:cNvSpPr>
            <a:spLocks noChangeArrowheads="1"/>
          </p:cNvSpPr>
          <p:nvPr/>
        </p:nvSpPr>
        <p:spPr bwMode="auto">
          <a:xfrm>
            <a:off x="4377826" y="6021288"/>
            <a:ext cx="480664" cy="521046"/>
          </a:xfrm>
          <a:prstGeom prst="rightArrow">
            <a:avLst>
              <a:gd name="adj1" fmla="val 50000"/>
              <a:gd name="adj2" fmla="val 25000"/>
            </a:avLst>
          </a:prstGeom>
          <a:solidFill>
            <a:srgbClr val="FFC000"/>
          </a:solidFill>
          <a:ln w="9525">
            <a:solidFill>
              <a:schemeClr val="tx1"/>
            </a:solidFill>
            <a:miter lim="800000"/>
            <a:headEnd/>
            <a:tailEnd/>
          </a:ln>
        </p:spPr>
        <p:txBody>
          <a:bodyPr wrap="none" anchor="ctr"/>
          <a:lstStyle/>
          <a:p>
            <a:endParaRPr lang="en-US" sz="1600">
              <a:latin typeface="Comic Sans MS" panose="030F0702030302020204" pitchFamily="66" charset="0"/>
            </a:endParaRPr>
          </a:p>
        </p:txBody>
      </p:sp>
      <p:sp>
        <p:nvSpPr>
          <p:cNvPr id="36" name="Rectangle 4"/>
          <p:cNvSpPr>
            <a:spLocks noChangeArrowheads="1"/>
          </p:cNvSpPr>
          <p:nvPr/>
        </p:nvSpPr>
        <p:spPr bwMode="auto">
          <a:xfrm>
            <a:off x="2860782" y="6143342"/>
            <a:ext cx="1373807" cy="3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REGIONAL FACTORS</a:t>
            </a:r>
          </a:p>
        </p:txBody>
      </p:sp>
      <p:sp>
        <p:nvSpPr>
          <p:cNvPr id="37" name="Rectangle 4"/>
          <p:cNvSpPr>
            <a:spLocks noChangeArrowheads="1"/>
          </p:cNvSpPr>
          <p:nvPr/>
        </p:nvSpPr>
        <p:spPr bwMode="auto">
          <a:xfrm>
            <a:off x="4858490" y="6044391"/>
            <a:ext cx="1612056" cy="49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LOCAL FACTORS</a:t>
            </a:r>
          </a:p>
        </p:txBody>
      </p:sp>
      <p:sp>
        <p:nvSpPr>
          <p:cNvPr id="38" name="Rectangle 4"/>
          <p:cNvSpPr>
            <a:spLocks noChangeArrowheads="1"/>
          </p:cNvSpPr>
          <p:nvPr/>
        </p:nvSpPr>
        <p:spPr bwMode="auto">
          <a:xfrm>
            <a:off x="7223058" y="6102077"/>
            <a:ext cx="1884054" cy="46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HUMAN FACTORS</a:t>
            </a:r>
          </a:p>
        </p:txBody>
      </p:sp>
      <p:sp>
        <p:nvSpPr>
          <p:cNvPr id="39" name="Rectangle 4"/>
          <p:cNvSpPr>
            <a:spLocks noChangeArrowheads="1"/>
          </p:cNvSpPr>
          <p:nvPr/>
        </p:nvSpPr>
        <p:spPr bwMode="auto">
          <a:xfrm>
            <a:off x="741830" y="5773364"/>
            <a:ext cx="1569665" cy="8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1200" dirty="0">
                <a:latin typeface="Comic Sans MS" panose="030F0702030302020204" pitchFamily="66" charset="0"/>
              </a:rPr>
              <a:t>GLOBAL and CONTINENTAL FACTORS</a:t>
            </a:r>
          </a:p>
        </p:txBody>
      </p:sp>
    </p:spTree>
    <p:extLst>
      <p:ext uri="{BB962C8B-B14F-4D97-AF65-F5344CB8AC3E}">
        <p14:creationId xmlns:p14="http://schemas.microsoft.com/office/powerpoint/2010/main" val="652435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8223"/>
                                        </p:tgtEl>
                                        <p:attrNameLst>
                                          <p:attrName>style.visibility</p:attrName>
                                        </p:attrNameLst>
                                      </p:cBhvr>
                                      <p:to>
                                        <p:strVal val="visible"/>
                                      </p:to>
                                    </p:set>
                                    <p:animEffect transition="in" filter="blinds(horizontal)">
                                      <p:cBhvr>
                                        <p:cTn id="10" dur="500"/>
                                        <p:tgtEl>
                                          <p:spTgt spid="8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02"/>
                                        </p:tgtEl>
                                        <p:attrNameLst>
                                          <p:attrName>style.visibility</p:attrName>
                                        </p:attrNameLst>
                                      </p:cBhvr>
                                      <p:to>
                                        <p:strVal val="visible"/>
                                      </p:to>
                                    </p:set>
                                    <p:animEffect transition="in" filter="blinds(horizontal)">
                                      <p:cBhvr>
                                        <p:cTn id="15" dur="500"/>
                                        <p:tgtEl>
                                          <p:spTgt spid="8202"/>
                                        </p:tgtEl>
                                      </p:cBhvr>
                                    </p:animEffect>
                                  </p:childTnLst>
                                </p:cTn>
                              </p:par>
                              <p:par>
                                <p:cTn id="16" presetID="3" presetClass="entr" presetSubtype="10" fill="hold" nodeType="withEffect">
                                  <p:stCondLst>
                                    <p:cond delay="0"/>
                                  </p:stCondLst>
                                  <p:childTnLst>
                                    <p:set>
                                      <p:cBhvr>
                                        <p:cTn id="17" dur="1" fill="hold">
                                          <p:stCondLst>
                                            <p:cond delay="0"/>
                                          </p:stCondLst>
                                        </p:cTn>
                                        <p:tgtEl>
                                          <p:spTgt spid="8221"/>
                                        </p:tgtEl>
                                        <p:attrNameLst>
                                          <p:attrName>style.visibility</p:attrName>
                                        </p:attrNameLst>
                                      </p:cBhvr>
                                      <p:to>
                                        <p:strVal val="visible"/>
                                      </p:to>
                                    </p:set>
                                    <p:animEffect transition="in" filter="blinds(horizontal)">
                                      <p:cBhvr>
                                        <p:cTn id="18" dur="500"/>
                                        <p:tgtEl>
                                          <p:spTgt spid="82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227"/>
                                        </p:tgtEl>
                                        <p:attrNameLst>
                                          <p:attrName>style.visibility</p:attrName>
                                        </p:attrNameLst>
                                      </p:cBhvr>
                                      <p:to>
                                        <p:strVal val="visible"/>
                                      </p:to>
                                    </p:set>
                                    <p:animEffect transition="in" filter="blinds(horizontal)">
                                      <p:cBhvr>
                                        <p:cTn id="23" dur="500"/>
                                        <p:tgtEl>
                                          <p:spTgt spid="822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nodeType="withEffect">
                                  <p:stCondLst>
                                    <p:cond delay="0"/>
                                  </p:stCondLst>
                                  <p:childTnLst>
                                    <p:set>
                                      <p:cBhvr>
                                        <p:cTn id="33" dur="1" fill="hold">
                                          <p:stCondLst>
                                            <p:cond delay="0"/>
                                          </p:stCondLst>
                                        </p:cTn>
                                        <p:tgtEl>
                                          <p:spTgt spid="8225"/>
                                        </p:tgtEl>
                                        <p:attrNameLst>
                                          <p:attrName>style.visibility</p:attrName>
                                        </p:attrNameLst>
                                      </p:cBhvr>
                                      <p:to>
                                        <p:strVal val="visible"/>
                                      </p:to>
                                    </p:set>
                                    <p:animEffect transition="in" filter="blinds(horizontal)">
                                      <p:cBhvr>
                                        <p:cTn id="34" dur="500"/>
                                        <p:tgtEl>
                                          <p:spTgt spid="82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207"/>
                                        </p:tgtEl>
                                        <p:attrNameLst>
                                          <p:attrName>style.visibility</p:attrName>
                                        </p:attrNameLst>
                                      </p:cBhvr>
                                      <p:to>
                                        <p:strVal val="visible"/>
                                      </p:to>
                                    </p:set>
                                    <p:animEffect transition="in" filter="blinds(horizontal)">
                                      <p:cBhvr>
                                        <p:cTn id="44" dur="500"/>
                                        <p:tgtEl>
                                          <p:spTgt spid="8207"/>
                                        </p:tgtEl>
                                      </p:cBhvr>
                                    </p:animEffect>
                                  </p:childTnLst>
                                </p:cTn>
                              </p:par>
                              <p:par>
                                <p:cTn id="45" presetID="3" presetClass="entr" presetSubtype="10" fill="hold" nodeType="withEffect">
                                  <p:stCondLst>
                                    <p:cond delay="0"/>
                                  </p:stCondLst>
                                  <p:childTnLst>
                                    <p:set>
                                      <p:cBhvr>
                                        <p:cTn id="46" dur="1" fill="hold">
                                          <p:stCondLst>
                                            <p:cond delay="0"/>
                                          </p:stCondLst>
                                        </p:cTn>
                                        <p:tgtEl>
                                          <p:spTgt spid="8215"/>
                                        </p:tgtEl>
                                        <p:attrNameLst>
                                          <p:attrName>style.visibility</p:attrName>
                                        </p:attrNameLst>
                                      </p:cBhvr>
                                      <p:to>
                                        <p:strVal val="visible"/>
                                      </p:to>
                                    </p:set>
                                    <p:animEffect transition="in" filter="blinds(horizontal)">
                                      <p:cBhvr>
                                        <p:cTn id="47" dur="500"/>
                                        <p:tgtEl>
                                          <p:spTgt spid="82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199"/>
                                        </p:tgtEl>
                                        <p:attrNameLst>
                                          <p:attrName>style.visibility</p:attrName>
                                        </p:attrNameLst>
                                      </p:cBhvr>
                                      <p:to>
                                        <p:strVal val="visible"/>
                                      </p:to>
                                    </p:set>
                                    <p:animEffect transition="in" filter="blinds(horizontal)">
                                      <p:cBhvr>
                                        <p:cTn id="52" dur="500"/>
                                        <p:tgtEl>
                                          <p:spTgt spid="81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8219"/>
                                        </p:tgtEl>
                                        <p:attrNameLst>
                                          <p:attrName>style.visibility</p:attrName>
                                        </p:attrNameLst>
                                      </p:cBhvr>
                                      <p:to>
                                        <p:strVal val="visible"/>
                                      </p:to>
                                    </p:set>
                                    <p:animEffect transition="in" filter="blinds(horizontal)">
                                      <p:cBhvr>
                                        <p:cTn id="57" dur="500"/>
                                        <p:tgtEl>
                                          <p:spTgt spid="8219"/>
                                        </p:tgtEl>
                                      </p:cBhvr>
                                    </p:animEffect>
                                  </p:childTnLst>
                                </p:cTn>
                              </p:par>
                              <p:par>
                                <p:cTn id="58" presetID="3" presetClass="entr" presetSubtype="10" fill="hold" nodeType="withEffect">
                                  <p:stCondLst>
                                    <p:cond delay="0"/>
                                  </p:stCondLst>
                                  <p:childTnLst>
                                    <p:set>
                                      <p:cBhvr>
                                        <p:cTn id="59" dur="1" fill="hold">
                                          <p:stCondLst>
                                            <p:cond delay="0"/>
                                          </p:stCondLst>
                                        </p:cTn>
                                        <p:tgtEl>
                                          <p:spTgt spid="8217"/>
                                        </p:tgtEl>
                                        <p:attrNameLst>
                                          <p:attrName>style.visibility</p:attrName>
                                        </p:attrNameLst>
                                      </p:cBhvr>
                                      <p:to>
                                        <p:strVal val="visible"/>
                                      </p:to>
                                    </p:set>
                                    <p:animEffect transition="in" filter="blinds(horizontal)">
                                      <p:cBhvr>
                                        <p:cTn id="60" dur="500"/>
                                        <p:tgtEl>
                                          <p:spTgt spid="82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200"/>
                                        </p:tgtEl>
                                        <p:attrNameLst>
                                          <p:attrName>style.visibility</p:attrName>
                                        </p:attrNameLst>
                                      </p:cBhvr>
                                      <p:to>
                                        <p:strVal val="visible"/>
                                      </p:to>
                                    </p:set>
                                    <p:animEffect transition="in" filter="blinds(horizontal)">
                                      <p:cBhvr>
                                        <p:cTn id="63" dur="500"/>
                                        <p:tgtEl>
                                          <p:spTgt spid="82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205"/>
                                        </p:tgtEl>
                                        <p:attrNameLst>
                                          <p:attrName>style.visibility</p:attrName>
                                        </p:attrNameLst>
                                      </p:cBhvr>
                                      <p:to>
                                        <p:strVal val="visible"/>
                                      </p:to>
                                    </p:set>
                                    <p:animEffect transition="in" filter="blinds(horizontal)">
                                      <p:cBhvr>
                                        <p:cTn id="68" dur="500"/>
                                        <p:tgtEl>
                                          <p:spTgt spid="8205"/>
                                        </p:tgtEl>
                                      </p:cBhvr>
                                    </p:animEffect>
                                  </p:childTnLst>
                                </p:cTn>
                              </p:par>
                              <p:par>
                                <p:cTn id="69" presetID="3" presetClass="entr" presetSubtype="10" fill="hold" nodeType="withEffect">
                                  <p:stCondLst>
                                    <p:cond delay="0"/>
                                  </p:stCondLst>
                                  <p:childTnLst>
                                    <p:set>
                                      <p:cBhvr>
                                        <p:cTn id="70" dur="1" fill="hold">
                                          <p:stCondLst>
                                            <p:cond delay="0"/>
                                          </p:stCondLst>
                                        </p:cTn>
                                        <p:tgtEl>
                                          <p:spTgt spid="8211"/>
                                        </p:tgtEl>
                                        <p:attrNameLst>
                                          <p:attrName>style.visibility</p:attrName>
                                        </p:attrNameLst>
                                      </p:cBhvr>
                                      <p:to>
                                        <p:strVal val="visible"/>
                                      </p:to>
                                    </p:set>
                                    <p:animEffect transition="in" filter="blinds(horizontal)">
                                      <p:cBhvr>
                                        <p:cTn id="71" dur="500"/>
                                        <p:tgtEl>
                                          <p:spTgt spid="82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8203"/>
                                        </p:tgtEl>
                                        <p:attrNameLst>
                                          <p:attrName>style.visibility</p:attrName>
                                        </p:attrNameLst>
                                      </p:cBhvr>
                                      <p:to>
                                        <p:strVal val="visible"/>
                                      </p:to>
                                    </p:set>
                                    <p:animEffect transition="in" filter="blinds(horizontal)">
                                      <p:cBhvr>
                                        <p:cTn id="76" dur="500"/>
                                        <p:tgtEl>
                                          <p:spTgt spid="8203"/>
                                        </p:tgtEl>
                                      </p:cBhvr>
                                    </p:animEffect>
                                  </p:childTnLst>
                                </p:cTn>
                              </p:par>
                              <p:par>
                                <p:cTn id="77" presetID="3" presetClass="entr" presetSubtype="10" fill="hold" nodeType="withEffect">
                                  <p:stCondLst>
                                    <p:cond delay="0"/>
                                  </p:stCondLst>
                                  <p:childTnLst>
                                    <p:set>
                                      <p:cBhvr>
                                        <p:cTn id="78" dur="1" fill="hold">
                                          <p:stCondLst>
                                            <p:cond delay="0"/>
                                          </p:stCondLst>
                                        </p:cTn>
                                        <p:tgtEl>
                                          <p:spTgt spid="8213"/>
                                        </p:tgtEl>
                                        <p:attrNameLst>
                                          <p:attrName>style.visibility</p:attrName>
                                        </p:attrNameLst>
                                      </p:cBhvr>
                                      <p:to>
                                        <p:strVal val="visible"/>
                                      </p:to>
                                    </p:set>
                                    <p:animEffect transition="in" filter="blinds(horizontal)">
                                      <p:cBhvr>
                                        <p:cTn id="79" dur="500"/>
                                        <p:tgtEl>
                                          <p:spTgt spid="821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8229"/>
                                        </p:tgtEl>
                                        <p:attrNameLst>
                                          <p:attrName>style.visibility</p:attrName>
                                        </p:attrNameLst>
                                      </p:cBhvr>
                                      <p:to>
                                        <p:strVal val="visible"/>
                                      </p:to>
                                    </p:set>
                                    <p:animEffect transition="in" filter="blinds(horizontal)">
                                      <p:cBhvr>
                                        <p:cTn id="84" dur="500"/>
                                        <p:tgtEl>
                                          <p:spTgt spid="822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8201"/>
                                        </p:tgtEl>
                                        <p:attrNameLst>
                                          <p:attrName>style.visibility</p:attrName>
                                        </p:attrNameLst>
                                      </p:cBhvr>
                                      <p:to>
                                        <p:strVal val="visible"/>
                                      </p:to>
                                    </p:set>
                                    <p:animEffect transition="in" filter="blinds(horizontal)">
                                      <p:cBhvr>
                                        <p:cTn id="87" dur="500"/>
                                        <p:tgtEl>
                                          <p:spTgt spid="820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8204"/>
                                        </p:tgtEl>
                                        <p:attrNameLst>
                                          <p:attrName>style.visibility</p:attrName>
                                        </p:attrNameLst>
                                      </p:cBhvr>
                                      <p:to>
                                        <p:strVal val="visible"/>
                                      </p:to>
                                    </p:set>
                                    <p:animEffect transition="in" filter="box(in)">
                                      <p:cBhvr>
                                        <p:cTn id="92" dur="500"/>
                                        <p:tgtEl>
                                          <p:spTgt spid="8204"/>
                                        </p:tgtEl>
                                      </p:cBhvr>
                                    </p:animEffect>
                                  </p:childTnLst>
                                </p:cTn>
                              </p:par>
                              <p:par>
                                <p:cTn id="93" presetID="4" presetClass="entr" presetSubtype="16" fill="hold" nodeType="withEffect">
                                  <p:stCondLst>
                                    <p:cond delay="0"/>
                                  </p:stCondLst>
                                  <p:childTnLst>
                                    <p:set>
                                      <p:cBhvr>
                                        <p:cTn id="94" dur="1" fill="hold">
                                          <p:stCondLst>
                                            <p:cond delay="0"/>
                                          </p:stCondLst>
                                        </p:cTn>
                                        <p:tgtEl>
                                          <p:spTgt spid="8209"/>
                                        </p:tgtEl>
                                        <p:attrNameLst>
                                          <p:attrName>style.visibility</p:attrName>
                                        </p:attrNameLst>
                                      </p:cBhvr>
                                      <p:to>
                                        <p:strVal val="visible"/>
                                      </p:to>
                                    </p:set>
                                    <p:animEffect transition="in" filter="box(in)">
                                      <p:cBhvr>
                                        <p:cTn id="95" dur="500"/>
                                        <p:tgtEl>
                                          <p:spTgt spid="820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8206"/>
                                        </p:tgtEl>
                                        <p:attrNameLst>
                                          <p:attrName>style.visibility</p:attrName>
                                        </p:attrNameLst>
                                      </p:cBhvr>
                                      <p:to>
                                        <p:strVal val="visible"/>
                                      </p:to>
                                    </p:set>
                                    <p:animEffect transition="in" filter="blinds(horizontal)">
                                      <p:cBhvr>
                                        <p:cTn id="100" dur="500"/>
                                        <p:tgtEl>
                                          <p:spTgt spid="820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linds(horizontal)">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blinds(horizontal)">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blinds(horizontal)">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blinds(horizontal)">
                                      <p:cBhvr>
                                        <p:cTn id="125" dur="500"/>
                                        <p:tgtEl>
                                          <p:spTgt spid="3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blinds(horizontal)">
                                      <p:cBhvr>
                                        <p:cTn id="128" dur="500"/>
                                        <p:tgtEl>
                                          <p:spTgt spid="36"/>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blinds(horizontal)">
                                      <p:cBhvr>
                                        <p:cTn id="131" dur="500"/>
                                        <p:tgtEl>
                                          <p:spTgt spid="37"/>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blinds(horizontal)">
                                      <p:cBhvr>
                                        <p:cTn id="134" dur="500"/>
                                        <p:tgtEl>
                                          <p:spTgt spid="38"/>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linds(horizontal)">
                                      <p:cBhvr>
                                        <p:cTn id="1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6" grpId="0" animBg="1"/>
      <p:bldP spid="17" grpId="0" animBg="1"/>
      <p:bldP spid="18" grpId="0" animBg="1"/>
      <p:bldP spid="19" grpId="0" animBg="1"/>
      <p:bldP spid="31" grpId="0" animBg="1"/>
      <p:bldP spid="30" grpId="0" animBg="1"/>
      <p:bldP spid="32" grpId="0" animBg="1"/>
      <p:bldP spid="34" grpId="0" animBg="1"/>
      <p:bldP spid="35" grpId="0" animBg="1"/>
      <p:bldP spid="36" grpId="0"/>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94" y="116632"/>
            <a:ext cx="8843594" cy="461665"/>
          </a:xfrm>
          <a:prstGeom prst="rect">
            <a:avLst/>
          </a:prstGeom>
          <a:ln w="28575">
            <a:solidFill>
              <a:srgbClr val="FF0000"/>
            </a:solidFill>
          </a:ln>
        </p:spPr>
        <p:txBody>
          <a:bodyPr wrap="square">
            <a:spAutoFit/>
          </a:bodyPr>
          <a:lstStyle/>
          <a:p>
            <a:pPr algn="ctr"/>
            <a:r>
              <a:rPr lang="en-GB" sz="2400" u="sng" cap="all" dirty="0">
                <a:latin typeface="Comic Sans MS" panose="030F0702030302020204" pitchFamily="66" charset="0"/>
              </a:rPr>
              <a:t>Biodiversity and change </a:t>
            </a:r>
          </a:p>
        </p:txBody>
      </p:sp>
      <p:sp>
        <p:nvSpPr>
          <p:cNvPr id="5" name="Rectangle 4"/>
          <p:cNvSpPr/>
          <p:nvPr/>
        </p:nvSpPr>
        <p:spPr>
          <a:xfrm>
            <a:off x="120894" y="749020"/>
            <a:ext cx="8843594" cy="707886"/>
          </a:xfrm>
          <a:prstGeom prst="rect">
            <a:avLst/>
          </a:prstGeom>
          <a:ln w="28575">
            <a:solidFill>
              <a:srgbClr val="FFC000"/>
            </a:solidFill>
          </a:ln>
        </p:spPr>
        <p:txBody>
          <a:bodyPr wrap="square">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 To explain the concept and importance of biodiversity in tropical rainforests.</a:t>
            </a:r>
          </a:p>
        </p:txBody>
      </p:sp>
      <p:sp>
        <p:nvSpPr>
          <p:cNvPr id="7" name="Rectangle 6"/>
          <p:cNvSpPr/>
          <p:nvPr/>
        </p:nvSpPr>
        <p:spPr>
          <a:xfrm>
            <a:off x="120894" y="1580320"/>
            <a:ext cx="8843594" cy="70788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Starter</a:t>
            </a:r>
            <a:r>
              <a:rPr lang="en-GB" sz="2000" dirty="0">
                <a:latin typeface="Comic Sans MS" panose="030F0702030302020204" pitchFamily="66" charset="0"/>
              </a:rPr>
              <a:t>:  Make sure to categorise each of the factors affecting biodiversity. Ensure to complete the key and complete the task.</a:t>
            </a:r>
          </a:p>
        </p:txBody>
      </p:sp>
      <p:sp>
        <p:nvSpPr>
          <p:cNvPr id="19" name="AutoShape 2" descr="http://www.dr-barbara-hendel.de/files/uploads/ganzheitliche-medizin/spezielle-therapien/salzanwendungen/sole-inhalation/dr-hendel_sole-inhalat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6" descr="http://personalcaretruth.com/wp-content/uploads/2010/10/6a00e54eeb0935883401348823a31a970c-800wi.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20894" y="5987694"/>
            <a:ext cx="8921505" cy="830997"/>
          </a:xfrm>
          <a:prstGeom prst="rect">
            <a:avLst/>
          </a:prstGeom>
          <a:ln w="28575">
            <a:solidFill>
              <a:schemeClr val="accent6">
                <a:lumMod val="75000"/>
              </a:schemeClr>
            </a:solidFill>
          </a:ln>
        </p:spPr>
        <p:txBody>
          <a:bodyPr wrap="square">
            <a:spAutoFit/>
          </a:bodyPr>
          <a:lstStyle/>
          <a:p>
            <a:r>
              <a:rPr lang="en-GB" sz="1600" dirty="0">
                <a:latin typeface="Comic Sans MS" panose="030F0702030302020204" pitchFamily="66" charset="0"/>
              </a:rPr>
              <a:t>Biodiversity involves plants, animals and microorganisms. It refers to species diversity, genetic diversity and the interdependence of species within the ecosystem. Accept two valid points.</a:t>
            </a:r>
          </a:p>
        </p:txBody>
      </p:sp>
      <p:sp>
        <p:nvSpPr>
          <p:cNvPr id="23" name="Rectangle 22"/>
          <p:cNvSpPr/>
          <p:nvPr/>
        </p:nvSpPr>
        <p:spPr>
          <a:xfrm>
            <a:off x="120894" y="2420888"/>
            <a:ext cx="4343778" cy="400110"/>
          </a:xfrm>
          <a:prstGeom prst="rect">
            <a:avLst/>
          </a:prstGeom>
          <a:solidFill>
            <a:schemeClr val="bg1"/>
          </a:solidFill>
          <a:ln w="28575">
            <a:solidFill>
              <a:srgbClr val="7030A0"/>
            </a:solidFill>
          </a:ln>
        </p:spPr>
        <p:txBody>
          <a:bodyPr wrap="square">
            <a:spAutoFit/>
          </a:bodyPr>
          <a:lstStyle/>
          <a:p>
            <a:pPr algn="ctr"/>
            <a:r>
              <a:rPr lang="en-GB" sz="2000" u="sng" dirty="0">
                <a:latin typeface="Comic Sans MS" panose="030F0702030302020204" pitchFamily="66" charset="0"/>
              </a:rPr>
              <a:t>Worksheet</a:t>
            </a:r>
            <a:endParaRPr lang="en-GB" sz="2000" dirty="0">
              <a:latin typeface="Comic Sans MS" panose="030F0702030302020204" pitchFamily="66" charset="0"/>
            </a:endParaRPr>
          </a:p>
        </p:txBody>
      </p:sp>
      <p:sp>
        <p:nvSpPr>
          <p:cNvPr id="12" name="Rectangle 11"/>
          <p:cNvSpPr/>
          <p:nvPr/>
        </p:nvSpPr>
        <p:spPr>
          <a:xfrm>
            <a:off x="4560031" y="2421733"/>
            <a:ext cx="4421797" cy="400110"/>
          </a:xfrm>
          <a:prstGeom prst="rect">
            <a:avLst/>
          </a:prstGeom>
          <a:solidFill>
            <a:schemeClr val="bg1"/>
          </a:solidFill>
          <a:ln w="28575">
            <a:solidFill>
              <a:srgbClr val="7030A0"/>
            </a:solidFill>
          </a:ln>
        </p:spPr>
        <p:txBody>
          <a:bodyPr wrap="square">
            <a:spAutoFit/>
          </a:bodyPr>
          <a:lstStyle/>
          <a:p>
            <a:pPr algn="ctr"/>
            <a:r>
              <a:rPr lang="en-GB" sz="2000" u="sng" dirty="0">
                <a:latin typeface="Comic Sans MS" panose="030F0702030302020204" pitchFamily="66" charset="0"/>
              </a:rPr>
              <a:t>Check your Answers</a:t>
            </a:r>
            <a:endParaRPr lang="en-GB" sz="2000"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98" y="2996952"/>
            <a:ext cx="3982370" cy="263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02" y="2996952"/>
            <a:ext cx="3955070" cy="263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ction Button: Movie 2">
            <a:hlinkClick r:id="rId4" highlightClick="1"/>
          </p:cNvPr>
          <p:cNvSpPr/>
          <p:nvPr/>
        </p:nvSpPr>
        <p:spPr>
          <a:xfrm>
            <a:off x="8604448" y="240730"/>
            <a:ext cx="216024" cy="16393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061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489890" y="3803273"/>
            <a:ext cx="4796070" cy="216024"/>
          </a:xfrm>
          <a:ln w="28575">
            <a:solidFill>
              <a:srgbClr val="FF0000"/>
            </a:solidFill>
          </a:ln>
        </p:spPr>
        <p:txBody>
          <a:bodyPr>
            <a:normAutofit fontScale="90000"/>
          </a:bodyPr>
          <a:lstStyle/>
          <a:p>
            <a:r>
              <a:rPr lang="en-GB" sz="1800" u="sng" dirty="0">
                <a:latin typeface="Comic Sans MS" panose="030F0702030302020204" pitchFamily="66" charset="0"/>
              </a:rPr>
              <a:t>Glossary </a:t>
            </a:r>
            <a:endParaRPr lang="en-GB" sz="2400" u="sng" dirty="0">
              <a:latin typeface="Comic Sans MS" panose="030F0702030302020204" pitchFamily="66" charset="0"/>
            </a:endParaRPr>
          </a:p>
        </p:txBody>
      </p:sp>
      <p:sp>
        <p:nvSpPr>
          <p:cNvPr id="6" name="Title 1"/>
          <p:cNvSpPr txBox="1">
            <a:spLocks/>
          </p:cNvSpPr>
          <p:nvPr/>
        </p:nvSpPr>
        <p:spPr>
          <a:xfrm>
            <a:off x="107503" y="116632"/>
            <a:ext cx="8912875" cy="43204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Success Criteria </a:t>
            </a:r>
          </a:p>
        </p:txBody>
      </p:sp>
      <p:sp>
        <p:nvSpPr>
          <p:cNvPr id="9" name="Title 1"/>
          <p:cNvSpPr txBox="1">
            <a:spLocks/>
          </p:cNvSpPr>
          <p:nvPr/>
        </p:nvSpPr>
        <p:spPr>
          <a:xfrm>
            <a:off x="107504" y="1527583"/>
            <a:ext cx="3517552" cy="818065"/>
          </a:xfrm>
          <a:prstGeom prst="rect">
            <a:avLst/>
          </a:prstGeom>
          <a:ln w="28575">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latin typeface="Comic Sans MS" panose="030F0702030302020204" pitchFamily="66" charset="0"/>
              </a:rPr>
              <a:t>Learning Outcome: </a:t>
            </a:r>
          </a:p>
        </p:txBody>
      </p:sp>
      <p:sp>
        <p:nvSpPr>
          <p:cNvPr id="11" name="Title 1"/>
          <p:cNvSpPr txBox="1">
            <a:spLocks/>
          </p:cNvSpPr>
          <p:nvPr/>
        </p:nvSpPr>
        <p:spPr>
          <a:xfrm>
            <a:off x="107504" y="2492896"/>
            <a:ext cx="3528392" cy="3600399"/>
          </a:xfrm>
          <a:prstGeom prst="rect">
            <a:avLst/>
          </a:prstGeom>
          <a:ln w="28575">
            <a:solidFill>
              <a:srgbClr val="002060"/>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r>
              <a:rPr lang="en-GB" sz="1800" dirty="0">
                <a:latin typeface="Comic Sans MS" panose="030F0702030302020204" pitchFamily="66" charset="0"/>
              </a:rPr>
              <a:t>For a D grade… identify human influences on biodiversity</a:t>
            </a:r>
          </a:p>
          <a:p>
            <a:pPr marL="285750" indent="-285750" algn="l">
              <a:buFont typeface="Arial" panose="020B0604020202020204" pitchFamily="34" charset="0"/>
              <a:buChar char="•"/>
            </a:pPr>
            <a:endParaRPr lang="en-GB" sz="1800" dirty="0">
              <a:latin typeface="Comic Sans MS" panose="030F0702030302020204" pitchFamily="66" charset="0"/>
            </a:endParaRPr>
          </a:p>
          <a:p>
            <a:pPr marL="285750" indent="-285750" algn="l">
              <a:buFont typeface="Arial" panose="020B0604020202020204" pitchFamily="34" charset="0"/>
              <a:buChar char="•"/>
            </a:pPr>
            <a:r>
              <a:rPr lang="en-GB" sz="1800" dirty="0">
                <a:latin typeface="Comic Sans MS" panose="030F0702030302020204" pitchFamily="66" charset="0"/>
              </a:rPr>
              <a:t>For a C grade… identify and explain using geographical terminology to explain how humans influence biodiversity. You can back up you points with case studies</a:t>
            </a:r>
          </a:p>
          <a:p>
            <a:pPr marL="285750" indent="-285750" algn="l">
              <a:buFont typeface="Arial" panose="020B0604020202020204" pitchFamily="34" charset="0"/>
              <a:buChar char="•"/>
            </a:pPr>
            <a:endParaRPr lang="en-GB" sz="1800" dirty="0">
              <a:latin typeface="Comic Sans MS" panose="030F0702030302020204" pitchFamily="66" charset="0"/>
            </a:endParaRPr>
          </a:p>
          <a:p>
            <a:pPr marL="285750" indent="-285750" algn="l">
              <a:buFont typeface="Arial" panose="020B0604020202020204" pitchFamily="34" charset="0"/>
              <a:buChar char="•"/>
            </a:pPr>
            <a:r>
              <a:rPr lang="en-GB" sz="1800" dirty="0">
                <a:latin typeface="Comic Sans MS" panose="030F0702030302020204" pitchFamily="66" charset="0"/>
              </a:rPr>
              <a:t>For an A grade...all of the above and evaluate the extent to which people influence biodiversity</a:t>
            </a:r>
          </a:p>
        </p:txBody>
      </p:sp>
      <p:sp>
        <p:nvSpPr>
          <p:cNvPr id="8" name="Title 1"/>
          <p:cNvSpPr txBox="1">
            <a:spLocks/>
          </p:cNvSpPr>
          <p:nvPr/>
        </p:nvSpPr>
        <p:spPr>
          <a:xfrm>
            <a:off x="107504" y="692696"/>
            <a:ext cx="8912875" cy="720080"/>
          </a:xfrm>
          <a:prstGeom prst="rect">
            <a:avLst/>
          </a:prstGeom>
          <a:ln w="28575">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u="sng" dirty="0">
                <a:latin typeface="Comic Sans MS" panose="030F0702030302020204" pitchFamily="66" charset="0"/>
              </a:rPr>
              <a:t>Learning Objective</a:t>
            </a:r>
            <a:r>
              <a:rPr lang="en-GB" sz="1800" dirty="0">
                <a:latin typeface="Comic Sans MS" panose="030F0702030302020204" pitchFamily="66" charset="0"/>
              </a:rPr>
              <a:t>: To explain the concept and importance of biodiversity in tropical rainforests.</a:t>
            </a:r>
          </a:p>
        </p:txBody>
      </p:sp>
      <p:sp>
        <p:nvSpPr>
          <p:cNvPr id="3" name="Rectangle 2"/>
          <p:cNvSpPr/>
          <p:nvPr/>
        </p:nvSpPr>
        <p:spPr>
          <a:xfrm>
            <a:off x="4139951" y="1470543"/>
            <a:ext cx="4880427" cy="4524315"/>
          </a:xfrm>
          <a:prstGeom prst="rect">
            <a:avLst/>
          </a:prstGeom>
          <a:ln w="28575">
            <a:solidFill>
              <a:srgbClr val="7030A0"/>
            </a:solidFill>
          </a:ln>
        </p:spPr>
        <p:txBody>
          <a:bodyPr wrap="square">
            <a:spAutoFit/>
          </a:bodyPr>
          <a:lstStyle/>
          <a:p>
            <a:pPr>
              <a:buFont typeface="Arial" charset="0"/>
              <a:buChar char="•"/>
            </a:pPr>
            <a:r>
              <a:rPr lang="en-GB" sz="1600" u="sng" dirty="0">
                <a:latin typeface="Comic Sans MS"/>
                <a:ea typeface="ＭＳ Ｐゴシック" charset="0"/>
                <a:cs typeface="Comic Sans MS"/>
              </a:rPr>
              <a:t>Biodiversity</a:t>
            </a:r>
            <a:r>
              <a:rPr lang="en-GB" sz="1600" dirty="0">
                <a:latin typeface="Comic Sans MS"/>
                <a:ea typeface="ＭＳ Ｐゴシック" charset="0"/>
                <a:cs typeface="Comic Sans MS"/>
              </a:rPr>
              <a:t> – the variety of genes, species and ecosystems in an area.  </a:t>
            </a:r>
          </a:p>
          <a:p>
            <a:pPr>
              <a:buFont typeface="Arial" charset="0"/>
              <a:buChar char="•"/>
            </a:pPr>
            <a:r>
              <a:rPr lang="en-GB" sz="1600" u="sng" dirty="0">
                <a:latin typeface="Comic Sans MS"/>
                <a:ea typeface="ＭＳ Ｐゴシック" charset="0"/>
                <a:cs typeface="Comic Sans MS"/>
              </a:rPr>
              <a:t>Biosphere</a:t>
            </a:r>
            <a:r>
              <a:rPr lang="en-GB" sz="1600" dirty="0">
                <a:latin typeface="Comic Sans MS"/>
                <a:ea typeface="ＭＳ Ｐゴシック" charset="0"/>
                <a:cs typeface="Comic Sans MS"/>
              </a:rPr>
              <a:t> – the thin veneer of living material on the planet’s surface</a:t>
            </a:r>
          </a:p>
          <a:p>
            <a:pPr>
              <a:buFont typeface="Arial" charset="0"/>
              <a:buChar char="•"/>
            </a:pPr>
            <a:r>
              <a:rPr lang="en-GB" sz="1600" u="sng" dirty="0">
                <a:latin typeface="Comic Sans MS"/>
                <a:ea typeface="ＭＳ Ｐゴシック" charset="0"/>
                <a:cs typeface="Comic Sans MS"/>
              </a:rPr>
              <a:t>Biome</a:t>
            </a:r>
            <a:r>
              <a:rPr lang="en-GB" sz="1600" dirty="0">
                <a:latin typeface="Comic Sans MS"/>
                <a:ea typeface="ＭＳ Ｐゴシック" charset="0"/>
                <a:cs typeface="Comic Sans MS"/>
              </a:rPr>
              <a:t> – a global scale ecosystem e.g. tropical forest </a:t>
            </a:r>
          </a:p>
          <a:p>
            <a:pPr>
              <a:buFont typeface="Arial" charset="0"/>
              <a:buChar char="•"/>
            </a:pPr>
            <a:r>
              <a:rPr lang="en-GB" sz="1600" u="sng" dirty="0">
                <a:latin typeface="Comic Sans MS"/>
                <a:ea typeface="ＭＳ Ｐゴシック" charset="0"/>
                <a:cs typeface="Comic Sans MS"/>
              </a:rPr>
              <a:t>Biomass</a:t>
            </a:r>
            <a:r>
              <a:rPr lang="en-GB" sz="1600" dirty="0">
                <a:solidFill>
                  <a:srgbClr val="7030A0"/>
                </a:solidFill>
                <a:latin typeface="Comic Sans MS"/>
                <a:ea typeface="ＭＳ Ｐゴシック" charset="0"/>
                <a:cs typeface="Comic Sans MS"/>
              </a:rPr>
              <a:t> </a:t>
            </a:r>
            <a:r>
              <a:rPr lang="en-GB" sz="1600" dirty="0">
                <a:latin typeface="Comic Sans MS"/>
                <a:ea typeface="ＭＳ Ｐゴシック" charset="0"/>
                <a:cs typeface="Comic Sans MS"/>
              </a:rPr>
              <a:t> - the total weight of living matter per unit area (dry)</a:t>
            </a:r>
          </a:p>
          <a:p>
            <a:pPr>
              <a:buFont typeface="Arial" charset="0"/>
              <a:buChar char="•"/>
            </a:pPr>
            <a:r>
              <a:rPr lang="en-GB" sz="1600" dirty="0">
                <a:latin typeface="Comic Sans MS"/>
                <a:ea typeface="ＭＳ Ｐゴシック" charset="0"/>
                <a:cs typeface="Comic Sans MS"/>
              </a:rPr>
              <a:t>Biotic-the living components of an ecosystem such as plants.</a:t>
            </a:r>
          </a:p>
          <a:p>
            <a:pPr>
              <a:buFont typeface="Arial" charset="0"/>
              <a:buChar char="•"/>
            </a:pPr>
            <a:r>
              <a:rPr lang="en-GB" sz="1600" u="sng" dirty="0">
                <a:latin typeface="Comic Sans MS"/>
                <a:ea typeface="ＭＳ Ｐゴシック" charset="0"/>
                <a:cs typeface="Comic Sans MS"/>
              </a:rPr>
              <a:t>Ecosystem</a:t>
            </a:r>
            <a:r>
              <a:rPr lang="en-GB" sz="1600" dirty="0">
                <a:latin typeface="Comic Sans MS"/>
                <a:ea typeface="ＭＳ Ｐゴシック" charset="0"/>
                <a:cs typeface="Comic Sans MS"/>
              </a:rPr>
              <a:t>- a dynamic complex of plant, animal and micro-organism communities and their non-living environment interacting as a functional unit.</a:t>
            </a:r>
          </a:p>
          <a:p>
            <a:pPr>
              <a:buFont typeface="Arial" charset="0"/>
              <a:buChar char="•"/>
            </a:pPr>
            <a:r>
              <a:rPr lang="en-GB" sz="1600" u="sng" dirty="0">
                <a:latin typeface="Comic Sans MS"/>
                <a:ea typeface="ＭＳ Ｐゴシック" charset="0"/>
                <a:cs typeface="Comic Sans MS"/>
              </a:rPr>
              <a:t>Biodiversity Hotspot- </a:t>
            </a:r>
            <a:r>
              <a:rPr lang="en-GB" sz="1600" dirty="0">
                <a:latin typeface="Comic Sans MS"/>
                <a:ea typeface="ＭＳ Ｐゴシック" charset="0"/>
                <a:cs typeface="Comic Sans MS"/>
              </a:rPr>
              <a:t>area with particularly high level of biodiversity. </a:t>
            </a:r>
          </a:p>
          <a:p>
            <a:pPr>
              <a:buFont typeface="Arial" charset="0"/>
              <a:buChar char="•"/>
            </a:pPr>
            <a:r>
              <a:rPr lang="en-GB" sz="1600" u="sng" dirty="0">
                <a:latin typeface="Comic Sans MS"/>
                <a:ea typeface="ＭＳ Ｐゴシック" charset="0"/>
                <a:cs typeface="Comic Sans MS"/>
              </a:rPr>
              <a:t>Recolonise</a:t>
            </a:r>
            <a:r>
              <a:rPr lang="en-GB" sz="1600" dirty="0">
                <a:latin typeface="Comic Sans MS"/>
                <a:ea typeface="ＭＳ Ｐゴシック" charset="0"/>
                <a:cs typeface="Comic Sans MS"/>
              </a:rPr>
              <a:t>- The re-establishment of organisms into habitats that they previously occupied.</a:t>
            </a:r>
            <a:endParaRPr lang="en-US" sz="1600" dirty="0">
              <a:latin typeface="Comic Sans MS"/>
              <a:ea typeface="ＭＳ Ｐゴシック" charset="0"/>
              <a:cs typeface="Comic Sans MS"/>
            </a:endParaRPr>
          </a:p>
        </p:txBody>
      </p:sp>
      <p:sp>
        <p:nvSpPr>
          <p:cNvPr id="4" name="Rectangle 3"/>
          <p:cNvSpPr/>
          <p:nvPr/>
        </p:nvSpPr>
        <p:spPr>
          <a:xfrm>
            <a:off x="-1980728" y="498988"/>
            <a:ext cx="4572000" cy="646331"/>
          </a:xfrm>
          <a:prstGeom prst="rect">
            <a:avLst/>
          </a:prstGeom>
        </p:spPr>
        <p:txBody>
          <a:bodyPr>
            <a:spAutoFit/>
          </a:bodyPr>
          <a:lstStyle/>
          <a:p>
            <a:endParaRPr lang="en-GB" dirty="0"/>
          </a:p>
          <a:p>
            <a:endParaRPr lang="en-GB" dirty="0"/>
          </a:p>
        </p:txBody>
      </p:sp>
      <p:sp>
        <p:nvSpPr>
          <p:cNvPr id="10" name="Rectangle 9"/>
          <p:cNvSpPr/>
          <p:nvPr/>
        </p:nvSpPr>
        <p:spPr>
          <a:xfrm>
            <a:off x="107502" y="6205845"/>
            <a:ext cx="8912877" cy="584775"/>
          </a:xfrm>
          <a:prstGeom prst="rect">
            <a:avLst/>
          </a:prstGeom>
          <a:ln w="28575">
            <a:solidFill>
              <a:schemeClr val="accent6">
                <a:lumMod val="75000"/>
              </a:schemeClr>
            </a:solidFill>
          </a:ln>
        </p:spPr>
        <p:txBody>
          <a:bodyPr wrap="square">
            <a:spAutoFit/>
          </a:bodyPr>
          <a:lstStyle/>
          <a:p>
            <a:r>
              <a:rPr lang="en-US" sz="1600" u="sng" dirty="0">
                <a:latin typeface="Comic Sans MS" panose="030F0702030302020204" pitchFamily="66" charset="0"/>
              </a:rPr>
              <a:t>Possible Exam Question</a:t>
            </a:r>
            <a:r>
              <a:rPr lang="en-US" sz="1600" dirty="0">
                <a:latin typeface="Comic Sans MS" panose="030F0702030302020204" pitchFamily="66" charset="0"/>
              </a:rPr>
              <a:t>: Examine the causes and consequences of reduced biodiversity in this biome. </a:t>
            </a:r>
            <a:endParaRPr lang="en-GB" sz="1600" dirty="0">
              <a:latin typeface="Comic Sans MS" panose="030F0702030302020204" pitchFamily="66" charset="0"/>
            </a:endParaRPr>
          </a:p>
        </p:txBody>
      </p:sp>
    </p:spTree>
    <p:extLst>
      <p:ext uri="{BB962C8B-B14F-4D97-AF65-F5344CB8AC3E}">
        <p14:creationId xmlns:p14="http://schemas.microsoft.com/office/powerpoint/2010/main" val="100084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rtin Roberts\Desktop\canopy_prof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982" y="1198725"/>
            <a:ext cx="3723785" cy="4845586"/>
          </a:xfrm>
          <a:prstGeom prst="rect">
            <a:avLst/>
          </a:prstGeom>
          <a:solidFill>
            <a:schemeClr val="bg1"/>
          </a:solidFill>
          <a:ln w="28575">
            <a:solidFill>
              <a:srgbClr val="7030A0"/>
            </a:solidFill>
          </a:ln>
          <a:extLst/>
        </p:spPr>
      </p:pic>
      <p:sp>
        <p:nvSpPr>
          <p:cNvPr id="9" name="Rectangle 8"/>
          <p:cNvSpPr/>
          <p:nvPr/>
        </p:nvSpPr>
        <p:spPr>
          <a:xfrm>
            <a:off x="4542691" y="734193"/>
            <a:ext cx="4337814" cy="5509200"/>
          </a:xfrm>
          <a:prstGeom prst="rect">
            <a:avLst/>
          </a:prstGeom>
          <a:solidFill>
            <a:schemeClr val="bg1"/>
          </a:solidFill>
          <a:ln w="28575">
            <a:solidFill>
              <a:srgbClr val="7030A0"/>
            </a:solidFill>
          </a:ln>
        </p:spPr>
        <p:txBody>
          <a:bodyPr wrap="square">
            <a:spAutoFit/>
          </a:bodyPr>
          <a:lstStyle/>
          <a:p>
            <a:r>
              <a:rPr lang="en-GB" sz="1600" dirty="0">
                <a:latin typeface="Comic Sans MS" panose="030F0702030302020204" pitchFamily="66" charset="0"/>
              </a:rPr>
              <a:t>This is the variety of all forms of life on earth e.g. plants, animals and micro-organisms. This includes variations, interdependence and habitat diversity.</a:t>
            </a:r>
            <a:br>
              <a:rPr lang="en-GB" sz="1600" dirty="0">
                <a:latin typeface="Comic Sans MS" panose="030F0702030302020204" pitchFamily="66" charset="0"/>
              </a:rPr>
            </a:br>
            <a:r>
              <a:rPr lang="en-GB" sz="1600" dirty="0">
                <a:latin typeface="Comic Sans MS" panose="030F0702030302020204" pitchFamily="66" charset="0"/>
              </a:rPr>
              <a:t>Biodiversity is so important in the rainforest because many of the different species depend on one another. It is important for the world because it allows for greater genetic variation, this stabilises ecosystems and makes them resilient to damage. Furthermore it expresses evolutionary potential that will be lost if species go extinct and their genes are removed from the gene pool.</a:t>
            </a:r>
            <a:br>
              <a:rPr lang="en-GB" sz="1600" dirty="0">
                <a:latin typeface="Comic Sans MS" panose="030F0702030302020204" pitchFamily="66" charset="0"/>
              </a:rPr>
            </a:br>
            <a:br>
              <a:rPr lang="en-GB" sz="1600" dirty="0">
                <a:latin typeface="Comic Sans MS" panose="030F0702030302020204" pitchFamily="66" charset="0"/>
              </a:rPr>
            </a:br>
            <a:r>
              <a:rPr lang="en-GB" sz="1600" dirty="0">
                <a:latin typeface="Comic Sans MS" panose="030F0702030302020204" pitchFamily="66" charset="0"/>
              </a:rPr>
              <a:t>The Amazon rain forest</a:t>
            </a:r>
            <a:br>
              <a:rPr lang="en-GB" sz="1600" dirty="0">
                <a:latin typeface="Comic Sans MS" panose="030F0702030302020204" pitchFamily="66" charset="0"/>
              </a:rPr>
            </a:br>
            <a:r>
              <a:rPr lang="en-GB" sz="1600" dirty="0">
                <a:latin typeface="Comic Sans MS" panose="030F0702030302020204" pitchFamily="66" charset="0"/>
              </a:rPr>
              <a:t>covers 40% of South America</a:t>
            </a:r>
          </a:p>
          <a:p>
            <a:r>
              <a:rPr lang="en-GB" sz="1600" dirty="0">
                <a:latin typeface="Comic Sans MS" panose="030F0702030302020204" pitchFamily="66" charset="0"/>
              </a:rPr>
              <a:t>has 40,000 plant species, 1000 diff. trees</a:t>
            </a:r>
          </a:p>
          <a:p>
            <a:r>
              <a:rPr lang="en-GB" sz="1600" dirty="0">
                <a:latin typeface="Comic Sans MS" panose="030F0702030302020204" pitchFamily="66" charset="0"/>
              </a:rPr>
              <a:t>427 diff. mammals,</a:t>
            </a:r>
          </a:p>
          <a:p>
            <a:r>
              <a:rPr lang="en-GB" sz="1600" dirty="0">
                <a:latin typeface="Comic Sans MS" panose="030F0702030302020204" pitchFamily="66" charset="0"/>
              </a:rPr>
              <a:t>receives 160 to 400 inches of rain per year.</a:t>
            </a:r>
          </a:p>
          <a:p>
            <a:r>
              <a:rPr lang="en-GB" sz="1600" dirty="0">
                <a:latin typeface="Comic Sans MS" panose="030F0702030302020204" pitchFamily="66" charset="0"/>
              </a:rPr>
              <a:t>20% of the world’s oxygen is produced by the Amazon rainforest</a:t>
            </a:r>
          </a:p>
        </p:txBody>
      </p:sp>
      <p:sp>
        <p:nvSpPr>
          <p:cNvPr id="5" name="Rectangle 4"/>
          <p:cNvSpPr/>
          <p:nvPr/>
        </p:nvSpPr>
        <p:spPr>
          <a:xfrm>
            <a:off x="120894" y="188640"/>
            <a:ext cx="8843594" cy="461665"/>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The Rainforest</a:t>
            </a:r>
            <a:endParaRPr lang="en-GB" sz="2400" u="sng" cap="all" dirty="0">
              <a:latin typeface="Comic Sans MS" panose="030F0702030302020204" pitchFamily="66" charset="0"/>
            </a:endParaRPr>
          </a:p>
        </p:txBody>
      </p:sp>
      <p:sp>
        <p:nvSpPr>
          <p:cNvPr id="8" name="Action Button: End 7">
            <a:hlinkClick r:id="rId4" highlightClick="1"/>
          </p:cNvPr>
          <p:cNvSpPr/>
          <p:nvPr/>
        </p:nvSpPr>
        <p:spPr>
          <a:xfrm>
            <a:off x="8388424" y="311460"/>
            <a:ext cx="432048"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042" y="4032034"/>
            <a:ext cx="3994918" cy="270933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20894" y="3621519"/>
            <a:ext cx="4235082" cy="400110"/>
          </a:xfrm>
          <a:prstGeom prst="rect">
            <a:avLst/>
          </a:prstGeom>
          <a:ln w="28575">
            <a:solidFill>
              <a:srgbClr val="7030A0"/>
            </a:solidFill>
          </a:ln>
        </p:spPr>
        <p:txBody>
          <a:bodyPr wrap="square">
            <a:spAutoFit/>
          </a:bodyPr>
          <a:lstStyle/>
          <a:p>
            <a:pPr algn="ctr"/>
            <a:r>
              <a:rPr lang="en-GB" sz="2000" u="sng" dirty="0">
                <a:latin typeface="Comic Sans MS" panose="030F0702030302020204" pitchFamily="66" charset="0"/>
              </a:rPr>
              <a:t>Worksheet</a:t>
            </a:r>
            <a:endParaRPr lang="en-GB" sz="2000" u="sng" cap="all" dirty="0">
              <a:latin typeface="Comic Sans MS" panose="030F0702030302020204" pitchFamily="66" charset="0"/>
            </a:endParaRPr>
          </a:p>
        </p:txBody>
      </p:sp>
      <p:sp>
        <p:nvSpPr>
          <p:cNvPr id="11" name="Rectangle 10"/>
          <p:cNvSpPr/>
          <p:nvPr/>
        </p:nvSpPr>
        <p:spPr>
          <a:xfrm>
            <a:off x="120894" y="891127"/>
            <a:ext cx="4235082" cy="1938992"/>
          </a:xfrm>
          <a:prstGeom prst="rect">
            <a:avLst/>
          </a:prstGeom>
          <a:ln w="28575">
            <a:solidFill>
              <a:srgbClr val="00FF00"/>
            </a:solidFill>
          </a:ln>
        </p:spPr>
        <p:txBody>
          <a:bodyPr wrap="square">
            <a:spAutoFit/>
          </a:bodyPr>
          <a:lstStyle/>
          <a:p>
            <a:r>
              <a:rPr lang="en-GB" sz="2000" u="sng" cap="all" dirty="0">
                <a:latin typeface="Comic Sans MS" panose="030F0702030302020204" pitchFamily="66" charset="0"/>
              </a:rPr>
              <a:t>Demo: </a:t>
            </a:r>
            <a:r>
              <a:rPr lang="en-US" sz="2000" dirty="0">
                <a:latin typeface="Comic Sans MS" panose="030F0702030302020204" pitchFamily="66" charset="0"/>
              </a:rPr>
              <a:t>Watch the YouTube TED Talks video (18 minutes) and annotate the rainforest structure diagram beneath with as much information as possible. </a:t>
            </a:r>
            <a:endParaRPr lang="en-GB" sz="2000" dirty="0">
              <a:latin typeface="Comic Sans MS" panose="030F0702030302020204" pitchFamily="66" charset="0"/>
            </a:endParaRPr>
          </a:p>
          <a:p>
            <a:pPr algn="ctr"/>
            <a:endParaRPr lang="en-GB" sz="2000" u="sng" cap="all" dirty="0">
              <a:latin typeface="Comic Sans MS" panose="030F0702030302020204" pitchFamily="66" charset="0"/>
            </a:endParaRPr>
          </a:p>
        </p:txBody>
      </p:sp>
    </p:spTree>
    <p:extLst>
      <p:ext uri="{BB962C8B-B14F-4D97-AF65-F5344CB8AC3E}">
        <p14:creationId xmlns:p14="http://schemas.microsoft.com/office/powerpoint/2010/main" val="385442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90" y="1268760"/>
            <a:ext cx="8688997"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0894" y="188640"/>
            <a:ext cx="8843594" cy="461665"/>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The Rainforest</a:t>
            </a:r>
            <a:endParaRPr lang="en-GB" sz="2400" u="sng" cap="all" dirty="0">
              <a:latin typeface="Comic Sans MS" panose="030F0702030302020204" pitchFamily="66" charset="0"/>
            </a:endParaRPr>
          </a:p>
        </p:txBody>
      </p:sp>
    </p:spTree>
    <p:extLst>
      <p:ext uri="{BB962C8B-B14F-4D97-AF65-F5344CB8AC3E}">
        <p14:creationId xmlns:p14="http://schemas.microsoft.com/office/powerpoint/2010/main" val="182506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94" y="188640"/>
            <a:ext cx="8843594" cy="461665"/>
          </a:xfrm>
          <a:prstGeom prst="rect">
            <a:avLst/>
          </a:prstGeom>
          <a:ln w="28575">
            <a:solidFill>
              <a:srgbClr val="FF0000"/>
            </a:solidFill>
          </a:ln>
        </p:spPr>
        <p:txBody>
          <a:bodyPr wrap="square">
            <a:spAutoFit/>
          </a:bodyPr>
          <a:lstStyle/>
          <a:p>
            <a:pPr algn="ctr"/>
            <a:r>
              <a:rPr lang="en-GB" sz="2400" u="sng" cap="all" dirty="0">
                <a:latin typeface="Comic Sans MS" panose="030F0702030302020204" pitchFamily="66" charset="0"/>
              </a:rPr>
              <a:t>The Value </a:t>
            </a:r>
          </a:p>
        </p:txBody>
      </p:sp>
      <p:sp>
        <p:nvSpPr>
          <p:cNvPr id="18" name="Rectangle 17"/>
          <p:cNvSpPr/>
          <p:nvPr/>
        </p:nvSpPr>
        <p:spPr>
          <a:xfrm>
            <a:off x="97141" y="764704"/>
            <a:ext cx="8921505" cy="646331"/>
          </a:xfrm>
          <a:prstGeom prst="rect">
            <a:avLst/>
          </a:prstGeom>
          <a:solidFill>
            <a:schemeClr val="bg1"/>
          </a:solidFill>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What are the values that the rainforest holds? </a:t>
            </a:r>
            <a:r>
              <a:rPr lang="en-US" dirty="0">
                <a:latin typeface="Comic Sans MS" panose="030F0702030302020204" pitchFamily="66" charset="0"/>
              </a:rPr>
              <a:t>Sort the following cards into:</a:t>
            </a:r>
            <a:endParaRPr lang="en-GB" dirty="0">
              <a:latin typeface="Comic Sans MS" panose="030F0702030302020204" pitchFamily="66" charset="0"/>
            </a:endParaRPr>
          </a:p>
        </p:txBody>
      </p:sp>
      <p:sp>
        <p:nvSpPr>
          <p:cNvPr id="19" name="AutoShape 2" descr="http://www.dr-barbara-hendel.de/files/uploads/ganzheitliche-medizin/spezielle-therapien/salzanwendungen/sole-inhalation/dr-hendel_sole-inhalat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6" descr="http://personalcaretruth.com/wp-content/uploads/2010/10/6a00e54eeb0935883401348823a31a970c-800wi.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3" name="Diagram 2"/>
          <p:cNvGraphicFramePr/>
          <p:nvPr>
            <p:extLst>
              <p:ext uri="{D42A27DB-BD31-4B8C-83A1-F6EECF244321}">
                <p14:modId xmlns:p14="http://schemas.microsoft.com/office/powerpoint/2010/main" val="1419498421"/>
              </p:ext>
            </p:extLst>
          </p:nvPr>
        </p:nvGraphicFramePr>
        <p:xfrm>
          <a:off x="1550514" y="1444328"/>
          <a:ext cx="5932870" cy="4864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382" y="1484784"/>
            <a:ext cx="2982292" cy="24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532" y="3986228"/>
            <a:ext cx="2827114" cy="283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63382" y="3979012"/>
            <a:ext cx="2982292" cy="2807852"/>
            <a:chOff x="2885250" y="2723687"/>
            <a:chExt cx="3481463" cy="3513625"/>
          </a:xfrm>
        </p:grpSpPr>
        <p:pic>
          <p:nvPicPr>
            <p:cNvPr id="1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5250" y="2723687"/>
              <a:ext cx="3481462" cy="318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5250" y="5817616"/>
              <a:ext cx="3481463" cy="41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5909088" y="1484784"/>
            <a:ext cx="3150502" cy="2031325"/>
          </a:xfrm>
          <a:prstGeom prst="rect">
            <a:avLst/>
          </a:prstGeom>
          <a:ln w="28575">
            <a:solidFill>
              <a:srgbClr val="00FF00"/>
            </a:solidFill>
          </a:ln>
        </p:spPr>
        <p:txBody>
          <a:bodyPr wrap="square">
            <a:spAutoFit/>
          </a:bodyPr>
          <a:lstStyle/>
          <a:p>
            <a:pPr lvl="0"/>
            <a:r>
              <a:rPr lang="en-US" dirty="0">
                <a:latin typeface="Comic Sans MS" panose="030F0702030302020204" pitchFamily="66" charset="0"/>
              </a:rPr>
              <a:t>Why are rainforests important?</a:t>
            </a:r>
            <a:endParaRPr lang="en-GB" dirty="0">
              <a:latin typeface="Comic Sans MS" panose="030F0702030302020204" pitchFamily="66" charset="0"/>
            </a:endParaRPr>
          </a:p>
          <a:p>
            <a:pPr lvl="0"/>
            <a:r>
              <a:rPr lang="en-US" dirty="0">
                <a:latin typeface="Comic Sans MS" panose="030F0702030302020204" pitchFamily="66" charset="0"/>
              </a:rPr>
              <a:t>Why are rainforests being destroyed?</a:t>
            </a:r>
            <a:endParaRPr lang="en-GB" dirty="0">
              <a:latin typeface="Comic Sans MS" panose="030F0702030302020204" pitchFamily="66" charset="0"/>
            </a:endParaRPr>
          </a:p>
          <a:p>
            <a:pPr lvl="0"/>
            <a:r>
              <a:rPr lang="en-US" dirty="0">
                <a:latin typeface="Comic Sans MS" panose="030F0702030302020204" pitchFamily="66" charset="0"/>
              </a:rPr>
              <a:t>What Problems Does Rainforest Destruction Ca</a:t>
            </a:r>
            <a:r>
              <a:rPr lang="fr-FR" dirty="0">
                <a:latin typeface="Comic Sans MS" panose="030F0702030302020204" pitchFamily="66" charset="0"/>
              </a:rPr>
              <a:t>use?</a:t>
            </a:r>
            <a:endParaRPr lang="en-GB" dirty="0">
              <a:latin typeface="Comic Sans MS" panose="030F0702030302020204" pitchFamily="66" charset="0"/>
            </a:endParaRPr>
          </a:p>
        </p:txBody>
      </p:sp>
    </p:spTree>
    <p:extLst>
      <p:ext uri="{BB962C8B-B14F-4D97-AF65-F5344CB8AC3E}">
        <p14:creationId xmlns:p14="http://schemas.microsoft.com/office/powerpoint/2010/main" val="263515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3976" y="1169456"/>
            <a:ext cx="4320480" cy="1200329"/>
          </a:xfrm>
          <a:prstGeom prst="rect">
            <a:avLst/>
          </a:prstGeom>
          <a:ln w="28575">
            <a:solidFill>
              <a:srgbClr val="00FF00"/>
            </a:solidFill>
          </a:ln>
        </p:spPr>
        <p:txBody>
          <a:bodyPr wrap="square">
            <a:spAutoFit/>
          </a:bodyPr>
          <a:lstStyle/>
          <a:p>
            <a:r>
              <a:rPr lang="en-GB" u="sng" dirty="0">
                <a:latin typeface="Comic Sans MS" panose="030F0702030302020204" pitchFamily="66" charset="0"/>
              </a:rPr>
              <a:t>Past Exam Question</a:t>
            </a:r>
            <a:r>
              <a:rPr lang="en-GB" dirty="0">
                <a:latin typeface="Comic Sans MS" panose="030F0702030302020204" pitchFamily="66" charset="0"/>
              </a:rPr>
              <a:t>:</a:t>
            </a:r>
          </a:p>
          <a:p>
            <a:r>
              <a:rPr lang="en-GB" dirty="0">
                <a:latin typeface="Comic Sans MS" panose="030F0702030302020204" pitchFamily="66" charset="0"/>
              </a:rPr>
              <a:t>Suggest one social and one economic reason for conserving</a:t>
            </a:r>
          </a:p>
          <a:p>
            <a:r>
              <a:rPr lang="en-GB" dirty="0">
                <a:latin typeface="Comic Sans MS" panose="030F0702030302020204" pitchFamily="66" charset="0"/>
              </a:rPr>
              <a:t>tropical rainforest. [4 marks]</a:t>
            </a:r>
          </a:p>
        </p:txBody>
      </p:sp>
      <p:sp>
        <p:nvSpPr>
          <p:cNvPr id="7" name="Rectangle 6"/>
          <p:cNvSpPr/>
          <p:nvPr/>
        </p:nvSpPr>
        <p:spPr>
          <a:xfrm>
            <a:off x="82916" y="692696"/>
            <a:ext cx="4273060" cy="1754326"/>
          </a:xfrm>
          <a:prstGeom prst="rect">
            <a:avLst/>
          </a:prstGeom>
          <a:ln w="28575">
            <a:solidFill>
              <a:srgbClr val="00FF00"/>
            </a:solidFill>
          </a:ln>
        </p:spPr>
        <p:txBody>
          <a:bodyPr wrap="square">
            <a:spAutoFit/>
          </a:bodyPr>
          <a:lstStyle/>
          <a:p>
            <a:r>
              <a:rPr lang="en-GB" u="sng" dirty="0">
                <a:latin typeface="Comic Sans MS" pitchFamily="66" charset="0"/>
              </a:rPr>
              <a:t>Demo</a:t>
            </a:r>
            <a:r>
              <a:rPr lang="en-GB" dirty="0">
                <a:latin typeface="Comic Sans MS" pitchFamily="66" charset="0"/>
              </a:rPr>
              <a:t>: Read the </a:t>
            </a:r>
            <a:r>
              <a:rPr lang="en-GB" dirty="0" err="1">
                <a:latin typeface="Comic Sans MS" pitchFamily="66" charset="0"/>
              </a:rPr>
              <a:t>Geofile</a:t>
            </a:r>
            <a:r>
              <a:rPr lang="en-GB" dirty="0">
                <a:latin typeface="Comic Sans MS" pitchFamily="66" charset="0"/>
              </a:rPr>
              <a:t> on the rainforest and highlight: </a:t>
            </a:r>
          </a:p>
          <a:p>
            <a:endParaRPr lang="en-GB" dirty="0">
              <a:latin typeface="Comic Sans MS" pitchFamily="66" charset="0"/>
            </a:endParaRPr>
          </a:p>
          <a:p>
            <a:r>
              <a:rPr lang="en-GB" dirty="0">
                <a:latin typeface="Comic Sans MS" pitchFamily="66" charset="0"/>
              </a:rPr>
              <a:t>Human influences on biodiversity</a:t>
            </a:r>
          </a:p>
          <a:p>
            <a:endParaRPr lang="en-GB" dirty="0">
              <a:latin typeface="Comic Sans MS" pitchFamily="66" charset="0"/>
            </a:endParaRPr>
          </a:p>
          <a:p>
            <a:r>
              <a:rPr lang="en-GB" dirty="0">
                <a:latin typeface="Comic Sans MS" pitchFamily="66" charset="0"/>
              </a:rPr>
              <a:t>Natural influences on biodiversity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05835"/>
            <a:ext cx="2044070" cy="295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2916" y="188640"/>
            <a:ext cx="8921505" cy="369332"/>
          </a:xfrm>
          <a:prstGeom prst="rect">
            <a:avLst/>
          </a:prstGeom>
          <a:solidFill>
            <a:schemeClr val="bg1"/>
          </a:solidFill>
          <a:ln w="28575">
            <a:solidFill>
              <a:srgbClr val="FF0000"/>
            </a:solidFill>
          </a:ln>
        </p:spPr>
        <p:txBody>
          <a:bodyPr wrap="square">
            <a:spAutoFit/>
          </a:bodyPr>
          <a:lstStyle/>
          <a:p>
            <a:pPr algn="ctr"/>
            <a:r>
              <a:rPr lang="en-GB" u="sng" dirty="0">
                <a:latin typeface="Comic Sans MS" panose="030F0702030302020204" pitchFamily="66" charset="0"/>
              </a:rPr>
              <a:t>Problems and Solutions in the Tropical Rainforest</a:t>
            </a:r>
          </a:p>
        </p:txBody>
      </p:sp>
      <p:sp>
        <p:nvSpPr>
          <p:cNvPr id="8" name="Rectangle 7"/>
          <p:cNvSpPr/>
          <p:nvPr/>
        </p:nvSpPr>
        <p:spPr>
          <a:xfrm>
            <a:off x="3923928" y="1628800"/>
            <a:ext cx="288032" cy="263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923928" y="2084948"/>
            <a:ext cx="288032" cy="2639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9179" y="2555612"/>
            <a:ext cx="4276797" cy="369332"/>
          </a:xfrm>
          <a:prstGeom prst="rect">
            <a:avLst/>
          </a:prstGeom>
          <a:solidFill>
            <a:schemeClr val="bg1"/>
          </a:solidFill>
          <a:ln w="28575">
            <a:solidFill>
              <a:srgbClr val="7030A0"/>
            </a:solidFill>
          </a:ln>
        </p:spPr>
        <p:txBody>
          <a:bodyPr wrap="square">
            <a:spAutoFit/>
          </a:bodyPr>
          <a:lstStyle/>
          <a:p>
            <a:pPr algn="ctr"/>
            <a:r>
              <a:rPr lang="en-GB" u="sng" dirty="0">
                <a:latin typeface="Comic Sans MS" panose="030F0702030302020204" pitchFamily="66" charset="0"/>
              </a:rPr>
              <a:t>Worksheet</a:t>
            </a:r>
          </a:p>
        </p:txBody>
      </p:sp>
      <p:cxnSp>
        <p:nvCxnSpPr>
          <p:cNvPr id="13" name="Straight Connector 12"/>
          <p:cNvCxnSpPr/>
          <p:nvPr/>
        </p:nvCxnSpPr>
        <p:spPr>
          <a:xfrm>
            <a:off x="4543669" y="692696"/>
            <a:ext cx="0" cy="5976664"/>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727624" y="723472"/>
            <a:ext cx="4276797" cy="369332"/>
          </a:xfrm>
          <a:prstGeom prst="rect">
            <a:avLst/>
          </a:prstGeom>
          <a:solidFill>
            <a:schemeClr val="bg1"/>
          </a:solidFill>
          <a:ln w="28575">
            <a:solidFill>
              <a:srgbClr val="FF0000"/>
            </a:solidFill>
          </a:ln>
        </p:spPr>
        <p:txBody>
          <a:bodyPr wrap="square">
            <a:spAutoFit/>
          </a:bodyPr>
          <a:lstStyle/>
          <a:p>
            <a:pPr algn="ctr"/>
            <a:r>
              <a:rPr lang="en-GB" u="sng" dirty="0">
                <a:latin typeface="Comic Sans MS" panose="030F0702030302020204" pitchFamily="66" charset="0"/>
              </a:rPr>
              <a:t>Plenary</a:t>
            </a:r>
          </a:p>
        </p:txBody>
      </p:sp>
      <p:sp>
        <p:nvSpPr>
          <p:cNvPr id="16" name="Rectangle 15"/>
          <p:cNvSpPr/>
          <p:nvPr/>
        </p:nvSpPr>
        <p:spPr>
          <a:xfrm>
            <a:off x="4691269" y="4583163"/>
            <a:ext cx="4276797" cy="369332"/>
          </a:xfrm>
          <a:prstGeom prst="rect">
            <a:avLst/>
          </a:prstGeom>
          <a:solidFill>
            <a:schemeClr val="bg1"/>
          </a:solidFill>
          <a:ln w="28575">
            <a:solidFill>
              <a:srgbClr val="FF0000"/>
            </a:solidFill>
          </a:ln>
        </p:spPr>
        <p:txBody>
          <a:bodyPr wrap="square">
            <a:spAutoFit/>
          </a:bodyPr>
          <a:lstStyle/>
          <a:p>
            <a:pPr algn="ctr"/>
            <a:r>
              <a:rPr lang="en-GB" u="sng" dirty="0">
                <a:latin typeface="Comic Sans MS" panose="030F0702030302020204" pitchFamily="66" charset="0"/>
              </a:rPr>
              <a:t>Homework</a:t>
            </a:r>
          </a:p>
        </p:txBody>
      </p:sp>
      <p:sp>
        <p:nvSpPr>
          <p:cNvPr id="14" name="Rectangle 13"/>
          <p:cNvSpPr/>
          <p:nvPr/>
        </p:nvSpPr>
        <p:spPr>
          <a:xfrm>
            <a:off x="4691269" y="2451095"/>
            <a:ext cx="4343187" cy="2031325"/>
          </a:xfrm>
          <a:prstGeom prst="rect">
            <a:avLst/>
          </a:prstGeom>
          <a:ln w="28575">
            <a:solidFill>
              <a:schemeClr val="accent6">
                <a:lumMod val="75000"/>
              </a:schemeClr>
            </a:solidFill>
          </a:ln>
        </p:spPr>
        <p:txBody>
          <a:bodyPr wrap="square">
            <a:spAutoFit/>
          </a:bodyPr>
          <a:lstStyle/>
          <a:p>
            <a:r>
              <a:rPr lang="en-GB" dirty="0">
                <a:latin typeface="Comic Sans MS" panose="030F0702030302020204" pitchFamily="66" charset="0"/>
              </a:rPr>
              <a:t>Social – the preservation of indigenous forest inhabitants.</a:t>
            </a:r>
          </a:p>
          <a:p>
            <a:r>
              <a:rPr lang="en-GB" dirty="0">
                <a:latin typeface="Comic Sans MS" panose="030F0702030302020204" pitchFamily="66" charset="0"/>
              </a:rPr>
              <a:t>Economic – conservation of gene pools for economic use as food</a:t>
            </a:r>
          </a:p>
          <a:p>
            <a:r>
              <a:rPr lang="en-GB" dirty="0">
                <a:latin typeface="Comic Sans MS" panose="030F0702030302020204" pitchFamily="66" charset="0"/>
              </a:rPr>
              <a:t>and medication and sustained yield of forest commodities such as</a:t>
            </a:r>
          </a:p>
          <a:p>
            <a:r>
              <a:rPr lang="en-GB" dirty="0">
                <a:latin typeface="Comic Sans MS" panose="030F0702030302020204" pitchFamily="66" charset="0"/>
              </a:rPr>
              <a:t>timber, rubber and fruit.</a:t>
            </a:r>
          </a:p>
        </p:txBody>
      </p:sp>
    </p:spTree>
    <p:extLst>
      <p:ext uri="{BB962C8B-B14F-4D97-AF65-F5344CB8AC3E}">
        <p14:creationId xmlns:p14="http://schemas.microsoft.com/office/powerpoint/2010/main" val="7822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Oval 7"/>
          <p:cNvSpPr>
            <a:spLocks noChangeArrowheads="1"/>
          </p:cNvSpPr>
          <p:nvPr/>
        </p:nvSpPr>
        <p:spPr bwMode="auto">
          <a:xfrm>
            <a:off x="3419872" y="5406342"/>
            <a:ext cx="2592040" cy="1363687"/>
          </a:xfrm>
          <a:prstGeom prst="ellipse">
            <a:avLst/>
          </a:prstGeom>
          <a:solidFill>
            <a:schemeClr val="bg1"/>
          </a:solidFill>
          <a:ln w="28575">
            <a:solidFill>
              <a:schemeClr val="tx1"/>
            </a:solidFill>
            <a:round/>
            <a:headEnd/>
            <a:tailEnd/>
          </a:ln>
        </p:spPr>
        <p:txBody>
          <a:bodyPr wrap="none" anchor="ctr"/>
          <a:lstStyle/>
          <a:p>
            <a:pPr algn="ctr"/>
            <a:r>
              <a:rPr lang="en-GB" sz="2800" b="1" dirty="0">
                <a:latin typeface="Comic Sans MS" pitchFamily="66" charset="0"/>
                <a:cs typeface="Arial" pitchFamily="34" charset="0"/>
              </a:rPr>
              <a:t>Biodiversity </a:t>
            </a:r>
          </a:p>
          <a:p>
            <a:pPr algn="ctr"/>
            <a:r>
              <a:rPr lang="en-GB" sz="2800" b="1" dirty="0">
                <a:latin typeface="Comic Sans MS" pitchFamily="66" charset="0"/>
                <a:cs typeface="Arial" pitchFamily="34" charset="0"/>
              </a:rPr>
              <a:t>loss or gain</a:t>
            </a:r>
          </a:p>
        </p:txBody>
      </p:sp>
      <p:sp>
        <p:nvSpPr>
          <p:cNvPr id="7176" name="Text Box 8"/>
          <p:cNvSpPr txBox="1">
            <a:spLocks noChangeArrowheads="1"/>
          </p:cNvSpPr>
          <p:nvPr/>
        </p:nvSpPr>
        <p:spPr bwMode="auto">
          <a:xfrm>
            <a:off x="1043831" y="260648"/>
            <a:ext cx="2232025" cy="1200329"/>
          </a:xfrm>
          <a:prstGeom prst="rect">
            <a:avLst/>
          </a:prstGeom>
          <a:solidFill>
            <a:schemeClr val="bg1"/>
          </a:solidFill>
          <a:ln w="28575">
            <a:solidFill>
              <a:schemeClr val="tx1"/>
            </a:solid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400" b="1" dirty="0">
                <a:latin typeface="Comic Sans MS" pitchFamily="66" charset="0"/>
                <a:cs typeface="Arial" pitchFamily="34" charset="0"/>
              </a:rPr>
              <a:t>Direct drivers of change</a:t>
            </a:r>
          </a:p>
        </p:txBody>
      </p:sp>
      <p:sp>
        <p:nvSpPr>
          <p:cNvPr id="7177" name="Text Box 9"/>
          <p:cNvSpPr txBox="1">
            <a:spLocks noChangeArrowheads="1"/>
          </p:cNvSpPr>
          <p:nvPr/>
        </p:nvSpPr>
        <p:spPr bwMode="auto">
          <a:xfrm>
            <a:off x="6156399" y="303702"/>
            <a:ext cx="2232025" cy="1200329"/>
          </a:xfrm>
          <a:prstGeom prst="rect">
            <a:avLst/>
          </a:prstGeom>
          <a:solidFill>
            <a:schemeClr val="bg1"/>
          </a:solidFill>
          <a:ln w="28575">
            <a:solidFill>
              <a:schemeClr val="tx1"/>
            </a:solid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GB" sz="2400" b="1" dirty="0">
                <a:latin typeface="Comic Sans MS" pitchFamily="66" charset="0"/>
                <a:cs typeface="Arial" pitchFamily="34" charset="0"/>
              </a:rPr>
              <a:t>Indirect drivers of change</a:t>
            </a:r>
          </a:p>
        </p:txBody>
      </p:sp>
      <p:sp>
        <p:nvSpPr>
          <p:cNvPr id="7179" name="Text Box 11"/>
          <p:cNvSpPr txBox="1">
            <a:spLocks noChangeArrowheads="1"/>
          </p:cNvSpPr>
          <p:nvPr/>
        </p:nvSpPr>
        <p:spPr bwMode="auto">
          <a:xfrm>
            <a:off x="240145" y="1739122"/>
            <a:ext cx="2952750" cy="4206875"/>
          </a:xfrm>
          <a:prstGeom prst="rect">
            <a:avLst/>
          </a:prstGeom>
          <a:solidFill>
            <a:schemeClr val="bg1"/>
          </a:solidFill>
          <a:ln w="28575">
            <a:solidFill>
              <a:schemeClr val="tx1"/>
            </a:solid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buFontTx/>
              <a:buChar char="•"/>
            </a:pPr>
            <a:r>
              <a:rPr lang="en-GB" sz="2000" dirty="0">
                <a:latin typeface="Comic Sans MS" pitchFamily="66" charset="0"/>
                <a:cs typeface="Arial" pitchFamily="34" charset="0"/>
              </a:rPr>
              <a:t>Changes in local land use </a:t>
            </a:r>
          </a:p>
          <a:p>
            <a:pPr>
              <a:spcBef>
                <a:spcPct val="50000"/>
              </a:spcBef>
              <a:buFontTx/>
              <a:buChar char="•"/>
            </a:pPr>
            <a:r>
              <a:rPr lang="en-GB" sz="2000" dirty="0">
                <a:latin typeface="Comic Sans MS" pitchFamily="66" charset="0"/>
                <a:cs typeface="Arial" pitchFamily="34" charset="0"/>
              </a:rPr>
              <a:t>Species introduction and removal</a:t>
            </a:r>
          </a:p>
          <a:p>
            <a:pPr>
              <a:spcBef>
                <a:spcPct val="50000"/>
              </a:spcBef>
              <a:buFontTx/>
              <a:buChar char="•"/>
            </a:pPr>
            <a:r>
              <a:rPr lang="en-GB" sz="2000" dirty="0">
                <a:latin typeface="Comic Sans MS" pitchFamily="66" charset="0"/>
                <a:cs typeface="Arial" pitchFamily="34" charset="0"/>
              </a:rPr>
              <a:t>Technological adaption and use</a:t>
            </a:r>
          </a:p>
          <a:p>
            <a:pPr>
              <a:spcBef>
                <a:spcPct val="50000"/>
              </a:spcBef>
              <a:buFontTx/>
              <a:buChar char="•"/>
            </a:pPr>
            <a:r>
              <a:rPr lang="en-GB" sz="2000" dirty="0">
                <a:latin typeface="Comic Sans MS" pitchFamily="66" charset="0"/>
                <a:cs typeface="Arial" pitchFamily="34" charset="0"/>
              </a:rPr>
              <a:t>Climate change</a:t>
            </a:r>
          </a:p>
          <a:p>
            <a:pPr>
              <a:spcBef>
                <a:spcPct val="50000"/>
              </a:spcBef>
              <a:buFontTx/>
              <a:buChar char="•"/>
            </a:pPr>
            <a:r>
              <a:rPr lang="en-GB" sz="2000" dirty="0">
                <a:latin typeface="Comic Sans MS" pitchFamily="66" charset="0"/>
                <a:cs typeface="Arial" pitchFamily="34" charset="0"/>
              </a:rPr>
              <a:t>Harvest and resource consumption</a:t>
            </a:r>
          </a:p>
          <a:p>
            <a:pPr>
              <a:spcBef>
                <a:spcPct val="50000"/>
              </a:spcBef>
              <a:buFontTx/>
              <a:buChar char="•"/>
            </a:pPr>
            <a:r>
              <a:rPr lang="en-GB" sz="2000" dirty="0">
                <a:latin typeface="Comic Sans MS" pitchFamily="66" charset="0"/>
                <a:cs typeface="Arial" pitchFamily="34" charset="0"/>
              </a:rPr>
              <a:t>Natural, physical and biological drivers</a:t>
            </a:r>
          </a:p>
        </p:txBody>
      </p:sp>
      <p:sp>
        <p:nvSpPr>
          <p:cNvPr id="7180" name="Text Box 12"/>
          <p:cNvSpPr txBox="1">
            <a:spLocks noChangeArrowheads="1"/>
          </p:cNvSpPr>
          <p:nvPr/>
        </p:nvSpPr>
        <p:spPr bwMode="auto">
          <a:xfrm>
            <a:off x="6101756" y="1760438"/>
            <a:ext cx="2952750" cy="3200876"/>
          </a:xfrm>
          <a:prstGeom prst="rect">
            <a:avLst/>
          </a:prstGeom>
          <a:solidFill>
            <a:schemeClr val="bg1"/>
          </a:solidFill>
          <a:ln w="28575">
            <a:solidFill>
              <a:schemeClr val="tx1"/>
            </a:solid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buFontTx/>
              <a:buChar char="•"/>
            </a:pPr>
            <a:r>
              <a:rPr lang="en-GB" sz="2000" dirty="0">
                <a:latin typeface="Comic Sans MS" pitchFamily="66" charset="0"/>
                <a:cs typeface="Arial" pitchFamily="34" charset="0"/>
              </a:rPr>
              <a:t>Demographic </a:t>
            </a:r>
            <a:r>
              <a:rPr lang="en-GB" sz="1600" dirty="0">
                <a:latin typeface="Comic Sans MS" pitchFamily="66" charset="0"/>
                <a:cs typeface="Arial" pitchFamily="34" charset="0"/>
              </a:rPr>
              <a:t>(characteristics of a population)</a:t>
            </a:r>
          </a:p>
          <a:p>
            <a:pPr>
              <a:spcBef>
                <a:spcPct val="50000"/>
              </a:spcBef>
              <a:buFontTx/>
              <a:buChar char="•"/>
            </a:pPr>
            <a:r>
              <a:rPr lang="en-GB" sz="2000" dirty="0">
                <a:latin typeface="Comic Sans MS" pitchFamily="66" charset="0"/>
                <a:cs typeface="Arial" pitchFamily="34" charset="0"/>
              </a:rPr>
              <a:t>Economic (globalisation, trade </a:t>
            </a:r>
            <a:r>
              <a:rPr lang="en-GB" sz="2000" dirty="0" err="1">
                <a:latin typeface="Comic Sans MS" pitchFamily="66" charset="0"/>
                <a:cs typeface="Arial" pitchFamily="34" charset="0"/>
              </a:rPr>
              <a:t>etc</a:t>
            </a:r>
            <a:r>
              <a:rPr lang="en-GB" sz="2000" dirty="0">
                <a:latin typeface="Comic Sans MS" pitchFamily="66" charset="0"/>
                <a:cs typeface="Arial" pitchFamily="34" charset="0"/>
              </a:rPr>
              <a:t>)</a:t>
            </a:r>
          </a:p>
          <a:p>
            <a:pPr>
              <a:spcBef>
                <a:spcPct val="50000"/>
              </a:spcBef>
              <a:buFontTx/>
              <a:buChar char="•"/>
            </a:pPr>
            <a:r>
              <a:rPr lang="en-GB" sz="2000" dirty="0">
                <a:latin typeface="Comic Sans MS" pitchFamily="66" charset="0"/>
                <a:cs typeface="Arial" pitchFamily="34" charset="0"/>
              </a:rPr>
              <a:t>Science and technology</a:t>
            </a:r>
          </a:p>
          <a:p>
            <a:pPr>
              <a:spcBef>
                <a:spcPct val="50000"/>
              </a:spcBef>
              <a:buFontTx/>
              <a:buChar char="•"/>
            </a:pPr>
            <a:r>
              <a:rPr lang="en-GB" sz="2000" dirty="0">
                <a:latin typeface="Comic Sans MS" pitchFamily="66" charset="0"/>
                <a:cs typeface="Arial" pitchFamily="34" charset="0"/>
              </a:rPr>
              <a:t>Cultural and religious</a:t>
            </a:r>
          </a:p>
        </p:txBody>
      </p:sp>
      <p:sp>
        <p:nvSpPr>
          <p:cNvPr id="7181" name="AutoShape 13"/>
          <p:cNvSpPr>
            <a:spLocks noChangeArrowheads="1"/>
          </p:cNvSpPr>
          <p:nvPr/>
        </p:nvSpPr>
        <p:spPr bwMode="auto">
          <a:xfrm rot="5400000">
            <a:off x="6810846" y="5817164"/>
            <a:ext cx="720725" cy="1185005"/>
          </a:xfrm>
          <a:prstGeom prst="downArrow">
            <a:avLst>
              <a:gd name="adj1" fmla="val 50000"/>
              <a:gd name="adj2" fmla="val 25000"/>
            </a:avLst>
          </a:prstGeom>
          <a:solidFill>
            <a:schemeClr val="bg1"/>
          </a:solidFill>
          <a:ln w="28575">
            <a:solidFill>
              <a:schemeClr val="tx1"/>
            </a:solidFill>
            <a:miter lim="800000"/>
            <a:headEnd/>
            <a:tailEnd/>
          </a:ln>
        </p:spPr>
        <p:txBody>
          <a:bodyPr rot="10800000" vert="eaVert" wrap="none" anchor="ctr"/>
          <a:lstStyle/>
          <a:p>
            <a:endParaRPr lang="en-US">
              <a:latin typeface="Comic Sans MS" pitchFamily="66" charset="0"/>
              <a:cs typeface="Arial" pitchFamily="34" charset="0"/>
            </a:endParaRPr>
          </a:p>
        </p:txBody>
      </p:sp>
      <p:sp>
        <p:nvSpPr>
          <p:cNvPr id="7182" name="AutoShape 14"/>
          <p:cNvSpPr>
            <a:spLocks noChangeArrowheads="1"/>
          </p:cNvSpPr>
          <p:nvPr/>
        </p:nvSpPr>
        <p:spPr bwMode="auto">
          <a:xfrm rot="16200000">
            <a:off x="2030026" y="5878586"/>
            <a:ext cx="720725" cy="1139925"/>
          </a:xfrm>
          <a:prstGeom prst="downArrow">
            <a:avLst>
              <a:gd name="adj1" fmla="val 50000"/>
              <a:gd name="adj2" fmla="val 25000"/>
            </a:avLst>
          </a:prstGeom>
          <a:solidFill>
            <a:schemeClr val="bg1"/>
          </a:solidFill>
          <a:ln w="28575">
            <a:solidFill>
              <a:schemeClr val="tx1"/>
            </a:solidFill>
            <a:miter lim="800000"/>
            <a:headEnd/>
            <a:tailEnd/>
          </a:ln>
        </p:spPr>
        <p:txBody>
          <a:bodyPr wrap="none" anchor="ctr"/>
          <a:lstStyle/>
          <a:p>
            <a:endParaRPr lang="en-US">
              <a:latin typeface="Comic Sans MS" pitchFamily="66" charset="0"/>
              <a:cs typeface="Arial" pitchFamily="34" charset="0"/>
            </a:endParaRPr>
          </a:p>
        </p:txBody>
      </p:sp>
      <p:cxnSp>
        <p:nvCxnSpPr>
          <p:cNvPr id="3" name="Straight Connector 2"/>
          <p:cNvCxnSpPr/>
          <p:nvPr/>
        </p:nvCxnSpPr>
        <p:spPr>
          <a:xfrm>
            <a:off x="-72008" y="1603749"/>
            <a:ext cx="9216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6016" y="72008"/>
            <a:ext cx="0" cy="5229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82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amond(in)">
                                      <p:cBhvr>
                                        <p:cTn id="7" dur="20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blinds(horizontal)">
                                      <p:cBhvr>
                                        <p:cTn id="12" dur="500"/>
                                        <p:tgtEl>
                                          <p:spTgt spid="71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179"/>
                                        </p:tgtEl>
                                        <p:attrNameLst>
                                          <p:attrName>style.visibility</p:attrName>
                                        </p:attrNameLst>
                                      </p:cBhvr>
                                      <p:to>
                                        <p:strVal val="visible"/>
                                      </p:to>
                                    </p:set>
                                    <p:animEffect transition="in" filter="diamond(in)">
                                      <p:cBhvr>
                                        <p:cTn id="21" dur="2000"/>
                                        <p:tgtEl>
                                          <p:spTgt spid="71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180"/>
                                        </p:tgtEl>
                                        <p:attrNameLst>
                                          <p:attrName>style.visibility</p:attrName>
                                        </p:attrNameLst>
                                      </p:cBhvr>
                                      <p:to>
                                        <p:strVal val="visible"/>
                                      </p:to>
                                    </p:set>
                                    <p:animEffect transition="in" filter="blinds(horizontal)">
                                      <p:cBhvr>
                                        <p:cTn id="26" dur="500"/>
                                        <p:tgtEl>
                                          <p:spTgt spid="71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181"/>
                                        </p:tgtEl>
                                        <p:attrNameLst>
                                          <p:attrName>style.visibility</p:attrName>
                                        </p:attrNameLst>
                                      </p:cBhvr>
                                      <p:to>
                                        <p:strVal val="visible"/>
                                      </p:to>
                                    </p:set>
                                    <p:animEffect transition="in" filter="box(in)">
                                      <p:cBhvr>
                                        <p:cTn id="31" dur="500"/>
                                        <p:tgtEl>
                                          <p:spTgt spid="71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7182"/>
                                        </p:tgtEl>
                                        <p:attrNameLst>
                                          <p:attrName>style.visibility</p:attrName>
                                        </p:attrNameLst>
                                      </p:cBhvr>
                                      <p:to>
                                        <p:strVal val="visible"/>
                                      </p:to>
                                    </p:set>
                                    <p:animEffect transition="in" filter="box(in)">
                                      <p:cBhvr>
                                        <p:cTn id="36"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6" grpId="0" animBg="1"/>
      <p:bldP spid="7179" grpId="0" animBg="1"/>
      <p:bldP spid="7180" grpId="0" animBg="1"/>
      <p:bldP spid="7181" grpId="0" animBg="1"/>
      <p:bldP spid="71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669</Words>
  <Application>Microsoft Office PowerPoint</Application>
  <PresentationFormat>On-screen Show (4:3)</PresentationFormat>
  <Paragraphs>134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Comic Sans MS</vt:lpstr>
      <vt:lpstr>Times New Roman</vt:lpstr>
      <vt:lpstr>Office Theme</vt:lpstr>
      <vt:lpstr>PowerPoint Presentation</vt:lpstr>
      <vt:lpstr>PowerPoint Presentation</vt:lpstr>
      <vt:lpstr>PowerPoint Presentation</vt:lpstr>
      <vt:lpstr>Glossary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20</cp:revision>
  <cp:lastPrinted>2015-02-23T18:07:45Z</cp:lastPrinted>
  <dcterms:created xsi:type="dcterms:W3CDTF">2015-02-19T09:04:26Z</dcterms:created>
  <dcterms:modified xsi:type="dcterms:W3CDTF">2016-11-03T15:43:16Z</dcterms:modified>
</cp:coreProperties>
</file>