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1" r:id="rId3"/>
    <p:sldId id="259" r:id="rId4"/>
    <p:sldId id="260" r:id="rId5"/>
    <p:sldId id="256" r:id="rId6"/>
    <p:sldId id="257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374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88D00-B67D-40B2-A266-AF8852299F74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98EB1-E7CD-45FD-85C3-1BBE4240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3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D54DDD-EED1-42FA-ACCA-25F2FD3E92F5}" type="slidenum">
              <a:rPr lang="en-GB"/>
              <a:pPr/>
              <a:t>1</a:t>
            </a:fld>
            <a:endParaRPr lang="en-GB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40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02F1C-2974-43B4-822E-F7B0F6649744}" type="slidenum">
              <a:rPr lang="en-GB"/>
              <a:pPr/>
              <a:t>3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www.munich-economic-summit.com/mes_2007/speeches/sp_heran.ppt </a:t>
            </a:r>
          </a:p>
        </p:txBody>
      </p:sp>
    </p:spTree>
    <p:extLst>
      <p:ext uri="{BB962C8B-B14F-4D97-AF65-F5344CB8AC3E}">
        <p14:creationId xmlns:p14="http://schemas.microsoft.com/office/powerpoint/2010/main" val="3680791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9DDC4-5306-419A-BDA7-889D70EFC28D}" type="slidenum">
              <a:rPr lang="en-GB"/>
              <a:pPr/>
              <a:t>4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841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01274-9AF2-4C9C-AFFF-C771AD6E1411}" type="slidenum">
              <a:rPr lang="en-GB"/>
              <a:pPr/>
              <a:t>7</a:t>
            </a:fld>
            <a:endParaRPr lang="en-GB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https://www.cia.gov/library/publications/the-world-factbook/geos/fr.html</a:t>
            </a:r>
          </a:p>
        </p:txBody>
      </p:sp>
    </p:spTree>
    <p:extLst>
      <p:ext uri="{BB962C8B-B14F-4D97-AF65-F5344CB8AC3E}">
        <p14:creationId xmlns:p14="http://schemas.microsoft.com/office/powerpoint/2010/main" val="1710004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973FD-A4E0-4987-9833-B45A9EC05EFF}" type="slidenum">
              <a:rPr lang="en-GB"/>
              <a:pPr/>
              <a:t>8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52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19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92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9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4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6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66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8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79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64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79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4D3A-8751-48FD-B430-46D2D28B6CB2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847AC-85DA-4D1B-BDF1-7052E490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33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Population Pyramid for France: 2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6001" y="1509823"/>
            <a:ext cx="8949170" cy="448528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7504" y="116632"/>
            <a:ext cx="11822226" cy="490066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000" u="sng" dirty="0">
                <a:latin typeface="Comic Sans MS" panose="030F0702030302020204" pitchFamily="66" charset="0"/>
                <a:ea typeface="ＭＳ Ｐゴシック" pitchFamily="34" charset="-128"/>
              </a:rPr>
              <a:t>Population Pyramid (France)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504" y="754912"/>
            <a:ext cx="11822226" cy="369332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Starter</a:t>
            </a:r>
            <a:r>
              <a:rPr lang="en-GB" dirty="0">
                <a:latin typeface="Comic Sans MS" panose="030F0702030302020204" pitchFamily="66" charset="0"/>
              </a:rPr>
              <a:t>: Analyse the population structure of France. </a:t>
            </a:r>
            <a:r>
              <a:rPr lang="en-GB" b="1" u="sng" dirty="0">
                <a:latin typeface="Comic Sans MS" panose="030F0702030302020204" pitchFamily="66" charset="0"/>
              </a:rPr>
              <a:t>(Bullet Point Your Ideas)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261" y="1300433"/>
            <a:ext cx="10141478" cy="497277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7504" y="116632"/>
            <a:ext cx="11822226" cy="490066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000" u="sng" dirty="0">
                <a:latin typeface="Comic Sans MS" panose="030F0702030302020204" pitchFamily="66" charset="0"/>
                <a:ea typeface="ＭＳ Ｐゴシック" pitchFamily="34" charset="-128"/>
              </a:rPr>
              <a:t>Population Pyramid (France)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754912"/>
            <a:ext cx="11822226" cy="369332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Challenge</a:t>
            </a:r>
            <a:r>
              <a:rPr lang="en-GB" dirty="0">
                <a:latin typeface="Comic Sans MS" panose="030F0702030302020204" pitchFamily="66" charset="0"/>
              </a:rPr>
              <a:t>: Further Evaluate the problems France faces. </a:t>
            </a:r>
            <a:r>
              <a:rPr lang="en-GB" b="1" u="sng" dirty="0">
                <a:latin typeface="Comic Sans MS" panose="030F0702030302020204" pitchFamily="66" charset="0"/>
              </a:rPr>
              <a:t>(Write out as a paragraph)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1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01746"/>
            <a:ext cx="11822226" cy="712493"/>
          </a:xfrm>
          <a:ln w="28575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A temporary additional fertility (</a:t>
            </a:r>
            <a:r>
              <a:rPr lang="en-GB" sz="2800" i="1" dirty="0">
                <a:latin typeface="Comic Sans MS" panose="030F0702030302020204" pitchFamily="66" charset="0"/>
              </a:rPr>
              <a:t>baby-boom</a:t>
            </a:r>
            <a:r>
              <a:rPr lang="en-GB" sz="2800" dirty="0">
                <a:latin typeface="Comic Sans MS" panose="030F0702030302020204" pitchFamily="66" charset="0"/>
              </a:rPr>
              <a:t>) </a:t>
            </a:r>
            <a:br>
              <a:rPr lang="en-GB" sz="2800" dirty="0">
                <a:latin typeface="Comic Sans MS" panose="030F0702030302020204" pitchFamily="66" charset="0"/>
              </a:rPr>
            </a:br>
            <a:r>
              <a:rPr lang="en-GB" sz="2800" dirty="0">
                <a:latin typeface="Comic Sans MS" panose="030F0702030302020204" pitchFamily="66" charset="0"/>
              </a:rPr>
              <a:t>which first rejuvenates the population…</a:t>
            </a:r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517270"/>
              </p:ext>
            </p:extLst>
          </p:nvPr>
        </p:nvGraphicFramePr>
        <p:xfrm>
          <a:off x="1427411" y="1478037"/>
          <a:ext cx="9337178" cy="5086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Graphique" r:id="rId4" imgW="5105781" imgH="2781681" progId="Excel.Chart.8">
                  <p:embed/>
                </p:oleObj>
              </mc:Choice>
              <mc:Fallback>
                <p:oleObj name="Graphique" r:id="rId4" imgW="5105781" imgH="278168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411" y="1478037"/>
                        <a:ext cx="9337178" cy="5086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07504" y="116632"/>
            <a:ext cx="11822226" cy="490066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000" u="sng" dirty="0">
                <a:latin typeface="Comic Sans MS" panose="030F0702030302020204" pitchFamily="66" charset="0"/>
                <a:ea typeface="ＭＳ Ｐゴシック" pitchFamily="34" charset="-128"/>
              </a:rPr>
              <a:t>Population Pyramid (France)</a:t>
            </a:r>
          </a:p>
        </p:txBody>
      </p:sp>
    </p:spTree>
    <p:extLst>
      <p:ext uri="{BB962C8B-B14F-4D97-AF65-F5344CB8AC3E}">
        <p14:creationId xmlns:p14="http://schemas.microsoft.com/office/powerpoint/2010/main" val="363276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3" y="696176"/>
            <a:ext cx="11949817" cy="462774"/>
          </a:xfrm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…but 40 years later makes it older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424114" y="1404938"/>
          <a:ext cx="7559675" cy="505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Graphique" r:id="rId4" imgW="5096256" imgH="3410407" progId="Excel.Chart.8">
                  <p:embed/>
                </p:oleObj>
              </mc:Choice>
              <mc:Fallback>
                <p:oleObj name="Graphique" r:id="rId4" imgW="5096256" imgH="341040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1404938"/>
                        <a:ext cx="7559675" cy="505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07504" y="116632"/>
            <a:ext cx="11822226" cy="490066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000" u="sng" dirty="0">
                <a:latin typeface="Comic Sans MS" panose="030F0702030302020204" pitchFamily="66" charset="0"/>
                <a:ea typeface="ＭＳ Ｐゴシック" pitchFamily="34" charset="-128"/>
              </a:rPr>
              <a:t>Population Pyramid (France)</a:t>
            </a:r>
          </a:p>
        </p:txBody>
      </p:sp>
    </p:spTree>
    <p:extLst>
      <p:ext uri="{BB962C8B-B14F-4D97-AF65-F5344CB8AC3E}">
        <p14:creationId xmlns:p14="http://schemas.microsoft.com/office/powerpoint/2010/main" val="26020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838" y="1711406"/>
            <a:ext cx="5241562" cy="5078313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Anti Natalist Policy- </a:t>
            </a:r>
            <a:r>
              <a:rPr lang="en-GB" dirty="0">
                <a:latin typeface="Comic Sans MS" panose="030F0702030302020204" pitchFamily="66" charset="0"/>
              </a:rPr>
              <a:t>a population policy designed to limit fertility through the use both of incentives and deterrents. </a:t>
            </a:r>
          </a:p>
          <a:p>
            <a:r>
              <a:rPr lang="en-GB" b="1" u="sng" dirty="0">
                <a:latin typeface="Comic Sans MS" panose="030F0702030302020204" pitchFamily="66" charset="0"/>
              </a:rPr>
              <a:t>Case Study</a:t>
            </a:r>
            <a:r>
              <a:rPr lang="en-GB" dirty="0">
                <a:latin typeface="Comic Sans MS" panose="030F0702030302020204" pitchFamily="66" charset="0"/>
              </a:rPr>
              <a:t>: One Child Policy China </a:t>
            </a:r>
          </a:p>
          <a:p>
            <a:endParaRPr lang="en-GB" b="1" u="sng" dirty="0">
              <a:latin typeface="Comic Sans MS" panose="030F0702030302020204" pitchFamily="66" charset="0"/>
            </a:endParaRPr>
          </a:p>
          <a:p>
            <a:r>
              <a:rPr lang="en-GB" b="1" u="sng" dirty="0">
                <a:latin typeface="Comic Sans MS" panose="030F0702030302020204" pitchFamily="66" charset="0"/>
              </a:rPr>
              <a:t>Pro Natalist Policy </a:t>
            </a:r>
            <a:r>
              <a:rPr lang="en-GB" dirty="0">
                <a:latin typeface="Comic Sans MS" panose="030F0702030302020204" pitchFamily="66" charset="0"/>
              </a:rPr>
              <a:t>- A policy which aims to encourage more births through the use of incentives.</a:t>
            </a:r>
          </a:p>
          <a:p>
            <a:r>
              <a:rPr lang="en-GB" dirty="0">
                <a:latin typeface="Comic Sans MS" panose="030F0702030302020204" pitchFamily="66" charset="0"/>
              </a:rPr>
              <a:t>In most developed countries, the decline in fertility and the increase in life length has raised three concerns: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A decrease in the supply of labour.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The socioeconomic implications of population ageing.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The long term prospect of population decline and demise.</a:t>
            </a:r>
          </a:p>
          <a:p>
            <a:r>
              <a:rPr lang="en-GB" b="1" u="sng" dirty="0">
                <a:latin typeface="Comic Sans MS" panose="030F0702030302020204" pitchFamily="66" charset="0"/>
              </a:rPr>
              <a:t>Case Study</a:t>
            </a:r>
            <a:r>
              <a:rPr lang="en-GB" dirty="0">
                <a:latin typeface="Comic Sans MS" panose="030F0702030302020204" pitchFamily="66" charset="0"/>
              </a:rPr>
              <a:t>: Pro Natalist France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4838" y="732448"/>
            <a:ext cx="11717311" cy="369332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Learning Objective</a:t>
            </a:r>
            <a:r>
              <a:rPr lang="en-GB" dirty="0">
                <a:latin typeface="Comic Sans MS" panose="030F0702030302020204" pitchFamily="66" charset="0"/>
              </a:rPr>
              <a:t>: To evaluate the pro-</a:t>
            </a:r>
            <a:r>
              <a:rPr lang="en-GB" dirty="0" err="1">
                <a:latin typeface="Comic Sans MS" panose="030F0702030302020204" pitchFamily="66" charset="0"/>
              </a:rPr>
              <a:t>natalist</a:t>
            </a:r>
            <a:r>
              <a:rPr lang="en-GB" dirty="0">
                <a:latin typeface="Comic Sans MS" panose="030F0702030302020204" pitchFamily="66" charset="0"/>
              </a:rPr>
              <a:t> policy of our country of residence - France.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44839" y="257226"/>
            <a:ext cx="1171731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France Pro-Natalist Policy</a:t>
            </a:r>
          </a:p>
        </p:txBody>
      </p:sp>
      <p:sp>
        <p:nvSpPr>
          <p:cNvPr id="7" name="Rectangle 6"/>
          <p:cNvSpPr/>
          <p:nvPr/>
        </p:nvSpPr>
        <p:spPr>
          <a:xfrm>
            <a:off x="244838" y="1231071"/>
            <a:ext cx="5241562" cy="36933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Language for Learning: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502" y="1231071"/>
            <a:ext cx="6175647" cy="369332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Demo</a:t>
            </a:r>
            <a:r>
              <a:rPr lang="en-GB" dirty="0">
                <a:latin typeface="Comic Sans MS" panose="030F0702030302020204" pitchFamily="66" charset="0"/>
              </a:rPr>
              <a:t>: Read the Article on your desk.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387" y="1853124"/>
            <a:ext cx="3883152" cy="4646944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  <p:pic>
        <p:nvPicPr>
          <p:cNvPr id="10" name="Picture 2" descr="chin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651" y="2384863"/>
            <a:ext cx="652712" cy="464242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pload.wikimedia.org/wikipedia/en/thumb/c/c3/Flag_of_France.svg/125px-Flag_of_France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651" y="6066668"/>
            <a:ext cx="652712" cy="433400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9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838" y="819673"/>
            <a:ext cx="11717311" cy="3741694"/>
          </a:xfrm>
          <a:ln w="28575"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fr-FR" sz="2000" dirty="0">
                <a:latin typeface="Comic Sans MS" panose="030F0702030302020204" pitchFamily="66" charset="0"/>
              </a:rPr>
              <a:t>How </a:t>
            </a:r>
            <a:r>
              <a:rPr lang="fr-FR" sz="2000" dirty="0" err="1">
                <a:latin typeface="Comic Sans MS" panose="030F0702030302020204" pitchFamily="66" charset="0"/>
              </a:rPr>
              <a:t>does</a:t>
            </a:r>
            <a:r>
              <a:rPr lang="fr-FR" sz="2000" dirty="0">
                <a:latin typeface="Comic Sans MS" panose="030F0702030302020204" pitchFamily="66" charset="0"/>
              </a:rPr>
              <a:t> the </a:t>
            </a:r>
            <a:r>
              <a:rPr lang="fr-FR" sz="2000" dirty="0" err="1">
                <a:latin typeface="Comic Sans MS" panose="030F0702030302020204" pitchFamily="66" charset="0"/>
              </a:rPr>
              <a:t>fertility</a:t>
            </a:r>
            <a:r>
              <a:rPr lang="fr-FR" sz="2000" dirty="0">
                <a:latin typeface="Comic Sans MS" panose="030F0702030302020204" pitchFamily="66" charset="0"/>
              </a:rPr>
              <a:t> rate of France compare </a:t>
            </a:r>
            <a:r>
              <a:rPr lang="fr-FR" sz="2000" dirty="0" err="1">
                <a:latin typeface="Comic Sans MS" panose="030F0702030302020204" pitchFamily="66" charset="0"/>
              </a:rPr>
              <a:t>with</a:t>
            </a:r>
            <a:r>
              <a:rPr lang="fr-FR" sz="2000" dirty="0">
                <a:latin typeface="Comic Sans MS" panose="030F0702030302020204" pitchFamily="66" charset="0"/>
              </a:rPr>
              <a:t> the </a:t>
            </a:r>
            <a:r>
              <a:rPr lang="fr-FR" sz="2000" dirty="0" err="1">
                <a:latin typeface="Comic Sans MS" panose="030F0702030302020204" pitchFamily="66" charset="0"/>
              </a:rPr>
              <a:t>average</a:t>
            </a:r>
            <a:r>
              <a:rPr lang="fr-FR" sz="2000" dirty="0">
                <a:latin typeface="Comic Sans MS" panose="030F0702030302020204" pitchFamily="66" charset="0"/>
              </a:rPr>
              <a:t> EU rate? </a:t>
            </a:r>
          </a:p>
          <a:p>
            <a:pPr marL="457200" indent="-457200" algn="l">
              <a:buAutoNum type="arabicPeriod"/>
            </a:pPr>
            <a:r>
              <a:rPr lang="fr-FR" sz="2000" dirty="0" err="1">
                <a:latin typeface="Comic Sans MS" panose="030F0702030302020204" pitchFamily="66" charset="0"/>
              </a:rPr>
              <a:t>Outline</a:t>
            </a:r>
            <a:r>
              <a:rPr lang="fr-FR" sz="2000" dirty="0">
                <a:latin typeface="Comic Sans MS" panose="030F0702030302020204" pitchFamily="66" charset="0"/>
              </a:rPr>
              <a:t> how the French attitude to </a:t>
            </a:r>
            <a:r>
              <a:rPr lang="fr-FR" sz="2000" dirty="0" err="1">
                <a:latin typeface="Comic Sans MS" panose="030F0702030302020204" pitchFamily="66" charset="0"/>
              </a:rPr>
              <a:t>family</a:t>
            </a:r>
            <a:r>
              <a:rPr lang="fr-FR" sz="2000" dirty="0">
                <a:latin typeface="Comic Sans MS" panose="030F0702030302020204" pitchFamily="66" charset="0"/>
              </a:rPr>
              <a:t> values </a:t>
            </a:r>
            <a:r>
              <a:rPr lang="fr-FR" sz="2000" dirty="0" err="1">
                <a:latin typeface="Comic Sans MS" panose="030F0702030302020204" pitchFamily="66" charset="0"/>
              </a:rPr>
              <a:t>differ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from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that</a:t>
            </a:r>
            <a:r>
              <a:rPr lang="fr-FR" sz="2000" dirty="0">
                <a:latin typeface="Comic Sans MS" panose="030F0702030302020204" pitchFamily="66" charset="0"/>
              </a:rPr>
              <a:t> in </a:t>
            </a:r>
            <a:r>
              <a:rPr lang="fr-FR" sz="2000" dirty="0" err="1">
                <a:latin typeface="Comic Sans MS" panose="030F0702030302020204" pitchFamily="66" charset="0"/>
              </a:rPr>
              <a:t>eastern</a:t>
            </a:r>
            <a:r>
              <a:rPr lang="fr-FR" sz="2000" dirty="0">
                <a:latin typeface="Comic Sans MS" panose="030F0702030302020204" pitchFamily="66" charset="0"/>
              </a:rPr>
              <a:t> Asia</a:t>
            </a:r>
          </a:p>
          <a:p>
            <a:pPr marL="457200" indent="-457200" algn="l">
              <a:buAutoNum type="arabicPeriod"/>
            </a:pPr>
            <a:r>
              <a:rPr lang="fr-FR" sz="2000" dirty="0" err="1">
                <a:latin typeface="Comic Sans MS" panose="030F0702030302020204" pitchFamily="66" charset="0"/>
              </a:rPr>
              <a:t>Which</a:t>
            </a:r>
            <a:r>
              <a:rPr lang="fr-FR" sz="2000" dirty="0">
                <a:latin typeface="Comic Sans MS" panose="030F0702030302020204" pitchFamily="66" charset="0"/>
              </a:rPr>
              <a:t> EU countries </a:t>
            </a:r>
            <a:r>
              <a:rPr lang="fr-FR" sz="2000" dirty="0" err="1">
                <a:latin typeface="Comic Sans MS" panose="030F0702030302020204" pitchFamily="66" charset="0"/>
              </a:rPr>
              <a:t>follow</a:t>
            </a:r>
            <a:r>
              <a:rPr lang="fr-FR" sz="2000" dirty="0">
                <a:latin typeface="Comic Sans MS" panose="030F0702030302020204" pitchFamily="66" charset="0"/>
              </a:rPr>
              <a:t> the Asian </a:t>
            </a:r>
            <a:r>
              <a:rPr lang="fr-FR" sz="2000" dirty="0" err="1">
                <a:latin typeface="Comic Sans MS" panose="030F0702030302020204" pitchFamily="66" charset="0"/>
              </a:rPr>
              <a:t>approach</a:t>
            </a:r>
            <a:r>
              <a:rPr lang="fr-FR" sz="2000" dirty="0">
                <a:latin typeface="Comic Sans MS" panose="030F0702030302020204" pitchFamily="66" charset="0"/>
              </a:rPr>
              <a:t>? </a:t>
            </a:r>
          </a:p>
          <a:p>
            <a:pPr marL="457200" indent="-457200" algn="l">
              <a:buAutoNum type="arabicPeriod"/>
            </a:pPr>
            <a:r>
              <a:rPr lang="fr-FR" sz="2000" dirty="0" err="1">
                <a:latin typeface="Comic Sans MS" panose="030F0702030302020204" pitchFamily="66" charset="0"/>
              </a:rPr>
              <a:t>What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is</a:t>
            </a:r>
            <a:r>
              <a:rPr lang="fr-FR" sz="2000" dirty="0">
                <a:latin typeface="Comic Sans MS" panose="030F0702030302020204" pitchFamily="66" charset="0"/>
              </a:rPr>
              <a:t> the </a:t>
            </a:r>
            <a:r>
              <a:rPr lang="fr-FR" sz="2000" dirty="0" err="1">
                <a:latin typeface="Comic Sans MS" panose="030F0702030302020204" pitchFamily="66" charset="0"/>
              </a:rPr>
              <a:t>link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between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fertility</a:t>
            </a:r>
            <a:r>
              <a:rPr lang="fr-FR" sz="2000" dirty="0">
                <a:latin typeface="Comic Sans MS" panose="030F0702030302020204" pitchFamily="66" charset="0"/>
              </a:rPr>
              <a:t> rate and </a:t>
            </a:r>
            <a:r>
              <a:rPr lang="fr-FR" sz="2000" dirty="0" err="1">
                <a:latin typeface="Comic Sans MS" panose="030F0702030302020204" pitchFamily="66" charset="0"/>
              </a:rPr>
              <a:t>women</a:t>
            </a:r>
            <a:r>
              <a:rPr lang="fr-FR" sz="2000" dirty="0">
                <a:latin typeface="Comic Sans MS" panose="030F0702030302020204" pitchFamily="66" charset="0"/>
              </a:rPr>
              <a:t> in </a:t>
            </a:r>
            <a:r>
              <a:rPr lang="fr-FR" sz="2000" dirty="0" err="1">
                <a:latin typeface="Comic Sans MS" panose="030F0702030302020204" pitchFamily="66" charset="0"/>
              </a:rPr>
              <a:t>work</a:t>
            </a:r>
            <a:r>
              <a:rPr lang="fr-FR" sz="2000" dirty="0">
                <a:latin typeface="Comic Sans MS" panose="030F0702030302020204" pitchFamily="66" charset="0"/>
              </a:rPr>
              <a:t>? </a:t>
            </a:r>
            <a:r>
              <a:rPr lang="fr-FR" sz="2000" dirty="0" err="1">
                <a:latin typeface="Comic Sans MS" panose="030F0702030302020204" pitchFamily="66" charset="0"/>
              </a:rPr>
              <a:t>Outline</a:t>
            </a:r>
            <a:r>
              <a:rPr lang="fr-FR" sz="2000" dirty="0">
                <a:latin typeface="Comic Sans MS" panose="030F0702030302020204" pitchFamily="66" charset="0"/>
              </a:rPr>
              <a:t> % figures in </a:t>
            </a:r>
            <a:r>
              <a:rPr lang="fr-FR" sz="2000" dirty="0" err="1">
                <a:latin typeface="Comic Sans MS" panose="030F0702030302020204" pitchFamily="66" charset="0"/>
              </a:rPr>
              <a:t>your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response</a:t>
            </a:r>
            <a:r>
              <a:rPr lang="fr-FR" sz="2000" dirty="0">
                <a:latin typeface="Comic Sans MS" panose="030F0702030302020204" pitchFamily="66" charset="0"/>
              </a:rPr>
              <a:t>.</a:t>
            </a:r>
          </a:p>
          <a:p>
            <a:pPr marL="457200" indent="-457200" algn="l">
              <a:buAutoNum type="arabicPeriod"/>
            </a:pPr>
            <a:r>
              <a:rPr lang="fr-FR" sz="2000" dirty="0">
                <a:latin typeface="Comic Sans MS" panose="030F0702030302020204" pitchFamily="66" charset="0"/>
              </a:rPr>
              <a:t>How </a:t>
            </a:r>
            <a:r>
              <a:rPr lang="fr-FR" sz="2000" dirty="0" err="1">
                <a:latin typeface="Comic Sans MS" panose="030F0702030302020204" pitchFamily="66" charset="0"/>
              </a:rPr>
              <a:t>does</a:t>
            </a:r>
            <a:r>
              <a:rPr lang="fr-FR" sz="2000" dirty="0">
                <a:latin typeface="Comic Sans MS" panose="030F0702030302020204" pitchFamily="66" charset="0"/>
              </a:rPr>
              <a:t> the </a:t>
            </a:r>
            <a:r>
              <a:rPr lang="fr-FR" sz="2000" dirty="0" err="1">
                <a:latin typeface="Comic Sans MS" panose="030F0702030302020204" pitchFamily="66" charset="0"/>
              </a:rPr>
              <a:t>Rabenmutter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approach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hinder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fertility</a:t>
            </a:r>
            <a:r>
              <a:rPr lang="fr-FR" sz="2000" dirty="0">
                <a:latin typeface="Comic Sans MS" panose="030F0702030302020204" pitchFamily="66" charset="0"/>
              </a:rPr>
              <a:t> rates in Germany?</a:t>
            </a:r>
          </a:p>
          <a:p>
            <a:pPr marL="457200" indent="-457200" algn="l">
              <a:buAutoNum type="arabicPeriod"/>
            </a:pPr>
            <a:r>
              <a:rPr lang="fr-FR" sz="2000" dirty="0" err="1">
                <a:latin typeface="Comic Sans MS" panose="030F0702030302020204" pitchFamily="66" charset="0"/>
              </a:rPr>
              <a:t>What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is</a:t>
            </a:r>
            <a:r>
              <a:rPr lang="fr-FR" sz="2000" dirty="0">
                <a:latin typeface="Comic Sans MS" panose="030F0702030302020204" pitchFamily="66" charset="0"/>
              </a:rPr>
              <a:t> the </a:t>
            </a:r>
            <a:r>
              <a:rPr lang="fr-FR" sz="2000" dirty="0" err="1">
                <a:latin typeface="Comic Sans MS" panose="030F0702030302020204" pitchFamily="66" charset="0"/>
              </a:rPr>
              <a:t>link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between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welfare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policies</a:t>
            </a:r>
            <a:r>
              <a:rPr lang="fr-FR" sz="2000" dirty="0">
                <a:latin typeface="Comic Sans MS" panose="030F0702030302020204" pitchFamily="66" charset="0"/>
              </a:rPr>
              <a:t> and </a:t>
            </a:r>
            <a:r>
              <a:rPr lang="fr-FR" sz="2000" dirty="0" err="1">
                <a:latin typeface="Comic Sans MS" panose="030F0702030302020204" pitchFamily="66" charset="0"/>
              </a:rPr>
              <a:t>fertility</a:t>
            </a:r>
            <a:r>
              <a:rPr lang="fr-FR" sz="2000" dirty="0">
                <a:latin typeface="Comic Sans MS" panose="030F0702030302020204" pitchFamily="66" charset="0"/>
              </a:rPr>
              <a:t>?</a:t>
            </a:r>
          </a:p>
          <a:p>
            <a:pPr marL="457200" indent="-457200" algn="l">
              <a:buAutoNum type="arabicPeriod"/>
            </a:pPr>
            <a:r>
              <a:rPr lang="fr-FR" sz="2000" dirty="0" err="1">
                <a:latin typeface="Comic Sans MS" panose="030F0702030302020204" pitchFamily="66" charset="0"/>
              </a:rPr>
              <a:t>Outline</a:t>
            </a:r>
            <a:r>
              <a:rPr lang="fr-FR" sz="2000" dirty="0">
                <a:latin typeface="Comic Sans MS" panose="030F0702030302020204" pitchFamily="66" charset="0"/>
              </a:rPr>
              <a:t> the </a:t>
            </a:r>
            <a:r>
              <a:rPr lang="fr-FR" sz="2000" dirty="0" err="1">
                <a:latin typeface="Comic Sans MS" panose="030F0702030302020204" pitchFamily="66" charset="0"/>
              </a:rPr>
              <a:t>liberal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approach</a:t>
            </a:r>
            <a:r>
              <a:rPr lang="fr-FR" sz="2000" dirty="0">
                <a:latin typeface="Comic Sans MS" panose="030F0702030302020204" pitchFamily="66" charset="0"/>
              </a:rPr>
              <a:t> of the French </a:t>
            </a:r>
            <a:r>
              <a:rPr lang="fr-FR" sz="2000" dirty="0" err="1">
                <a:latin typeface="Comic Sans MS" panose="030F0702030302020204" pitchFamily="66" charset="0"/>
              </a:rPr>
              <a:t>government</a:t>
            </a:r>
            <a:r>
              <a:rPr lang="fr-FR" sz="2000" dirty="0">
                <a:latin typeface="Comic Sans MS" panose="030F0702030302020204" pitchFamily="66" charset="0"/>
              </a:rPr>
              <a:t> to </a:t>
            </a:r>
            <a:r>
              <a:rPr lang="fr-FR" sz="2000" dirty="0" err="1">
                <a:latin typeface="Comic Sans MS" panose="030F0702030302020204" pitchFamily="66" charset="0"/>
              </a:rPr>
              <a:t>childcare</a:t>
            </a:r>
            <a:r>
              <a:rPr lang="fr-FR" sz="2000" dirty="0">
                <a:latin typeface="Comic Sans MS" panose="030F0702030302020204" pitchFamily="66" charset="0"/>
              </a:rPr>
              <a:t> . </a:t>
            </a:r>
          </a:p>
          <a:p>
            <a:pPr marL="457200" indent="-457200" algn="l">
              <a:buAutoNum type="arabicPeriod"/>
            </a:pPr>
            <a:r>
              <a:rPr lang="fr-FR" sz="2000" dirty="0">
                <a:latin typeface="Comic Sans MS" panose="030F0702030302020204" pitchFamily="66" charset="0"/>
              </a:rPr>
              <a:t>How </a:t>
            </a:r>
            <a:r>
              <a:rPr lang="fr-FR" sz="2000" dirty="0" err="1">
                <a:latin typeface="Comic Sans MS" panose="030F0702030302020204" pitchFamily="66" charset="0"/>
              </a:rPr>
              <a:t>does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day</a:t>
            </a:r>
            <a:r>
              <a:rPr lang="fr-FR" sz="2000" dirty="0">
                <a:latin typeface="Comic Sans MS" panose="030F0702030302020204" pitchFamily="66" charset="0"/>
              </a:rPr>
              <a:t> care for </a:t>
            </a:r>
            <a:r>
              <a:rPr lang="fr-FR" sz="2000" dirty="0" err="1">
                <a:latin typeface="Comic Sans MS" panose="030F0702030302020204" pitchFamily="66" charset="0"/>
              </a:rPr>
              <a:t>toddlers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link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with</a:t>
            </a:r>
            <a:r>
              <a:rPr lang="fr-FR" sz="2000" dirty="0">
                <a:latin typeface="Comic Sans MS" panose="030F0702030302020204" pitchFamily="66" charset="0"/>
              </a:rPr>
              <a:t> </a:t>
            </a:r>
            <a:r>
              <a:rPr lang="fr-FR" sz="2000" dirty="0" err="1">
                <a:latin typeface="Comic Sans MS" panose="030F0702030302020204" pitchFamily="66" charset="0"/>
              </a:rPr>
              <a:t>fertility</a:t>
            </a:r>
            <a:r>
              <a:rPr lang="fr-FR" sz="2000" dirty="0">
                <a:latin typeface="Comic Sans MS" panose="030F0702030302020204" pitchFamily="66" charset="0"/>
              </a:rPr>
              <a:t> and </a:t>
            </a:r>
            <a:r>
              <a:rPr lang="fr-FR" sz="2000" dirty="0" err="1">
                <a:latin typeface="Comic Sans MS" panose="030F0702030302020204" pitchFamily="66" charset="0"/>
              </a:rPr>
              <a:t>women</a:t>
            </a:r>
            <a:r>
              <a:rPr lang="fr-FR" sz="2000" dirty="0">
                <a:latin typeface="Comic Sans MS" panose="030F0702030302020204" pitchFamily="66" charset="0"/>
              </a:rPr>
              <a:t> in </a:t>
            </a:r>
            <a:r>
              <a:rPr lang="fr-FR" sz="2000" dirty="0" err="1">
                <a:latin typeface="Comic Sans MS" panose="030F0702030302020204" pitchFamily="66" charset="0"/>
              </a:rPr>
              <a:t>work</a:t>
            </a:r>
            <a:r>
              <a:rPr lang="fr-FR" sz="2000" dirty="0">
                <a:latin typeface="Comic Sans MS" panose="030F0702030302020204" pitchFamily="66" charset="0"/>
              </a:rPr>
              <a:t>?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ertility 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513" y="4838780"/>
            <a:ext cx="2701636" cy="1620982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4839" y="257226"/>
            <a:ext cx="1171731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France Pro-Natalist Policy</a:t>
            </a:r>
          </a:p>
        </p:txBody>
      </p:sp>
    </p:spTree>
    <p:extLst>
      <p:ext uri="{BB962C8B-B14F-4D97-AF65-F5344CB8AC3E}">
        <p14:creationId xmlns:p14="http://schemas.microsoft.com/office/powerpoint/2010/main" val="340283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205" y="226903"/>
            <a:ext cx="11580628" cy="602438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2800" u="sng" dirty="0">
                <a:latin typeface="Comic Sans MS" panose="030F0702030302020204" pitchFamily="66" charset="0"/>
              </a:rPr>
              <a:t>Ageing population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205" y="1006918"/>
            <a:ext cx="11580628" cy="4670868"/>
          </a:xfrm>
          <a:ln w="28575">
            <a:solidFill>
              <a:srgbClr val="7030A0"/>
            </a:solidFill>
          </a:ln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Total fertility rates in France declined from the 1960s to the 1990s</a:t>
            </a:r>
          </a:p>
          <a:p>
            <a:r>
              <a:rPr lang="en-GB" dirty="0">
                <a:latin typeface="Comic Sans MS" panose="030F0702030302020204" pitchFamily="66" charset="0"/>
              </a:rPr>
              <a:t>1960	fertility rate           2.73 </a:t>
            </a:r>
            <a:r>
              <a:rPr lang="en-GB" sz="1800" dirty="0">
                <a:latin typeface="Comic Sans MS" panose="030F0702030302020204" pitchFamily="66" charset="0"/>
              </a:rPr>
              <a:t>(children per woman)</a:t>
            </a:r>
          </a:p>
          <a:p>
            <a:r>
              <a:rPr lang="en-GB" dirty="0">
                <a:latin typeface="Comic Sans MS" panose="030F0702030302020204" pitchFamily="66" charset="0"/>
              </a:rPr>
              <a:t>1992	fertility rate 	      1.73 </a:t>
            </a:r>
          </a:p>
          <a:p>
            <a:pPr>
              <a:buFont typeface="Wingdings" pitchFamily="2" charset="2"/>
              <a:buNone/>
            </a:pPr>
            <a:r>
              <a:rPr lang="en-GB" dirty="0">
                <a:latin typeface="Comic Sans MS" panose="030F0702030302020204" pitchFamily="66" charset="0"/>
              </a:rPr>
              <a:t>   But…..2007                            1.98 children born/woman </a:t>
            </a:r>
          </a:p>
          <a:p>
            <a:pPr>
              <a:buFont typeface="Wingdings" pitchFamily="2" charset="2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GB" dirty="0">
                <a:latin typeface="Comic Sans MS" panose="030F0702030302020204" pitchFamily="66" charset="0"/>
              </a:rPr>
              <a:t>ALSO….</a:t>
            </a:r>
          </a:p>
          <a:p>
            <a:r>
              <a:rPr lang="en-GB" dirty="0">
                <a:latin typeface="Comic Sans MS" panose="030F0702030302020204" pitchFamily="66" charset="0"/>
              </a:rPr>
              <a:t>Ageing population (and associated problems)</a:t>
            </a:r>
          </a:p>
          <a:p>
            <a:pPr>
              <a:buFont typeface="Wingdings" pitchFamily="2" charset="2"/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7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4839" y="257226"/>
            <a:ext cx="1171731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France Pro-Natalist Policy</a:t>
            </a:r>
          </a:p>
        </p:txBody>
      </p:sp>
      <p:sp>
        <p:nvSpPr>
          <p:cNvPr id="6" name="Rectangle 5"/>
          <p:cNvSpPr/>
          <p:nvPr/>
        </p:nvSpPr>
        <p:spPr>
          <a:xfrm>
            <a:off x="237344" y="786809"/>
            <a:ext cx="11717311" cy="369332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Demo</a:t>
            </a:r>
            <a:r>
              <a:rPr lang="en-GB" b="1" dirty="0">
                <a:latin typeface="Comic Sans MS" panose="030F0702030302020204" pitchFamily="66" charset="0"/>
              </a:rPr>
              <a:t>: </a:t>
            </a:r>
            <a:r>
              <a:rPr lang="en-GB" dirty="0">
                <a:latin typeface="Comic Sans MS" panose="030F0702030302020204" pitchFamily="66" charset="0"/>
              </a:rPr>
              <a:t>Referring to the graph, describe the demographic breakdown of France.                                        (3)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839" y="1343271"/>
            <a:ext cx="11709816" cy="3152775"/>
          </a:xfrm>
          <a:prstGeom prst="rect">
            <a:avLst/>
          </a:prstGeom>
          <a:ln w="28575">
            <a:solidFill>
              <a:srgbClr val="00FF00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244839" y="4683176"/>
            <a:ext cx="2683239" cy="1754326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Challenge</a:t>
            </a:r>
            <a:r>
              <a:rPr lang="en-GB" dirty="0">
                <a:latin typeface="Comic Sans MS" panose="030F0702030302020204" pitchFamily="66" charset="0"/>
              </a:rPr>
              <a:t>: Referring to the data, suggest some problems that France may face in the future with the current population trend. (4)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9498" y="4683176"/>
            <a:ext cx="8265157" cy="1774087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64307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179" y="1425935"/>
            <a:ext cx="11663917" cy="1200329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 valid country and policy should be chosen as an example [1 mark]. Award additional marks for further description of the specific policy [2 marks]. The final 2 marks are reserved for some analysis where candidates break down the policy in order to bring out the essential elements or structure and/or provide some evaluation of the policy’s success/failure.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181" y="202019"/>
            <a:ext cx="1166391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Comic Sans MS" panose="030F0702030302020204" pitchFamily="66" charset="0"/>
              </a:rPr>
              <a:t>Plenary Exams Questions Pro Natalist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180" y="680787"/>
            <a:ext cx="11663917" cy="646331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Analyse the pro-</a:t>
            </a:r>
            <a:r>
              <a:rPr lang="en-GB" dirty="0" err="1">
                <a:latin typeface="Comic Sans MS" panose="030F0702030302020204" pitchFamily="66" charset="0"/>
              </a:rPr>
              <a:t>natalist</a:t>
            </a:r>
            <a:r>
              <a:rPr lang="en-GB" dirty="0">
                <a:latin typeface="Comic Sans MS" panose="030F0702030302020204" pitchFamily="66" charset="0"/>
              </a:rPr>
              <a:t> policy of a country you have studied.                                                                                            (5 marks)</a:t>
            </a:r>
          </a:p>
        </p:txBody>
      </p:sp>
    </p:spTree>
    <p:extLst>
      <p:ext uri="{BB962C8B-B14F-4D97-AF65-F5344CB8AC3E}">
        <p14:creationId xmlns:p14="http://schemas.microsoft.com/office/powerpoint/2010/main" val="171435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450</Words>
  <Application>Microsoft Office PowerPoint</Application>
  <PresentationFormat>Widescreen</PresentationFormat>
  <Paragraphs>51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Comic Sans MS</vt:lpstr>
      <vt:lpstr>Wingdings</vt:lpstr>
      <vt:lpstr>Office Theme</vt:lpstr>
      <vt:lpstr>Graphique</vt:lpstr>
      <vt:lpstr>PowerPoint Presentation</vt:lpstr>
      <vt:lpstr>PowerPoint Presentation</vt:lpstr>
      <vt:lpstr>A temporary additional fertility (baby-boom)  which first rejuvenates the population…</vt:lpstr>
      <vt:lpstr>…but 40 years later makes it older</vt:lpstr>
      <vt:lpstr>PowerPoint Presentation</vt:lpstr>
      <vt:lpstr>PowerPoint Presentation</vt:lpstr>
      <vt:lpstr>Ageing population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roberts</dc:creator>
  <cp:lastModifiedBy>Martin Roberts</cp:lastModifiedBy>
  <cp:revision>8</cp:revision>
  <dcterms:created xsi:type="dcterms:W3CDTF">2015-10-04T14:23:17Z</dcterms:created>
  <dcterms:modified xsi:type="dcterms:W3CDTF">2016-10-04T09:56:17Z</dcterms:modified>
</cp:coreProperties>
</file>