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9" r:id="rId4"/>
    <p:sldId id="263" r:id="rId5"/>
    <p:sldId id="266" r:id="rId6"/>
    <p:sldId id="267" r:id="rId7"/>
    <p:sldId id="278" r:id="rId8"/>
    <p:sldId id="274" r:id="rId9"/>
    <p:sldId id="275"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62080B-C1A0-4143-BCF4-5AE3BDE4652B}">
          <p14:sldIdLst>
            <p14:sldId id="268"/>
          </p14:sldIdLst>
        </p14:section>
        <p14:section name="Revision Page" id="{3DDA96EA-0C3E-4AD5-8019-B46307B8023F}">
          <p14:sldIdLst>
            <p14:sldId id="269"/>
            <p14:sldId id="279"/>
            <p14:sldId id="263"/>
            <p14:sldId id="266"/>
            <p14:sldId id="267"/>
            <p14:sldId id="278"/>
            <p14:sldId id="274"/>
            <p14:sldId id="275"/>
            <p14:sldId id="2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4" autoAdjust="0"/>
    <p:restoredTop sz="94660"/>
  </p:normalViewPr>
  <p:slideViewPr>
    <p:cSldViewPr snapToGrid="0" showGuides="1">
      <p:cViewPr>
        <p:scale>
          <a:sx n="80" d="100"/>
          <a:sy n="80" d="100"/>
        </p:scale>
        <p:origin x="552" y="2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20FAA-9E2E-4C25-AF7B-984C5FFE8279}"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en-US"/>
        </a:p>
      </dgm:t>
    </dgm:pt>
    <dgm:pt modelId="{BB3FEE8E-2C4E-423F-9175-22685CC068F6}">
      <dgm:prSet phldrT="[Text]"/>
      <dgm:spPr/>
      <dgm:t>
        <a:bodyPr/>
        <a:lstStyle/>
        <a:p>
          <a:r>
            <a:rPr lang="en-US" dirty="0">
              <a:latin typeface="Comic Sans MS" panose="030F0702030302020204" pitchFamily="66" charset="0"/>
            </a:rPr>
            <a:t>No Money</a:t>
          </a:r>
        </a:p>
      </dgm:t>
    </dgm:pt>
    <dgm:pt modelId="{364FECD5-FCFD-4B41-9ED1-A39B8CD1103C}" type="parTrans" cxnId="{358B2E1E-6030-4DE1-972E-411521F2F80D}">
      <dgm:prSet/>
      <dgm:spPr/>
      <dgm:t>
        <a:bodyPr/>
        <a:lstStyle/>
        <a:p>
          <a:endParaRPr lang="en-US">
            <a:latin typeface="Comic Sans MS" panose="030F0702030302020204" pitchFamily="66" charset="0"/>
          </a:endParaRPr>
        </a:p>
      </dgm:t>
    </dgm:pt>
    <dgm:pt modelId="{8F97C826-EFA0-42A0-BB79-A91AF1CF09F6}" type="sibTrans" cxnId="{358B2E1E-6030-4DE1-972E-411521F2F80D}">
      <dgm:prSet/>
      <dgm:spPr/>
      <dgm:t>
        <a:bodyPr/>
        <a:lstStyle/>
        <a:p>
          <a:endParaRPr lang="en-US">
            <a:latin typeface="Comic Sans MS" panose="030F0702030302020204" pitchFamily="66" charset="0"/>
          </a:endParaRPr>
        </a:p>
      </dgm:t>
    </dgm:pt>
    <dgm:pt modelId="{58569670-98BC-4BA4-80E2-149D2A8C2EDC}">
      <dgm:prSet phldrT="[Text]"/>
      <dgm:spPr/>
      <dgm:t>
        <a:bodyPr/>
        <a:lstStyle/>
        <a:p>
          <a:r>
            <a:rPr lang="en-US" dirty="0">
              <a:latin typeface="Comic Sans MS" panose="030F0702030302020204" pitchFamily="66" charset="0"/>
            </a:rPr>
            <a:t>No Investment</a:t>
          </a:r>
        </a:p>
      </dgm:t>
    </dgm:pt>
    <dgm:pt modelId="{ACA2EC79-AD38-46EC-B8A9-01149F6CF1FB}" type="parTrans" cxnId="{6E0E844A-58B2-4FB3-B83C-72B4369E9F95}">
      <dgm:prSet/>
      <dgm:spPr/>
      <dgm:t>
        <a:bodyPr/>
        <a:lstStyle/>
        <a:p>
          <a:endParaRPr lang="en-US">
            <a:latin typeface="Comic Sans MS" panose="030F0702030302020204" pitchFamily="66" charset="0"/>
          </a:endParaRPr>
        </a:p>
      </dgm:t>
    </dgm:pt>
    <dgm:pt modelId="{F7C4B94D-EE13-4DCD-85FC-467B27B033BD}" type="sibTrans" cxnId="{6E0E844A-58B2-4FB3-B83C-72B4369E9F95}">
      <dgm:prSet/>
      <dgm:spPr/>
      <dgm:t>
        <a:bodyPr/>
        <a:lstStyle/>
        <a:p>
          <a:endParaRPr lang="en-US">
            <a:latin typeface="Comic Sans MS" panose="030F0702030302020204" pitchFamily="66" charset="0"/>
          </a:endParaRPr>
        </a:p>
      </dgm:t>
    </dgm:pt>
    <dgm:pt modelId="{0DAE3ED3-29B7-4237-BEEB-F3495D216B6C}">
      <dgm:prSet phldrT="[Text]"/>
      <dgm:spPr/>
      <dgm:t>
        <a:bodyPr/>
        <a:lstStyle/>
        <a:p>
          <a:r>
            <a:rPr lang="en-US" dirty="0">
              <a:latin typeface="Comic Sans MS" panose="030F0702030302020204" pitchFamily="66" charset="0"/>
            </a:rPr>
            <a:t>Low output</a:t>
          </a:r>
        </a:p>
      </dgm:t>
    </dgm:pt>
    <dgm:pt modelId="{4BA74B1D-7ADE-4295-896B-0E1047CAF774}" type="parTrans" cxnId="{D42E8AC8-68D6-444F-9E97-1DFB51BA81D2}">
      <dgm:prSet/>
      <dgm:spPr/>
      <dgm:t>
        <a:bodyPr/>
        <a:lstStyle/>
        <a:p>
          <a:endParaRPr lang="en-US">
            <a:latin typeface="Comic Sans MS" panose="030F0702030302020204" pitchFamily="66" charset="0"/>
          </a:endParaRPr>
        </a:p>
      </dgm:t>
    </dgm:pt>
    <dgm:pt modelId="{4179A191-1959-4447-9233-6DB8FD9F3C7C}" type="sibTrans" cxnId="{D42E8AC8-68D6-444F-9E97-1DFB51BA81D2}">
      <dgm:prSet/>
      <dgm:spPr/>
      <dgm:t>
        <a:bodyPr/>
        <a:lstStyle/>
        <a:p>
          <a:endParaRPr lang="en-US">
            <a:latin typeface="Comic Sans MS" panose="030F0702030302020204" pitchFamily="66" charset="0"/>
          </a:endParaRPr>
        </a:p>
      </dgm:t>
    </dgm:pt>
    <dgm:pt modelId="{175F9381-71DE-4CC7-8BD2-59BDE40EB943}">
      <dgm:prSet phldrT="[Text]"/>
      <dgm:spPr/>
      <dgm:t>
        <a:bodyPr/>
        <a:lstStyle/>
        <a:p>
          <a:r>
            <a:rPr lang="en-US" dirty="0">
              <a:latin typeface="Comic Sans MS" panose="030F0702030302020204" pitchFamily="66" charset="0"/>
            </a:rPr>
            <a:t>Low Profit</a:t>
          </a:r>
        </a:p>
      </dgm:t>
    </dgm:pt>
    <dgm:pt modelId="{D1D1A5CF-82FE-4E99-9236-2319784E9B18}" type="parTrans" cxnId="{C50D8913-6002-414A-9CEE-B718D08F039B}">
      <dgm:prSet/>
      <dgm:spPr/>
      <dgm:t>
        <a:bodyPr/>
        <a:lstStyle/>
        <a:p>
          <a:endParaRPr lang="en-US">
            <a:latin typeface="Comic Sans MS" panose="030F0702030302020204" pitchFamily="66" charset="0"/>
          </a:endParaRPr>
        </a:p>
      </dgm:t>
    </dgm:pt>
    <dgm:pt modelId="{F4BDC851-F9BD-4184-BA7E-6D10B809A303}" type="sibTrans" cxnId="{C50D8913-6002-414A-9CEE-B718D08F039B}">
      <dgm:prSet/>
      <dgm:spPr/>
      <dgm:t>
        <a:bodyPr/>
        <a:lstStyle/>
        <a:p>
          <a:endParaRPr lang="en-US">
            <a:latin typeface="Comic Sans MS" panose="030F0702030302020204" pitchFamily="66" charset="0"/>
          </a:endParaRPr>
        </a:p>
      </dgm:t>
    </dgm:pt>
    <dgm:pt modelId="{14656A75-1ABF-41DB-AD1A-D00CCE7BD41A}" type="pres">
      <dgm:prSet presAssocID="{16420FAA-9E2E-4C25-AF7B-984C5FFE8279}" presName="cycle" presStyleCnt="0">
        <dgm:presLayoutVars>
          <dgm:dir/>
          <dgm:resizeHandles val="exact"/>
        </dgm:presLayoutVars>
      </dgm:prSet>
      <dgm:spPr/>
    </dgm:pt>
    <dgm:pt modelId="{433B4462-696C-481E-8F8C-27D505580051}" type="pres">
      <dgm:prSet presAssocID="{BB3FEE8E-2C4E-423F-9175-22685CC068F6}" presName="node" presStyleLbl="node1" presStyleIdx="0" presStyleCnt="4">
        <dgm:presLayoutVars>
          <dgm:bulletEnabled val="1"/>
        </dgm:presLayoutVars>
      </dgm:prSet>
      <dgm:spPr/>
    </dgm:pt>
    <dgm:pt modelId="{6BAF31C0-5925-4999-AD5F-88AE7AAF9A27}" type="pres">
      <dgm:prSet presAssocID="{8F97C826-EFA0-42A0-BB79-A91AF1CF09F6}" presName="sibTrans" presStyleLbl="sibTrans2D1" presStyleIdx="0" presStyleCnt="4"/>
      <dgm:spPr/>
    </dgm:pt>
    <dgm:pt modelId="{11EE4859-E936-42F6-B9C7-6ADF806C3B33}" type="pres">
      <dgm:prSet presAssocID="{8F97C826-EFA0-42A0-BB79-A91AF1CF09F6}" presName="connectorText" presStyleLbl="sibTrans2D1" presStyleIdx="0" presStyleCnt="4"/>
      <dgm:spPr/>
    </dgm:pt>
    <dgm:pt modelId="{41BC459D-654C-43CC-96AC-E89E567E52A5}" type="pres">
      <dgm:prSet presAssocID="{58569670-98BC-4BA4-80E2-149D2A8C2EDC}" presName="node" presStyleLbl="node1" presStyleIdx="1" presStyleCnt="4">
        <dgm:presLayoutVars>
          <dgm:bulletEnabled val="1"/>
        </dgm:presLayoutVars>
      </dgm:prSet>
      <dgm:spPr/>
    </dgm:pt>
    <dgm:pt modelId="{15CFDD8B-8D62-4102-A6B5-B26785CD2223}" type="pres">
      <dgm:prSet presAssocID="{F7C4B94D-EE13-4DCD-85FC-467B27B033BD}" presName="sibTrans" presStyleLbl="sibTrans2D1" presStyleIdx="1" presStyleCnt="4"/>
      <dgm:spPr/>
    </dgm:pt>
    <dgm:pt modelId="{B2C33000-8F45-4172-B94C-EA6605AE0288}" type="pres">
      <dgm:prSet presAssocID="{F7C4B94D-EE13-4DCD-85FC-467B27B033BD}" presName="connectorText" presStyleLbl="sibTrans2D1" presStyleIdx="1" presStyleCnt="4"/>
      <dgm:spPr/>
    </dgm:pt>
    <dgm:pt modelId="{2CA00CFD-CCC2-4316-A899-1CE4529FC184}" type="pres">
      <dgm:prSet presAssocID="{0DAE3ED3-29B7-4237-BEEB-F3495D216B6C}" presName="node" presStyleLbl="node1" presStyleIdx="2" presStyleCnt="4">
        <dgm:presLayoutVars>
          <dgm:bulletEnabled val="1"/>
        </dgm:presLayoutVars>
      </dgm:prSet>
      <dgm:spPr/>
    </dgm:pt>
    <dgm:pt modelId="{1812B91F-CD56-42EC-8422-8C3C320B8D70}" type="pres">
      <dgm:prSet presAssocID="{4179A191-1959-4447-9233-6DB8FD9F3C7C}" presName="sibTrans" presStyleLbl="sibTrans2D1" presStyleIdx="2" presStyleCnt="4"/>
      <dgm:spPr/>
    </dgm:pt>
    <dgm:pt modelId="{B17CF80A-6468-476E-B917-8F8E546191A0}" type="pres">
      <dgm:prSet presAssocID="{4179A191-1959-4447-9233-6DB8FD9F3C7C}" presName="connectorText" presStyleLbl="sibTrans2D1" presStyleIdx="2" presStyleCnt="4"/>
      <dgm:spPr/>
    </dgm:pt>
    <dgm:pt modelId="{ECA734D2-135E-4E82-8DA6-22BE3C2B90D4}" type="pres">
      <dgm:prSet presAssocID="{175F9381-71DE-4CC7-8BD2-59BDE40EB943}" presName="node" presStyleLbl="node1" presStyleIdx="3" presStyleCnt="4">
        <dgm:presLayoutVars>
          <dgm:bulletEnabled val="1"/>
        </dgm:presLayoutVars>
      </dgm:prSet>
      <dgm:spPr/>
    </dgm:pt>
    <dgm:pt modelId="{2F150F96-918C-4C72-810D-0EFDFB428C5C}" type="pres">
      <dgm:prSet presAssocID="{F4BDC851-F9BD-4184-BA7E-6D10B809A303}" presName="sibTrans" presStyleLbl="sibTrans2D1" presStyleIdx="3" presStyleCnt="4"/>
      <dgm:spPr/>
    </dgm:pt>
    <dgm:pt modelId="{E9F7FCEF-1057-4F6C-AB95-2097EC53FE7B}" type="pres">
      <dgm:prSet presAssocID="{F4BDC851-F9BD-4184-BA7E-6D10B809A303}" presName="connectorText" presStyleLbl="sibTrans2D1" presStyleIdx="3" presStyleCnt="4"/>
      <dgm:spPr/>
    </dgm:pt>
  </dgm:ptLst>
  <dgm:cxnLst>
    <dgm:cxn modelId="{FADA774D-7C21-400D-B21C-07DDBF50C1EA}" type="presOf" srcId="{F4BDC851-F9BD-4184-BA7E-6D10B809A303}" destId="{E9F7FCEF-1057-4F6C-AB95-2097EC53FE7B}" srcOrd="1" destOrd="0" presId="urn:microsoft.com/office/officeart/2005/8/layout/cycle2"/>
    <dgm:cxn modelId="{20A74F06-DEE4-4D71-A331-1F0DED2ED320}" type="presOf" srcId="{4179A191-1959-4447-9233-6DB8FD9F3C7C}" destId="{B17CF80A-6468-476E-B917-8F8E546191A0}" srcOrd="1" destOrd="0" presId="urn:microsoft.com/office/officeart/2005/8/layout/cycle2"/>
    <dgm:cxn modelId="{D42E8AC8-68D6-444F-9E97-1DFB51BA81D2}" srcId="{16420FAA-9E2E-4C25-AF7B-984C5FFE8279}" destId="{0DAE3ED3-29B7-4237-BEEB-F3495D216B6C}" srcOrd="2" destOrd="0" parTransId="{4BA74B1D-7ADE-4295-896B-0E1047CAF774}" sibTransId="{4179A191-1959-4447-9233-6DB8FD9F3C7C}"/>
    <dgm:cxn modelId="{F852615A-4A57-4FBA-B33C-02AC60855CC7}" type="presOf" srcId="{F7C4B94D-EE13-4DCD-85FC-467B27B033BD}" destId="{B2C33000-8F45-4172-B94C-EA6605AE0288}" srcOrd="1" destOrd="0" presId="urn:microsoft.com/office/officeart/2005/8/layout/cycle2"/>
    <dgm:cxn modelId="{14643DE8-8215-413A-BC43-E2D2C735C127}" type="presOf" srcId="{8F97C826-EFA0-42A0-BB79-A91AF1CF09F6}" destId="{6BAF31C0-5925-4999-AD5F-88AE7AAF9A27}" srcOrd="0" destOrd="0" presId="urn:microsoft.com/office/officeart/2005/8/layout/cycle2"/>
    <dgm:cxn modelId="{52613FC1-2E61-493B-8E1D-EF7D10C93CD0}" type="presOf" srcId="{58569670-98BC-4BA4-80E2-149D2A8C2EDC}" destId="{41BC459D-654C-43CC-96AC-E89E567E52A5}" srcOrd="0" destOrd="0" presId="urn:microsoft.com/office/officeart/2005/8/layout/cycle2"/>
    <dgm:cxn modelId="{6E0E844A-58B2-4FB3-B83C-72B4369E9F95}" srcId="{16420FAA-9E2E-4C25-AF7B-984C5FFE8279}" destId="{58569670-98BC-4BA4-80E2-149D2A8C2EDC}" srcOrd="1" destOrd="0" parTransId="{ACA2EC79-AD38-46EC-B8A9-01149F6CF1FB}" sibTransId="{F7C4B94D-EE13-4DCD-85FC-467B27B033BD}"/>
    <dgm:cxn modelId="{8F55F9F5-4D85-49C8-9758-E6227255087D}" type="presOf" srcId="{F7C4B94D-EE13-4DCD-85FC-467B27B033BD}" destId="{15CFDD8B-8D62-4102-A6B5-B26785CD2223}" srcOrd="0" destOrd="0" presId="urn:microsoft.com/office/officeart/2005/8/layout/cycle2"/>
    <dgm:cxn modelId="{7D821BD1-A934-4014-A23A-9E607092262A}" type="presOf" srcId="{BB3FEE8E-2C4E-423F-9175-22685CC068F6}" destId="{433B4462-696C-481E-8F8C-27D505580051}" srcOrd="0" destOrd="0" presId="urn:microsoft.com/office/officeart/2005/8/layout/cycle2"/>
    <dgm:cxn modelId="{C50D8913-6002-414A-9CEE-B718D08F039B}" srcId="{16420FAA-9E2E-4C25-AF7B-984C5FFE8279}" destId="{175F9381-71DE-4CC7-8BD2-59BDE40EB943}" srcOrd="3" destOrd="0" parTransId="{D1D1A5CF-82FE-4E99-9236-2319784E9B18}" sibTransId="{F4BDC851-F9BD-4184-BA7E-6D10B809A303}"/>
    <dgm:cxn modelId="{358B2E1E-6030-4DE1-972E-411521F2F80D}" srcId="{16420FAA-9E2E-4C25-AF7B-984C5FFE8279}" destId="{BB3FEE8E-2C4E-423F-9175-22685CC068F6}" srcOrd="0" destOrd="0" parTransId="{364FECD5-FCFD-4B41-9ED1-A39B8CD1103C}" sibTransId="{8F97C826-EFA0-42A0-BB79-A91AF1CF09F6}"/>
    <dgm:cxn modelId="{28297577-D2BA-4ADB-8989-86A83FD0B44F}" type="presOf" srcId="{8F97C826-EFA0-42A0-BB79-A91AF1CF09F6}" destId="{11EE4859-E936-42F6-B9C7-6ADF806C3B33}" srcOrd="1" destOrd="0" presId="urn:microsoft.com/office/officeart/2005/8/layout/cycle2"/>
    <dgm:cxn modelId="{D7576FF9-0C7F-4C80-B528-2F43339C2E0E}" type="presOf" srcId="{4179A191-1959-4447-9233-6DB8FD9F3C7C}" destId="{1812B91F-CD56-42EC-8422-8C3C320B8D70}" srcOrd="0" destOrd="0" presId="urn:microsoft.com/office/officeart/2005/8/layout/cycle2"/>
    <dgm:cxn modelId="{65AE925C-9C11-44D7-BD14-2819BDE9C10C}" type="presOf" srcId="{0DAE3ED3-29B7-4237-BEEB-F3495D216B6C}" destId="{2CA00CFD-CCC2-4316-A899-1CE4529FC184}" srcOrd="0" destOrd="0" presId="urn:microsoft.com/office/officeart/2005/8/layout/cycle2"/>
    <dgm:cxn modelId="{0C8CA447-4356-4E1B-B275-D439DA01FB67}" type="presOf" srcId="{175F9381-71DE-4CC7-8BD2-59BDE40EB943}" destId="{ECA734D2-135E-4E82-8DA6-22BE3C2B90D4}" srcOrd="0" destOrd="0" presId="urn:microsoft.com/office/officeart/2005/8/layout/cycle2"/>
    <dgm:cxn modelId="{C8259A21-6441-4F38-9D42-CFDEE2C258B1}" type="presOf" srcId="{16420FAA-9E2E-4C25-AF7B-984C5FFE8279}" destId="{14656A75-1ABF-41DB-AD1A-D00CCE7BD41A}" srcOrd="0" destOrd="0" presId="urn:microsoft.com/office/officeart/2005/8/layout/cycle2"/>
    <dgm:cxn modelId="{6CE7714F-C4B0-4D90-9343-A28E3CDCF98E}" type="presOf" srcId="{F4BDC851-F9BD-4184-BA7E-6D10B809A303}" destId="{2F150F96-918C-4C72-810D-0EFDFB428C5C}" srcOrd="0" destOrd="0" presId="urn:microsoft.com/office/officeart/2005/8/layout/cycle2"/>
    <dgm:cxn modelId="{CECF66AD-7D8D-460A-A3B7-1B115119369E}" type="presParOf" srcId="{14656A75-1ABF-41DB-AD1A-D00CCE7BD41A}" destId="{433B4462-696C-481E-8F8C-27D505580051}" srcOrd="0" destOrd="0" presId="urn:microsoft.com/office/officeart/2005/8/layout/cycle2"/>
    <dgm:cxn modelId="{0C4C9CEB-0F52-48FB-87EC-4A05CF351D98}" type="presParOf" srcId="{14656A75-1ABF-41DB-AD1A-D00CCE7BD41A}" destId="{6BAF31C0-5925-4999-AD5F-88AE7AAF9A27}" srcOrd="1" destOrd="0" presId="urn:microsoft.com/office/officeart/2005/8/layout/cycle2"/>
    <dgm:cxn modelId="{5C1C917D-9E61-4BEB-999B-C97CAAE68F6B}" type="presParOf" srcId="{6BAF31C0-5925-4999-AD5F-88AE7AAF9A27}" destId="{11EE4859-E936-42F6-B9C7-6ADF806C3B33}" srcOrd="0" destOrd="0" presId="urn:microsoft.com/office/officeart/2005/8/layout/cycle2"/>
    <dgm:cxn modelId="{352921CA-4D30-4D5A-872C-260D3D8A0E34}" type="presParOf" srcId="{14656A75-1ABF-41DB-AD1A-D00CCE7BD41A}" destId="{41BC459D-654C-43CC-96AC-E89E567E52A5}" srcOrd="2" destOrd="0" presId="urn:microsoft.com/office/officeart/2005/8/layout/cycle2"/>
    <dgm:cxn modelId="{793BC0F8-6F74-48D5-A596-A342DD02058A}" type="presParOf" srcId="{14656A75-1ABF-41DB-AD1A-D00CCE7BD41A}" destId="{15CFDD8B-8D62-4102-A6B5-B26785CD2223}" srcOrd="3" destOrd="0" presId="urn:microsoft.com/office/officeart/2005/8/layout/cycle2"/>
    <dgm:cxn modelId="{FAD132A2-67E9-41C0-A5CC-E859669EDE4A}" type="presParOf" srcId="{15CFDD8B-8D62-4102-A6B5-B26785CD2223}" destId="{B2C33000-8F45-4172-B94C-EA6605AE0288}" srcOrd="0" destOrd="0" presId="urn:microsoft.com/office/officeart/2005/8/layout/cycle2"/>
    <dgm:cxn modelId="{81937546-359C-43F0-B0C7-56224149024F}" type="presParOf" srcId="{14656A75-1ABF-41DB-AD1A-D00CCE7BD41A}" destId="{2CA00CFD-CCC2-4316-A899-1CE4529FC184}" srcOrd="4" destOrd="0" presId="urn:microsoft.com/office/officeart/2005/8/layout/cycle2"/>
    <dgm:cxn modelId="{D60A6148-5120-4DC2-9A50-48D0E8F3940B}" type="presParOf" srcId="{14656A75-1ABF-41DB-AD1A-D00CCE7BD41A}" destId="{1812B91F-CD56-42EC-8422-8C3C320B8D70}" srcOrd="5" destOrd="0" presId="urn:microsoft.com/office/officeart/2005/8/layout/cycle2"/>
    <dgm:cxn modelId="{EABE9050-C75F-4269-9855-5162C98E8AE5}" type="presParOf" srcId="{1812B91F-CD56-42EC-8422-8C3C320B8D70}" destId="{B17CF80A-6468-476E-B917-8F8E546191A0}" srcOrd="0" destOrd="0" presId="urn:microsoft.com/office/officeart/2005/8/layout/cycle2"/>
    <dgm:cxn modelId="{0E340DC7-1E29-473E-8F04-BFCB4B284BED}" type="presParOf" srcId="{14656A75-1ABF-41DB-AD1A-D00CCE7BD41A}" destId="{ECA734D2-135E-4E82-8DA6-22BE3C2B90D4}" srcOrd="6" destOrd="0" presId="urn:microsoft.com/office/officeart/2005/8/layout/cycle2"/>
    <dgm:cxn modelId="{34A4CEB7-59C4-41A4-84B2-BC54218AB874}" type="presParOf" srcId="{14656A75-1ABF-41DB-AD1A-D00CCE7BD41A}" destId="{2F150F96-918C-4C72-810D-0EFDFB428C5C}" srcOrd="7" destOrd="0" presId="urn:microsoft.com/office/officeart/2005/8/layout/cycle2"/>
    <dgm:cxn modelId="{3E275744-46C4-41DA-A37B-49F6396DE836}" type="presParOf" srcId="{2F150F96-918C-4C72-810D-0EFDFB428C5C}" destId="{E9F7FCEF-1057-4F6C-AB95-2097EC53FE7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B4462-696C-481E-8F8C-27D505580051}">
      <dsp:nvSpPr>
        <dsp:cNvPr id="0" name=""/>
        <dsp:cNvSpPr/>
      </dsp:nvSpPr>
      <dsp:spPr>
        <a:xfrm>
          <a:off x="1362782" y="1309798"/>
          <a:ext cx="1284461" cy="128446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omic Sans MS" panose="030F0702030302020204" pitchFamily="66" charset="0"/>
            </a:rPr>
            <a:t>No Money</a:t>
          </a:r>
        </a:p>
      </dsp:txBody>
      <dsp:txXfrm>
        <a:off x="1550887" y="1497903"/>
        <a:ext cx="908251" cy="908251"/>
      </dsp:txXfrm>
    </dsp:sp>
    <dsp:sp modelId="{6BAF31C0-5925-4999-AD5F-88AE7AAF9A27}">
      <dsp:nvSpPr>
        <dsp:cNvPr id="0" name=""/>
        <dsp:cNvSpPr/>
      </dsp:nvSpPr>
      <dsp:spPr>
        <a:xfrm rot="2700000">
          <a:off x="2509230" y="2409795"/>
          <a:ext cx="340602" cy="43350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Comic Sans MS" panose="030F0702030302020204" pitchFamily="66" charset="0"/>
          </a:endParaRPr>
        </a:p>
      </dsp:txBody>
      <dsp:txXfrm>
        <a:off x="2524194" y="2460370"/>
        <a:ext cx="238421" cy="260103"/>
      </dsp:txXfrm>
    </dsp:sp>
    <dsp:sp modelId="{41BC459D-654C-43CC-96AC-E89E567E52A5}">
      <dsp:nvSpPr>
        <dsp:cNvPr id="0" name=""/>
        <dsp:cNvSpPr/>
      </dsp:nvSpPr>
      <dsp:spPr>
        <a:xfrm>
          <a:off x="2725452" y="2672468"/>
          <a:ext cx="1284461" cy="128446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omic Sans MS" panose="030F0702030302020204" pitchFamily="66" charset="0"/>
            </a:rPr>
            <a:t>No Investment</a:t>
          </a:r>
        </a:p>
      </dsp:txBody>
      <dsp:txXfrm>
        <a:off x="2913557" y="2860573"/>
        <a:ext cx="908251" cy="908251"/>
      </dsp:txXfrm>
    </dsp:sp>
    <dsp:sp modelId="{15CFDD8B-8D62-4102-A6B5-B26785CD2223}">
      <dsp:nvSpPr>
        <dsp:cNvPr id="0" name=""/>
        <dsp:cNvSpPr/>
      </dsp:nvSpPr>
      <dsp:spPr>
        <a:xfrm rot="8100000">
          <a:off x="2522863" y="3772465"/>
          <a:ext cx="340602" cy="43350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Comic Sans MS" panose="030F0702030302020204" pitchFamily="66" charset="0"/>
          </a:endParaRPr>
        </a:p>
      </dsp:txBody>
      <dsp:txXfrm rot="10800000">
        <a:off x="2610080" y="3823040"/>
        <a:ext cx="238421" cy="260103"/>
      </dsp:txXfrm>
    </dsp:sp>
    <dsp:sp modelId="{2CA00CFD-CCC2-4316-A899-1CE4529FC184}">
      <dsp:nvSpPr>
        <dsp:cNvPr id="0" name=""/>
        <dsp:cNvSpPr/>
      </dsp:nvSpPr>
      <dsp:spPr>
        <a:xfrm>
          <a:off x="1362782" y="4035139"/>
          <a:ext cx="1284461" cy="128446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omic Sans MS" panose="030F0702030302020204" pitchFamily="66" charset="0"/>
            </a:rPr>
            <a:t>Low output</a:t>
          </a:r>
        </a:p>
      </dsp:txBody>
      <dsp:txXfrm>
        <a:off x="1550887" y="4223244"/>
        <a:ext cx="908251" cy="908251"/>
      </dsp:txXfrm>
    </dsp:sp>
    <dsp:sp modelId="{1812B91F-CD56-42EC-8422-8C3C320B8D70}">
      <dsp:nvSpPr>
        <dsp:cNvPr id="0" name=""/>
        <dsp:cNvSpPr/>
      </dsp:nvSpPr>
      <dsp:spPr>
        <a:xfrm rot="13500000">
          <a:off x="1160193" y="3786098"/>
          <a:ext cx="340602" cy="43350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Comic Sans MS" panose="030F0702030302020204" pitchFamily="66" charset="0"/>
          </a:endParaRPr>
        </a:p>
      </dsp:txBody>
      <dsp:txXfrm rot="10800000">
        <a:off x="1247410" y="3908925"/>
        <a:ext cx="238421" cy="260103"/>
      </dsp:txXfrm>
    </dsp:sp>
    <dsp:sp modelId="{ECA734D2-135E-4E82-8DA6-22BE3C2B90D4}">
      <dsp:nvSpPr>
        <dsp:cNvPr id="0" name=""/>
        <dsp:cNvSpPr/>
      </dsp:nvSpPr>
      <dsp:spPr>
        <a:xfrm>
          <a:off x="111" y="2672468"/>
          <a:ext cx="1284461" cy="128446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omic Sans MS" panose="030F0702030302020204" pitchFamily="66" charset="0"/>
            </a:rPr>
            <a:t>Low Profit</a:t>
          </a:r>
        </a:p>
      </dsp:txBody>
      <dsp:txXfrm>
        <a:off x="188216" y="2860573"/>
        <a:ext cx="908251" cy="908251"/>
      </dsp:txXfrm>
    </dsp:sp>
    <dsp:sp modelId="{2F150F96-918C-4C72-810D-0EFDFB428C5C}">
      <dsp:nvSpPr>
        <dsp:cNvPr id="0" name=""/>
        <dsp:cNvSpPr/>
      </dsp:nvSpPr>
      <dsp:spPr>
        <a:xfrm rot="18900000">
          <a:off x="1146560" y="2423427"/>
          <a:ext cx="340602" cy="43350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Comic Sans MS" panose="030F0702030302020204" pitchFamily="66" charset="0"/>
          </a:endParaRPr>
        </a:p>
      </dsp:txBody>
      <dsp:txXfrm>
        <a:off x="1161524" y="2546254"/>
        <a:ext cx="238421" cy="26010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B39272-CB5C-43B1-927E-D1065E2219F3}"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AC3533-EB30-4D9B-A739-AAF6BB108EA2}" type="slidenum">
              <a:rPr lang="en-GB" smtClean="0"/>
              <a:t>‹#›</a:t>
            </a:fld>
            <a:endParaRPr lang="en-GB"/>
          </a:p>
        </p:txBody>
      </p:sp>
    </p:spTree>
    <p:extLst>
      <p:ext uri="{BB962C8B-B14F-4D97-AF65-F5344CB8AC3E}">
        <p14:creationId xmlns:p14="http://schemas.microsoft.com/office/powerpoint/2010/main" val="277225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B39272-CB5C-43B1-927E-D1065E2219F3}"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AC3533-EB30-4D9B-A739-AAF6BB108EA2}" type="slidenum">
              <a:rPr lang="en-GB" smtClean="0"/>
              <a:t>‹#›</a:t>
            </a:fld>
            <a:endParaRPr lang="en-GB"/>
          </a:p>
        </p:txBody>
      </p:sp>
    </p:spTree>
    <p:extLst>
      <p:ext uri="{BB962C8B-B14F-4D97-AF65-F5344CB8AC3E}">
        <p14:creationId xmlns:p14="http://schemas.microsoft.com/office/powerpoint/2010/main" val="421730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B39272-CB5C-43B1-927E-D1065E2219F3}"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AC3533-EB30-4D9B-A739-AAF6BB108EA2}" type="slidenum">
              <a:rPr lang="en-GB" smtClean="0"/>
              <a:t>‹#›</a:t>
            </a:fld>
            <a:endParaRPr lang="en-GB"/>
          </a:p>
        </p:txBody>
      </p:sp>
    </p:spTree>
    <p:extLst>
      <p:ext uri="{BB962C8B-B14F-4D97-AF65-F5344CB8AC3E}">
        <p14:creationId xmlns:p14="http://schemas.microsoft.com/office/powerpoint/2010/main" val="47997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B39272-CB5C-43B1-927E-D1065E2219F3}"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AC3533-EB30-4D9B-A739-AAF6BB108EA2}" type="slidenum">
              <a:rPr lang="en-GB" smtClean="0"/>
              <a:t>‹#›</a:t>
            </a:fld>
            <a:endParaRPr lang="en-GB"/>
          </a:p>
        </p:txBody>
      </p:sp>
    </p:spTree>
    <p:extLst>
      <p:ext uri="{BB962C8B-B14F-4D97-AF65-F5344CB8AC3E}">
        <p14:creationId xmlns:p14="http://schemas.microsoft.com/office/powerpoint/2010/main" val="111124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39272-CB5C-43B1-927E-D1065E2219F3}"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AC3533-EB30-4D9B-A739-AAF6BB108EA2}" type="slidenum">
              <a:rPr lang="en-GB" smtClean="0"/>
              <a:t>‹#›</a:t>
            </a:fld>
            <a:endParaRPr lang="en-GB"/>
          </a:p>
        </p:txBody>
      </p:sp>
    </p:spTree>
    <p:extLst>
      <p:ext uri="{BB962C8B-B14F-4D97-AF65-F5344CB8AC3E}">
        <p14:creationId xmlns:p14="http://schemas.microsoft.com/office/powerpoint/2010/main" val="67741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B39272-CB5C-43B1-927E-D1065E2219F3}"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AC3533-EB30-4D9B-A739-AAF6BB108EA2}" type="slidenum">
              <a:rPr lang="en-GB" smtClean="0"/>
              <a:t>‹#›</a:t>
            </a:fld>
            <a:endParaRPr lang="en-GB"/>
          </a:p>
        </p:txBody>
      </p:sp>
    </p:spTree>
    <p:extLst>
      <p:ext uri="{BB962C8B-B14F-4D97-AF65-F5344CB8AC3E}">
        <p14:creationId xmlns:p14="http://schemas.microsoft.com/office/powerpoint/2010/main" val="351528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B39272-CB5C-43B1-927E-D1065E2219F3}" type="datetimeFigureOut">
              <a:rPr lang="en-GB" smtClean="0"/>
              <a:t>03/03/2017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AC3533-EB30-4D9B-A739-AAF6BB108EA2}" type="slidenum">
              <a:rPr lang="en-GB" smtClean="0"/>
              <a:t>‹#›</a:t>
            </a:fld>
            <a:endParaRPr lang="en-GB"/>
          </a:p>
        </p:txBody>
      </p:sp>
    </p:spTree>
    <p:extLst>
      <p:ext uri="{BB962C8B-B14F-4D97-AF65-F5344CB8AC3E}">
        <p14:creationId xmlns:p14="http://schemas.microsoft.com/office/powerpoint/2010/main" val="297327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B39272-CB5C-43B1-927E-D1065E2219F3}" type="datetimeFigureOut">
              <a:rPr lang="en-GB" smtClean="0"/>
              <a:t>03/03/2017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AC3533-EB30-4D9B-A739-AAF6BB108EA2}" type="slidenum">
              <a:rPr lang="en-GB" smtClean="0"/>
              <a:t>‹#›</a:t>
            </a:fld>
            <a:endParaRPr lang="en-GB"/>
          </a:p>
        </p:txBody>
      </p:sp>
    </p:spTree>
    <p:extLst>
      <p:ext uri="{BB962C8B-B14F-4D97-AF65-F5344CB8AC3E}">
        <p14:creationId xmlns:p14="http://schemas.microsoft.com/office/powerpoint/2010/main" val="33498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39272-CB5C-43B1-927E-D1065E2219F3}" type="datetimeFigureOut">
              <a:rPr lang="en-GB" smtClean="0"/>
              <a:t>03/03/2017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AC3533-EB30-4D9B-A739-AAF6BB108EA2}" type="slidenum">
              <a:rPr lang="en-GB" smtClean="0"/>
              <a:t>‹#›</a:t>
            </a:fld>
            <a:endParaRPr lang="en-GB"/>
          </a:p>
        </p:txBody>
      </p:sp>
    </p:spTree>
    <p:extLst>
      <p:ext uri="{BB962C8B-B14F-4D97-AF65-F5344CB8AC3E}">
        <p14:creationId xmlns:p14="http://schemas.microsoft.com/office/powerpoint/2010/main" val="103841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B39272-CB5C-43B1-927E-D1065E2219F3}"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AC3533-EB30-4D9B-A739-AAF6BB108EA2}" type="slidenum">
              <a:rPr lang="en-GB" smtClean="0"/>
              <a:t>‹#›</a:t>
            </a:fld>
            <a:endParaRPr lang="en-GB"/>
          </a:p>
        </p:txBody>
      </p:sp>
    </p:spTree>
    <p:extLst>
      <p:ext uri="{BB962C8B-B14F-4D97-AF65-F5344CB8AC3E}">
        <p14:creationId xmlns:p14="http://schemas.microsoft.com/office/powerpoint/2010/main" val="298603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B39272-CB5C-43B1-927E-D1065E2219F3}"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AC3533-EB30-4D9B-A739-AAF6BB108EA2}" type="slidenum">
              <a:rPr lang="en-GB" smtClean="0"/>
              <a:t>‹#›</a:t>
            </a:fld>
            <a:endParaRPr lang="en-GB"/>
          </a:p>
        </p:txBody>
      </p:sp>
    </p:spTree>
    <p:extLst>
      <p:ext uri="{BB962C8B-B14F-4D97-AF65-F5344CB8AC3E}">
        <p14:creationId xmlns:p14="http://schemas.microsoft.com/office/powerpoint/2010/main" val="112548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39272-CB5C-43B1-927E-D1065E2219F3}" type="datetimeFigureOut">
              <a:rPr lang="en-GB" smtClean="0"/>
              <a:t>03/03/2017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C3533-EB30-4D9B-A739-AAF6BB108EA2}" type="slidenum">
              <a:rPr lang="en-GB" smtClean="0"/>
              <a:t>‹#›</a:t>
            </a:fld>
            <a:endParaRPr lang="en-GB"/>
          </a:p>
        </p:txBody>
      </p:sp>
    </p:spTree>
    <p:extLst>
      <p:ext uri="{BB962C8B-B14F-4D97-AF65-F5344CB8AC3E}">
        <p14:creationId xmlns:p14="http://schemas.microsoft.com/office/powerpoint/2010/main" val="3057982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www.ted.com/talks/robert_neuwirth_on_our_shadow_cities#t-13365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155" y="1657350"/>
            <a:ext cx="9477194" cy="4324594"/>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146648" y="197168"/>
            <a:ext cx="11731925" cy="3508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gn="ctr">
              <a:lnSpc>
                <a:spcPct val="95000"/>
              </a:lnSpc>
            </a:pPr>
            <a:r>
              <a:rPr lang="en-US" altLang="en-US" u="sng" dirty="0">
                <a:solidFill>
                  <a:srgbClr val="000000"/>
                </a:solidFill>
                <a:latin typeface="Comic Sans MS" panose="030F0702030302020204" pitchFamily="66" charset="0"/>
              </a:rPr>
              <a:t>Basic urban model for an LEDC city.</a:t>
            </a:r>
          </a:p>
        </p:txBody>
      </p:sp>
      <p:sp>
        <p:nvSpPr>
          <p:cNvPr id="6150" name="Text Box 6"/>
          <p:cNvSpPr txBox="1">
            <a:spLocks noChangeArrowheads="1"/>
          </p:cNvSpPr>
          <p:nvPr/>
        </p:nvSpPr>
        <p:spPr bwMode="auto">
          <a:xfrm>
            <a:off x="180975" y="673418"/>
            <a:ext cx="11696700" cy="52629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nSpc>
                <a:spcPct val="95000"/>
              </a:lnSpc>
            </a:pPr>
            <a:r>
              <a:rPr lang="en-US" altLang="en-US" sz="1800" dirty="0">
                <a:solidFill>
                  <a:srgbClr val="000000"/>
                </a:solidFill>
                <a:latin typeface="Comic Sans MS" panose="030F0702030302020204" pitchFamily="66" charset="0"/>
              </a:rPr>
              <a:t>Higher cost housing and higher class residential areas located centrally. Historical core of colonial city. Rapid urban growth expanding the peripheral areas.</a:t>
            </a:r>
          </a:p>
        </p:txBody>
      </p:sp>
      <p:pic>
        <p:nvPicPr>
          <p:cNvPr id="2" name="Picture 1"/>
          <p:cNvPicPr>
            <a:picLocks noChangeAspect="1"/>
          </p:cNvPicPr>
          <p:nvPr/>
        </p:nvPicPr>
        <p:blipFill>
          <a:blip r:embed="rId3"/>
          <a:stretch>
            <a:fillRect/>
          </a:stretch>
        </p:blipFill>
        <p:spPr>
          <a:xfrm>
            <a:off x="133349" y="3448049"/>
            <a:ext cx="2183981" cy="3255007"/>
          </a:xfrm>
          <a:prstGeom prst="rect">
            <a:avLst/>
          </a:prstGeom>
        </p:spPr>
      </p:pic>
      <p:pic>
        <p:nvPicPr>
          <p:cNvPr id="7" name="Graphic 6" descr="Television">
            <a:hlinkClick r:id="rId4"/>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6225" y="190500"/>
            <a:ext cx="381000" cy="381000"/>
          </a:xfrm>
          <a:prstGeom prst="rect">
            <a:avLst/>
          </a:prstGeom>
        </p:spPr>
      </p:pic>
      <p:sp>
        <p:nvSpPr>
          <p:cNvPr id="3" name="Rectangle 2"/>
          <p:cNvSpPr/>
          <p:nvPr/>
        </p:nvSpPr>
        <p:spPr>
          <a:xfrm>
            <a:off x="152400" y="1938585"/>
            <a:ext cx="2143125" cy="1408078"/>
          </a:xfrm>
          <a:prstGeom prst="rect">
            <a:avLst/>
          </a:prstGeom>
          <a:ln w="28575">
            <a:solidFill>
              <a:srgbClr val="7030A0"/>
            </a:solidFill>
          </a:ln>
        </p:spPr>
        <p:txBody>
          <a:bodyPr wrap="square">
            <a:spAutoFit/>
          </a:bodyPr>
          <a:lstStyle/>
          <a:p>
            <a:pPr>
              <a:lnSpc>
                <a:spcPct val="95000"/>
              </a:lnSpc>
            </a:pPr>
            <a:r>
              <a:rPr lang="en-US" altLang="en-US" b="1" u="sng" dirty="0">
                <a:solidFill>
                  <a:srgbClr val="000000"/>
                </a:solidFill>
                <a:latin typeface="Comic Sans MS" panose="030F0702030302020204" pitchFamily="66" charset="0"/>
              </a:rPr>
              <a:t>Literature Link</a:t>
            </a:r>
          </a:p>
          <a:p>
            <a:pPr>
              <a:lnSpc>
                <a:spcPct val="95000"/>
              </a:lnSpc>
            </a:pPr>
            <a:r>
              <a:rPr lang="en-US" altLang="en-US" dirty="0">
                <a:solidFill>
                  <a:srgbClr val="000000"/>
                </a:solidFill>
                <a:latin typeface="Comic Sans MS" panose="030F0702030302020204" pitchFamily="66" charset="0"/>
              </a:rPr>
              <a:t>Richard </a:t>
            </a:r>
            <a:r>
              <a:rPr lang="en-US" altLang="en-US" dirty="0" err="1">
                <a:solidFill>
                  <a:srgbClr val="000000"/>
                </a:solidFill>
                <a:latin typeface="Comic Sans MS" panose="030F0702030302020204" pitchFamily="66" charset="0"/>
              </a:rPr>
              <a:t>Neuwirth’s</a:t>
            </a:r>
            <a:r>
              <a:rPr lang="en-US" altLang="en-US" dirty="0">
                <a:solidFill>
                  <a:srgbClr val="000000"/>
                </a:solidFill>
                <a:latin typeface="Comic Sans MS" panose="030F0702030302020204" pitchFamily="66" charset="0"/>
              </a:rPr>
              <a:t> </a:t>
            </a:r>
          </a:p>
          <a:p>
            <a:pPr>
              <a:lnSpc>
                <a:spcPct val="95000"/>
              </a:lnSpc>
            </a:pPr>
            <a:r>
              <a:rPr lang="en-US" altLang="en-US" dirty="0">
                <a:solidFill>
                  <a:srgbClr val="000000"/>
                </a:solidFill>
                <a:latin typeface="Comic Sans MS" panose="030F0702030302020204" pitchFamily="66" charset="0"/>
              </a:rPr>
              <a:t>book </a:t>
            </a:r>
            <a:r>
              <a:rPr lang="en-US" altLang="en-US" b="1" dirty="0">
                <a:solidFill>
                  <a:srgbClr val="000000"/>
                </a:solidFill>
                <a:latin typeface="Comic Sans MS" panose="030F0702030302020204" pitchFamily="66" charset="0"/>
              </a:rPr>
              <a:t>Shadow Cities</a:t>
            </a:r>
          </a:p>
        </p:txBody>
      </p:sp>
    </p:spTree>
    <p:extLst>
      <p:ext uri="{BB962C8B-B14F-4D97-AF65-F5344CB8AC3E}">
        <p14:creationId xmlns:p14="http://schemas.microsoft.com/office/powerpoint/2010/main" val="2566313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825" y="266224"/>
            <a:ext cx="8430102" cy="6220301"/>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181928" y="177642"/>
            <a:ext cx="3513772" cy="106567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nSpc>
                <a:spcPct val="95000"/>
              </a:lnSpc>
            </a:pPr>
            <a:r>
              <a:rPr lang="en-US" altLang="en-US" sz="2430" b="1" u="sng" dirty="0">
                <a:solidFill>
                  <a:srgbClr val="000000"/>
                </a:solidFill>
                <a:latin typeface="Comic Sans MS" panose="030F0702030302020204" pitchFamily="66" charset="0"/>
              </a:rPr>
              <a:t>Turner’s model can linked to a intra-urban movement of migrants</a:t>
            </a:r>
          </a:p>
        </p:txBody>
      </p:sp>
    </p:spTree>
    <p:extLst>
      <p:ext uri="{BB962C8B-B14F-4D97-AF65-F5344CB8AC3E}">
        <p14:creationId xmlns:p14="http://schemas.microsoft.com/office/powerpoint/2010/main" val="84803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45" y="956879"/>
            <a:ext cx="5106353" cy="46305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38750" y="647700"/>
            <a:ext cx="6863211" cy="4616648"/>
          </a:xfrm>
          <a:prstGeom prst="rect">
            <a:avLst/>
          </a:prstGeom>
        </p:spPr>
        <p:txBody>
          <a:bodyPr wrap="square">
            <a:spAutoFit/>
          </a:bodyPr>
          <a:lstStyle/>
          <a:p>
            <a:pPr algn="just"/>
            <a:r>
              <a:rPr lang="en-GB" sz="1400" b="1" u="sng" dirty="0">
                <a:latin typeface="Comic Sans MS" panose="030F0702030302020204" pitchFamily="66" charset="0"/>
              </a:rPr>
              <a:t>The land use model for </a:t>
            </a:r>
            <a:r>
              <a:rPr lang="en-GB" sz="1400" b="1" u="sng" dirty="0" err="1">
                <a:latin typeface="Comic Sans MS" panose="030F0702030302020204" pitchFamily="66" charset="0"/>
              </a:rPr>
              <a:t>Zomba</a:t>
            </a:r>
            <a:r>
              <a:rPr lang="en-GB" sz="1400" b="1" u="sng" dirty="0">
                <a:latin typeface="Comic Sans MS" panose="030F0702030302020204" pitchFamily="66" charset="0"/>
              </a:rPr>
              <a:t> may be simplified as follows :</a:t>
            </a:r>
          </a:p>
          <a:p>
            <a:pPr algn="just"/>
            <a:r>
              <a:rPr lang="en-GB" sz="1400" dirty="0">
                <a:latin typeface="Comic Sans MS" panose="030F0702030302020204" pitchFamily="66" charset="0"/>
              </a:rPr>
              <a:t>1. The main recreational zone is found in the centre of the urban area. This was once the Gymkhana Club, where the colonial rulers played polo.</a:t>
            </a:r>
          </a:p>
          <a:p>
            <a:pPr algn="just"/>
            <a:r>
              <a:rPr lang="en-GB" sz="1400" dirty="0">
                <a:latin typeface="Comic Sans MS" panose="030F0702030302020204" pitchFamily="66" charset="0"/>
              </a:rPr>
              <a:t>2. The Central Business District contains the main businesses and market of the urban area. This is found close to the centre, the most accessible location where the main roads meet.</a:t>
            </a:r>
          </a:p>
          <a:p>
            <a:pPr algn="just"/>
            <a:r>
              <a:rPr lang="en-GB" sz="1400" dirty="0">
                <a:latin typeface="Comic Sans MS" panose="030F0702030302020204" pitchFamily="66" charset="0"/>
              </a:rPr>
              <a:t>Industrial area along the airport road</a:t>
            </a:r>
          </a:p>
          <a:p>
            <a:pPr algn="just"/>
            <a:r>
              <a:rPr lang="en-GB" sz="1400" dirty="0" err="1">
                <a:latin typeface="Comic Sans MS" panose="030F0702030302020204" pitchFamily="66" charset="0"/>
              </a:rPr>
              <a:t>Zomba's</a:t>
            </a:r>
            <a:r>
              <a:rPr lang="en-GB" sz="1400" dirty="0">
                <a:latin typeface="Comic Sans MS" panose="030F0702030302020204" pitchFamily="66" charset="0"/>
              </a:rPr>
              <a:t> limited industrial district close to the main road and CBD</a:t>
            </a:r>
          </a:p>
          <a:p>
            <a:pPr algn="just"/>
            <a:r>
              <a:rPr lang="en-GB" sz="1400" dirty="0">
                <a:latin typeface="Comic Sans MS" panose="030F0702030302020204" pitchFamily="66" charset="0"/>
              </a:rPr>
              <a:t>3. High status housing surrounds </a:t>
            </a:r>
            <a:r>
              <a:rPr lang="en-GB" sz="1400" dirty="0" err="1">
                <a:latin typeface="Comic Sans MS" panose="030F0702030302020204" pitchFamily="66" charset="0"/>
              </a:rPr>
              <a:t>Zomba's</a:t>
            </a:r>
            <a:r>
              <a:rPr lang="en-GB" sz="1400" dirty="0">
                <a:latin typeface="Comic Sans MS" panose="030F0702030302020204" pitchFamily="66" charset="0"/>
              </a:rPr>
              <a:t> CBD. This pattern is the opposite to that of cities in MEDCs. Inner city districts of MEDCs date back to the factories and tenement blocks of the Industrial Revolution, whereas the area surrounding </a:t>
            </a:r>
            <a:r>
              <a:rPr lang="en-GB" sz="1400" dirty="0" err="1">
                <a:latin typeface="Comic Sans MS" panose="030F0702030302020204" pitchFamily="66" charset="0"/>
              </a:rPr>
              <a:t>Zomba's</a:t>
            </a:r>
            <a:r>
              <a:rPr lang="en-GB" sz="1400" dirty="0">
                <a:latin typeface="Comic Sans MS" panose="030F0702030302020204" pitchFamily="66" charset="0"/>
              </a:rPr>
              <a:t> CBD dates from colonial times when it housed the colony's administrators and Governor. It consequently has the infrastructure - electricity, telephones, sewerage, water, etc. not found in other parts of the urban area.</a:t>
            </a:r>
          </a:p>
          <a:p>
            <a:pPr algn="just"/>
            <a:r>
              <a:rPr lang="en-GB" sz="1400" dirty="0">
                <a:latin typeface="Comic Sans MS" panose="030F0702030302020204" pitchFamily="66" charset="0"/>
              </a:rPr>
              <a:t>4. Surrounding the high-quality residential area is medium quality housing which started out as low class housing. It has now been provided with some basic amenities.</a:t>
            </a:r>
          </a:p>
          <a:p>
            <a:pPr algn="just"/>
            <a:r>
              <a:rPr lang="en-GB" sz="1400" dirty="0">
                <a:latin typeface="Comic Sans MS" panose="030F0702030302020204" pitchFamily="66" charset="0"/>
              </a:rPr>
              <a:t>5. Low class housing is found on the lower land to the south-east. This land is at risk from flooding, and contains the sewage works.</a:t>
            </a:r>
          </a:p>
          <a:p>
            <a:pPr algn="just"/>
            <a:r>
              <a:rPr lang="en-GB" sz="1400" dirty="0">
                <a:latin typeface="Comic Sans MS" panose="030F0702030302020204" pitchFamily="66" charset="0"/>
              </a:rPr>
              <a:t>6. Factories are found along the main road and also close to the CBD.</a:t>
            </a:r>
            <a:endParaRPr lang="en-GB" sz="1400" dirty="0">
              <a:latin typeface="Comic Sans MS" panose="030F0702030302020204" pitchFamily="66" charset="0"/>
            </a:endParaRPr>
          </a:p>
        </p:txBody>
      </p:sp>
      <p:sp>
        <p:nvSpPr>
          <p:cNvPr id="5" name="Text Box 5"/>
          <p:cNvSpPr txBox="1">
            <a:spLocks noChangeArrowheads="1"/>
          </p:cNvSpPr>
          <p:nvPr/>
        </p:nvSpPr>
        <p:spPr bwMode="auto">
          <a:xfrm>
            <a:off x="241180" y="5910034"/>
            <a:ext cx="11617445"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gn="just">
              <a:lnSpc>
                <a:spcPct val="95000"/>
              </a:lnSpc>
            </a:pPr>
            <a:r>
              <a:rPr lang="en-US" altLang="en-US" sz="1600" dirty="0">
                <a:solidFill>
                  <a:srgbClr val="000000"/>
                </a:solidFill>
                <a:latin typeface="Comic Sans MS" panose="030F0702030302020204" pitchFamily="66" charset="0"/>
              </a:rPr>
              <a:t>Urban growth is too rapid for planners and for the city to provide basic urban infrastructure, housing and services. Peripheral areas characterized by poor quality housing and spontaneous settlements as immigrants attempt to satisfy their basic needs of housing and employment through the informal economy.</a:t>
            </a:r>
            <a:endParaRPr lang="en-US" altLang="en-US" sz="1400" dirty="0">
              <a:latin typeface="Comic Sans MS" panose="030F0702030302020204" pitchFamily="66" charset="0"/>
            </a:endParaRPr>
          </a:p>
        </p:txBody>
      </p:sp>
      <p:sp>
        <p:nvSpPr>
          <p:cNvPr id="6" name="Text Box 5"/>
          <p:cNvSpPr txBox="1">
            <a:spLocks noChangeArrowheads="1"/>
          </p:cNvSpPr>
          <p:nvPr/>
        </p:nvSpPr>
        <p:spPr bwMode="auto">
          <a:xfrm>
            <a:off x="178997" y="168234"/>
            <a:ext cx="11731925" cy="3508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gn="ctr">
              <a:lnSpc>
                <a:spcPct val="95000"/>
              </a:lnSpc>
            </a:pPr>
            <a:r>
              <a:rPr lang="en-US" altLang="en-US" u="sng" dirty="0">
                <a:solidFill>
                  <a:srgbClr val="000000"/>
                </a:solidFill>
                <a:latin typeface="Comic Sans MS" panose="030F0702030302020204" pitchFamily="66" charset="0"/>
              </a:rPr>
              <a:t>Basic urban model for an LEDC city.</a:t>
            </a:r>
          </a:p>
        </p:txBody>
      </p:sp>
    </p:spTree>
    <p:extLst>
      <p:ext uri="{BB962C8B-B14F-4D97-AF65-F5344CB8AC3E}">
        <p14:creationId xmlns:p14="http://schemas.microsoft.com/office/powerpoint/2010/main" val="381325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2" y="1056404"/>
            <a:ext cx="5067298" cy="487854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78997" y="168234"/>
            <a:ext cx="11731925" cy="3508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gn="ctr">
              <a:lnSpc>
                <a:spcPct val="95000"/>
              </a:lnSpc>
            </a:pPr>
            <a:r>
              <a:rPr lang="en-US" altLang="en-US" u="sng" dirty="0">
                <a:solidFill>
                  <a:srgbClr val="000000"/>
                </a:solidFill>
                <a:latin typeface="Comic Sans MS" panose="030F0702030302020204" pitchFamily="66" charset="0"/>
              </a:rPr>
              <a:t>Basic urban model for an LEDC city (</a:t>
            </a:r>
            <a:r>
              <a:rPr lang="en-GB" dirty="0">
                <a:latin typeface="Comic Sans MS" panose="030F0702030302020204" pitchFamily="66" charset="0"/>
              </a:rPr>
              <a:t>Griffin -Ford Model)</a:t>
            </a:r>
            <a:endParaRPr lang="en-US" altLang="en-US" u="sng" dirty="0">
              <a:solidFill>
                <a:srgbClr val="000000"/>
              </a:solidFill>
              <a:latin typeface="Comic Sans MS" panose="030F0702030302020204" pitchFamily="66" charset="0"/>
            </a:endParaRPr>
          </a:p>
        </p:txBody>
      </p:sp>
      <p:sp>
        <p:nvSpPr>
          <p:cNvPr id="4" name="Rectangle 3"/>
          <p:cNvSpPr/>
          <p:nvPr/>
        </p:nvSpPr>
        <p:spPr>
          <a:xfrm>
            <a:off x="5076824" y="742087"/>
            <a:ext cx="6848475" cy="1754326"/>
          </a:xfrm>
          <a:prstGeom prst="rect">
            <a:avLst/>
          </a:prstGeom>
        </p:spPr>
        <p:txBody>
          <a:bodyPr wrap="square">
            <a:spAutoFit/>
          </a:bodyPr>
          <a:lstStyle/>
          <a:p>
            <a:r>
              <a:rPr lang="en-GB" b="1" u="sng" dirty="0">
                <a:latin typeface="Comic Sans MS" panose="030F0702030302020204" pitchFamily="66" charset="0"/>
              </a:rPr>
              <a:t>General Definition</a:t>
            </a:r>
            <a:r>
              <a:rPr lang="en-GB" dirty="0">
                <a:latin typeface="Comic Sans MS" panose="030F0702030302020204" pitchFamily="66" charset="0"/>
              </a:rPr>
              <a:t>: The Latin American City Model combines elements of Latin American Culture and globalization by combining radial sectors and concentric zones. Includes a thriving CBD with a commercial spine. The quality of houses decreases as one moves outward away from the CBD, and the areas of worse housing occurs in the </a:t>
            </a:r>
            <a:r>
              <a:rPr lang="en-GB" dirty="0" err="1">
                <a:latin typeface="Comic Sans MS" panose="030F0702030302020204" pitchFamily="66" charset="0"/>
              </a:rPr>
              <a:t>disamenity</a:t>
            </a:r>
            <a:r>
              <a:rPr lang="en-GB" dirty="0">
                <a:latin typeface="Comic Sans MS" panose="030F0702030302020204" pitchFamily="66" charset="0"/>
              </a:rPr>
              <a:t> sectors.</a:t>
            </a:r>
          </a:p>
        </p:txBody>
      </p:sp>
      <p:sp>
        <p:nvSpPr>
          <p:cNvPr id="6" name="Rectangle 5"/>
          <p:cNvSpPr/>
          <p:nvPr/>
        </p:nvSpPr>
        <p:spPr>
          <a:xfrm>
            <a:off x="5057775" y="4699338"/>
            <a:ext cx="6096000" cy="2031325"/>
          </a:xfrm>
          <a:prstGeom prst="rect">
            <a:avLst/>
          </a:prstGeom>
        </p:spPr>
        <p:txBody>
          <a:bodyPr>
            <a:spAutoFit/>
          </a:bodyPr>
          <a:lstStyle/>
          <a:p>
            <a:r>
              <a:rPr lang="en-GB" dirty="0">
                <a:latin typeface="Comic Sans MS" panose="030F0702030302020204" pitchFamily="66" charset="0"/>
              </a:rPr>
              <a:t>1. Commercial</a:t>
            </a:r>
          </a:p>
          <a:p>
            <a:r>
              <a:rPr lang="en-GB" dirty="0">
                <a:latin typeface="Comic Sans MS" panose="030F0702030302020204" pitchFamily="66" charset="0"/>
              </a:rPr>
              <a:t>2. Elite Residential Sector</a:t>
            </a:r>
          </a:p>
          <a:p>
            <a:r>
              <a:rPr lang="en-GB" dirty="0">
                <a:latin typeface="Comic Sans MS" panose="030F0702030302020204" pitchFamily="66" charset="0"/>
              </a:rPr>
              <a:t>3. Middle-class Residential</a:t>
            </a:r>
          </a:p>
          <a:p>
            <a:r>
              <a:rPr lang="en-GB" dirty="0">
                <a:latin typeface="Comic Sans MS" panose="030F0702030302020204" pitchFamily="66" charset="0"/>
              </a:rPr>
              <a:t>4. Zone of situ accretion</a:t>
            </a:r>
          </a:p>
          <a:p>
            <a:r>
              <a:rPr lang="en-GB" dirty="0">
                <a:latin typeface="Comic Sans MS" panose="030F0702030302020204" pitchFamily="66" charset="0"/>
              </a:rPr>
              <a:t>5. Zone of maturity</a:t>
            </a:r>
          </a:p>
          <a:p>
            <a:r>
              <a:rPr lang="en-GB" dirty="0">
                <a:latin typeface="Comic Sans MS" panose="030F0702030302020204" pitchFamily="66" charset="0"/>
              </a:rPr>
              <a:t>6. Gentrification</a:t>
            </a:r>
          </a:p>
          <a:p>
            <a:r>
              <a:rPr lang="en-GB" dirty="0">
                <a:latin typeface="Comic Sans MS" panose="030F0702030302020204" pitchFamily="66" charset="0"/>
              </a:rPr>
              <a:t>7. Zone of peripheral squatter settlements</a:t>
            </a:r>
            <a:endParaRPr lang="en-GB" dirty="0">
              <a:latin typeface="Comic Sans MS" panose="030F0702030302020204" pitchFamily="66" charset="0"/>
            </a:endParaRPr>
          </a:p>
        </p:txBody>
      </p:sp>
    </p:spTree>
    <p:extLst>
      <p:ext uri="{BB962C8B-B14F-4D97-AF65-F5344CB8AC3E}">
        <p14:creationId xmlns:p14="http://schemas.microsoft.com/office/powerpoint/2010/main" val="291283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Urban 1.JPG"/>
          <p:cNvSpPr>
            <a:spLocks noChangeAspect="1" noChangeArrowheads="1"/>
          </p:cNvSpPr>
          <p:nvPr/>
        </p:nvSpPr>
        <p:spPr bwMode="auto">
          <a:xfrm>
            <a:off x="155575" y="-144463"/>
            <a:ext cx="4551856" cy="45518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283464" y="173736"/>
            <a:ext cx="11625072"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Urban Environments </a:t>
            </a:r>
          </a:p>
        </p:txBody>
      </p:sp>
      <p:pic>
        <p:nvPicPr>
          <p:cNvPr id="8" name="Picture 7"/>
          <p:cNvPicPr>
            <a:picLocks noChangeAspect="1"/>
          </p:cNvPicPr>
          <p:nvPr/>
        </p:nvPicPr>
        <p:blipFill rotWithShape="1">
          <a:blip r:embed="rId2"/>
          <a:srcRect t="1628"/>
          <a:stretch/>
        </p:blipFill>
        <p:spPr>
          <a:xfrm>
            <a:off x="283464" y="914400"/>
            <a:ext cx="11625071" cy="4985673"/>
          </a:xfrm>
          <a:prstGeom prst="rect">
            <a:avLst/>
          </a:prstGeom>
          <a:ln w="28575">
            <a:solidFill>
              <a:srgbClr val="7030A0"/>
            </a:solidFill>
          </a:ln>
        </p:spPr>
      </p:pic>
    </p:spTree>
    <p:extLst>
      <p:ext uri="{BB962C8B-B14F-4D97-AF65-F5344CB8AC3E}">
        <p14:creationId xmlns:p14="http://schemas.microsoft.com/office/powerpoint/2010/main" val="303087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78997" y="168234"/>
            <a:ext cx="11731925" cy="3508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gn="ctr">
              <a:lnSpc>
                <a:spcPct val="95000"/>
              </a:lnSpc>
            </a:pPr>
            <a:r>
              <a:rPr lang="en-US" altLang="en-US" u="sng" dirty="0">
                <a:solidFill>
                  <a:srgbClr val="000000"/>
                </a:solidFill>
                <a:latin typeface="Comic Sans MS" panose="030F0702030302020204" pitchFamily="66" charset="0"/>
              </a:rPr>
              <a:t>Revision:</a:t>
            </a:r>
          </a:p>
        </p:txBody>
      </p:sp>
      <p:sp>
        <p:nvSpPr>
          <p:cNvPr id="6" name="Text Box 5"/>
          <p:cNvSpPr txBox="1">
            <a:spLocks noChangeArrowheads="1"/>
          </p:cNvSpPr>
          <p:nvPr/>
        </p:nvSpPr>
        <p:spPr bwMode="auto">
          <a:xfrm>
            <a:off x="159947" y="615909"/>
            <a:ext cx="11731925" cy="350865"/>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gn="ctr">
              <a:lnSpc>
                <a:spcPct val="95000"/>
              </a:lnSpc>
            </a:pPr>
            <a:r>
              <a:rPr lang="en-US" altLang="en-US" u="sng" dirty="0">
                <a:solidFill>
                  <a:srgbClr val="000000"/>
                </a:solidFill>
                <a:latin typeface="Comic Sans MS" panose="030F0702030302020204" pitchFamily="66" charset="0"/>
              </a:rPr>
              <a:t>Revision</a:t>
            </a:r>
            <a:r>
              <a:rPr lang="en-US" altLang="en-US" dirty="0">
                <a:solidFill>
                  <a:srgbClr val="000000"/>
                </a:solidFill>
                <a:latin typeface="Comic Sans MS" panose="030F0702030302020204" pitchFamily="66" charset="0"/>
              </a:rPr>
              <a:t>: Draw a labelled diagram of the Demographic Transition Model</a:t>
            </a:r>
          </a:p>
        </p:txBody>
      </p:sp>
      <p:pic>
        <p:nvPicPr>
          <p:cNvPr id="3" name="Picture 2"/>
          <p:cNvPicPr>
            <a:picLocks noChangeAspect="1"/>
          </p:cNvPicPr>
          <p:nvPr/>
        </p:nvPicPr>
        <p:blipFill>
          <a:blip r:embed="rId2"/>
          <a:stretch>
            <a:fillRect/>
          </a:stretch>
        </p:blipFill>
        <p:spPr>
          <a:xfrm>
            <a:off x="2014537" y="1069368"/>
            <a:ext cx="8120063" cy="5598132"/>
          </a:xfrm>
          <a:prstGeom prst="rect">
            <a:avLst/>
          </a:prstGeom>
        </p:spPr>
      </p:pic>
    </p:spTree>
    <p:extLst>
      <p:ext uri="{BB962C8B-B14F-4D97-AF65-F5344CB8AC3E}">
        <p14:creationId xmlns:p14="http://schemas.microsoft.com/office/powerpoint/2010/main" val="76772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65735" y="561023"/>
            <a:ext cx="11750040" cy="1065676"/>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nSpc>
                <a:spcPct val="95000"/>
              </a:lnSpc>
            </a:pPr>
            <a:r>
              <a:rPr lang="en-US" altLang="en-US" sz="2430" dirty="0">
                <a:solidFill>
                  <a:srgbClr val="000000"/>
                </a:solidFill>
                <a:latin typeface="Comic Sans MS" panose="030F0702030302020204" pitchFamily="66" charset="0"/>
              </a:rPr>
              <a:t>Migration linked to the country’s development and its demographic transition.</a:t>
            </a:r>
            <a:endParaRPr lang="en-US" altLang="en-US" sz="2160" dirty="0">
              <a:latin typeface="Comic Sans MS" panose="030F0702030302020204" pitchFamily="66" charset="0"/>
            </a:endParaRPr>
          </a:p>
          <a:p>
            <a:pPr>
              <a:lnSpc>
                <a:spcPct val="95000"/>
              </a:lnSpc>
            </a:pPr>
            <a:r>
              <a:rPr lang="en-US" altLang="en-US" sz="2430" dirty="0">
                <a:solidFill>
                  <a:srgbClr val="000000"/>
                </a:solidFill>
                <a:latin typeface="Comic Sans MS" panose="030F0702030302020204" pitchFamily="66" charset="0"/>
              </a:rPr>
              <a:t>Rural to urban migration during industrialization and stages 2/3 of Demographic transition Model.</a:t>
            </a:r>
          </a:p>
        </p:txBody>
      </p:sp>
      <p:sp>
        <p:nvSpPr>
          <p:cNvPr id="3" name="Text Box 5"/>
          <p:cNvSpPr txBox="1">
            <a:spLocks noChangeArrowheads="1"/>
          </p:cNvSpPr>
          <p:nvPr/>
        </p:nvSpPr>
        <p:spPr bwMode="auto">
          <a:xfrm>
            <a:off x="178997" y="168234"/>
            <a:ext cx="11731925" cy="26314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gn="ctr">
              <a:lnSpc>
                <a:spcPct val="95000"/>
              </a:lnSpc>
            </a:pPr>
            <a:r>
              <a:rPr lang="en-US" altLang="en-US" sz="1800" b="1" u="sng" dirty="0">
                <a:solidFill>
                  <a:srgbClr val="000000"/>
                </a:solidFill>
                <a:latin typeface="Comic Sans MS" panose="030F0702030302020204" pitchFamily="66" charset="0"/>
              </a:rPr>
              <a:t>Zelinsky’s Model</a:t>
            </a:r>
            <a:r>
              <a:rPr lang="en-US" altLang="en-US" sz="1800" b="1" dirty="0">
                <a:latin typeface="Comic Sans MS" panose="030F0702030302020204" pitchFamily="66" charset="0"/>
              </a:rPr>
              <a:t>  (</a:t>
            </a:r>
            <a:r>
              <a:rPr lang="en-US" altLang="en-US" sz="1800" u="sng" dirty="0">
                <a:solidFill>
                  <a:srgbClr val="000000"/>
                </a:solidFill>
                <a:latin typeface="Comic Sans MS" panose="030F0702030302020204" pitchFamily="66" charset="0"/>
              </a:rPr>
              <a:t>Making Links) </a:t>
            </a:r>
          </a:p>
        </p:txBody>
      </p:sp>
      <p:pic>
        <p:nvPicPr>
          <p:cNvPr id="2" name="Picture 1"/>
          <p:cNvPicPr>
            <a:picLocks noChangeAspect="1"/>
          </p:cNvPicPr>
          <p:nvPr/>
        </p:nvPicPr>
        <p:blipFill>
          <a:blip r:embed="rId2"/>
          <a:stretch>
            <a:fillRect/>
          </a:stretch>
        </p:blipFill>
        <p:spPr>
          <a:xfrm>
            <a:off x="195262" y="1771650"/>
            <a:ext cx="7765975" cy="4829175"/>
          </a:xfrm>
          <a:prstGeom prst="rect">
            <a:avLst/>
          </a:prstGeom>
        </p:spPr>
      </p:pic>
      <p:sp>
        <p:nvSpPr>
          <p:cNvPr id="4" name="Rectangle 3"/>
          <p:cNvSpPr/>
          <p:nvPr/>
        </p:nvSpPr>
        <p:spPr>
          <a:xfrm>
            <a:off x="8258176" y="4924425"/>
            <a:ext cx="3724274" cy="1754326"/>
          </a:xfrm>
          <a:prstGeom prst="rect">
            <a:avLst/>
          </a:prstGeom>
          <a:ln w="28575">
            <a:solidFill>
              <a:srgbClr val="FFFF00"/>
            </a:solidFill>
          </a:ln>
        </p:spPr>
        <p:txBody>
          <a:bodyPr wrap="square">
            <a:spAutoFit/>
          </a:bodyPr>
          <a:lstStyle/>
          <a:p>
            <a:r>
              <a:rPr lang="en-GB" b="1" u="sng" dirty="0">
                <a:latin typeface="Comic Sans MS" panose="030F0702030302020204" pitchFamily="66" charset="0"/>
              </a:rPr>
              <a:t>TOK ALERT! </a:t>
            </a:r>
            <a:r>
              <a:rPr lang="en-GB" dirty="0">
                <a:latin typeface="Comic Sans MS" panose="030F0702030302020204" pitchFamily="66" charset="0"/>
              </a:rPr>
              <a:t>The tools we use in our analysis shape the way we think. We will compare Zelinsky's model with mathematical and behavioural models of migration.</a:t>
            </a:r>
          </a:p>
        </p:txBody>
      </p:sp>
      <p:sp>
        <p:nvSpPr>
          <p:cNvPr id="5" name="Rectangle 4"/>
          <p:cNvSpPr/>
          <p:nvPr/>
        </p:nvSpPr>
        <p:spPr>
          <a:xfrm>
            <a:off x="7734300" y="1710809"/>
            <a:ext cx="4179958" cy="369332"/>
          </a:xfrm>
          <a:prstGeom prst="rect">
            <a:avLst/>
          </a:prstGeom>
          <a:ln w="28575">
            <a:solidFill>
              <a:srgbClr val="7030A0"/>
            </a:solidFill>
          </a:ln>
        </p:spPr>
        <p:txBody>
          <a:bodyPr wrap="square">
            <a:spAutoFit/>
          </a:bodyPr>
          <a:lstStyle/>
          <a:p>
            <a:pPr algn="ctr"/>
            <a:r>
              <a:rPr lang="en-GB" dirty="0">
                <a:latin typeface="Comic Sans MS" panose="030F0702030302020204" pitchFamily="66" charset="0"/>
              </a:rPr>
              <a:t> Wilbur Zelinsky (1921-2013)</a:t>
            </a:r>
            <a:endParaRPr lang="en-GB" dirty="0">
              <a:latin typeface="Comic Sans MS" panose="030F0702030302020204" pitchFamily="66" charset="0"/>
            </a:endParaRPr>
          </a:p>
        </p:txBody>
      </p:sp>
      <p:sp>
        <p:nvSpPr>
          <p:cNvPr id="7" name="Rectangle 6"/>
          <p:cNvSpPr/>
          <p:nvPr/>
        </p:nvSpPr>
        <p:spPr>
          <a:xfrm>
            <a:off x="7715250" y="2196584"/>
            <a:ext cx="4294258" cy="646331"/>
          </a:xfrm>
          <a:prstGeom prst="rect">
            <a:avLst/>
          </a:prstGeom>
          <a:ln w="28575">
            <a:solidFill>
              <a:srgbClr val="00FF00"/>
            </a:solidFill>
          </a:ln>
        </p:spPr>
        <p:txBody>
          <a:bodyPr wrap="square">
            <a:spAutoFit/>
          </a:bodyPr>
          <a:lstStyle/>
          <a:p>
            <a:r>
              <a:rPr lang="en-GB" b="1" u="sng" dirty="0">
                <a:latin typeface="Comic Sans MS" panose="030F0702030302020204" pitchFamily="66" charset="0"/>
              </a:rPr>
              <a:t>Demo</a:t>
            </a:r>
            <a:r>
              <a:rPr lang="en-GB" dirty="0">
                <a:latin typeface="Comic Sans MS" panose="030F0702030302020204" pitchFamily="66" charset="0"/>
              </a:rPr>
              <a:t>: Ensure to make a sketch of the Zelinsky Model</a:t>
            </a:r>
            <a:endParaRPr lang="en-GB" dirty="0">
              <a:latin typeface="Comic Sans MS" panose="030F0702030302020204" pitchFamily="66" charset="0"/>
            </a:endParaRPr>
          </a:p>
        </p:txBody>
      </p:sp>
      <p:sp>
        <p:nvSpPr>
          <p:cNvPr id="8" name="Rectangle 7"/>
          <p:cNvSpPr/>
          <p:nvPr/>
        </p:nvSpPr>
        <p:spPr>
          <a:xfrm>
            <a:off x="1333500" y="1872734"/>
            <a:ext cx="4179958" cy="646331"/>
          </a:xfrm>
          <a:prstGeom prst="rect">
            <a:avLst/>
          </a:prstGeom>
          <a:solidFill>
            <a:schemeClr val="bg1"/>
          </a:solidFill>
          <a:ln w="28575">
            <a:solidFill>
              <a:srgbClr val="7030A0"/>
            </a:solidFill>
          </a:ln>
        </p:spPr>
        <p:txBody>
          <a:bodyPr wrap="square">
            <a:spAutoFit/>
          </a:bodyPr>
          <a:lstStyle/>
          <a:p>
            <a:pPr algn="ctr"/>
            <a:r>
              <a:rPr lang="en-GB" dirty="0">
                <a:latin typeface="Comic Sans MS" panose="030F0702030302020204" pitchFamily="66" charset="0"/>
              </a:rPr>
              <a:t> Zelinsky (1921-2013) Model of mobility transition</a:t>
            </a:r>
            <a:endParaRPr lang="en-GB" dirty="0">
              <a:latin typeface="Comic Sans MS" panose="030F0702030302020204" pitchFamily="66" charset="0"/>
            </a:endParaRPr>
          </a:p>
        </p:txBody>
      </p:sp>
    </p:spTree>
    <p:extLst>
      <p:ext uri="{BB962C8B-B14F-4D97-AF65-F5344CB8AC3E}">
        <p14:creationId xmlns:p14="http://schemas.microsoft.com/office/powerpoint/2010/main" val="174027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081" y="260409"/>
            <a:ext cx="11833793" cy="384721"/>
          </a:xfrm>
          <a:prstGeom prst="rect">
            <a:avLst/>
          </a:prstGeom>
          <a:ln w="28575">
            <a:solidFill>
              <a:srgbClr val="FF0000"/>
            </a:solidFill>
          </a:ln>
        </p:spPr>
        <p:txBody>
          <a:bodyPr wrap="square">
            <a:spAutoFit/>
          </a:bodyPr>
          <a:lstStyle/>
          <a:p>
            <a:pPr algn="ctr">
              <a:lnSpc>
                <a:spcPct val="95000"/>
              </a:lnSpc>
            </a:pPr>
            <a:r>
              <a:rPr lang="en-US" altLang="en-US" sz="2000" u="sng" dirty="0">
                <a:solidFill>
                  <a:srgbClr val="000000"/>
                </a:solidFill>
                <a:latin typeface="Comic Sans MS" panose="030F0702030302020204" pitchFamily="66" charset="0"/>
              </a:rPr>
              <a:t>The role of the Informal Sector</a:t>
            </a:r>
            <a:endParaRPr lang="en-US" altLang="en-US" dirty="0">
              <a:latin typeface="Comic Sans MS" panose="030F0702030302020204" pitchFamily="66" charset="0"/>
            </a:endParaRPr>
          </a:p>
        </p:txBody>
      </p:sp>
      <p:sp>
        <p:nvSpPr>
          <p:cNvPr id="6" name="Rectangle 5"/>
          <p:cNvSpPr/>
          <p:nvPr/>
        </p:nvSpPr>
        <p:spPr>
          <a:xfrm>
            <a:off x="110556" y="765234"/>
            <a:ext cx="11833793" cy="355482"/>
          </a:xfrm>
          <a:prstGeom prst="rect">
            <a:avLst/>
          </a:prstGeom>
          <a:ln w="28575">
            <a:solidFill>
              <a:srgbClr val="00FF00"/>
            </a:solidFill>
          </a:ln>
        </p:spPr>
        <p:txBody>
          <a:bodyPr wrap="square">
            <a:spAutoFit/>
          </a:bodyPr>
          <a:lstStyle/>
          <a:p>
            <a:pPr>
              <a:lnSpc>
                <a:spcPct val="95000"/>
              </a:lnSpc>
            </a:pPr>
            <a:r>
              <a:rPr lang="en-US" altLang="en-US" u="sng" dirty="0">
                <a:latin typeface="Comic Sans MS" panose="030F0702030302020204" pitchFamily="66" charset="0"/>
              </a:rPr>
              <a:t>Demo</a:t>
            </a:r>
            <a:r>
              <a:rPr lang="en-US" altLang="en-US" dirty="0">
                <a:latin typeface="Comic Sans MS" panose="030F0702030302020204" pitchFamily="66" charset="0"/>
              </a:rPr>
              <a:t>: Look at the source below and describe the pattern of informal economies.  </a:t>
            </a:r>
          </a:p>
        </p:txBody>
      </p:sp>
      <p:pic>
        <p:nvPicPr>
          <p:cNvPr id="5" name="Picture 4"/>
          <p:cNvPicPr>
            <a:picLocks noChangeAspect="1"/>
          </p:cNvPicPr>
          <p:nvPr/>
        </p:nvPicPr>
        <p:blipFill>
          <a:blip r:embed="rId2"/>
          <a:stretch>
            <a:fillRect/>
          </a:stretch>
        </p:blipFill>
        <p:spPr>
          <a:xfrm>
            <a:off x="785812" y="1181100"/>
            <a:ext cx="10201275" cy="5276850"/>
          </a:xfrm>
          <a:prstGeom prst="rect">
            <a:avLst/>
          </a:prstGeom>
        </p:spPr>
      </p:pic>
    </p:spTree>
    <p:extLst>
      <p:ext uri="{BB962C8B-B14F-4D97-AF65-F5344CB8AC3E}">
        <p14:creationId xmlns:p14="http://schemas.microsoft.com/office/powerpoint/2010/main" val="63792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67640" y="284798"/>
            <a:ext cx="11833860" cy="2923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gn="ctr">
              <a:lnSpc>
                <a:spcPct val="95000"/>
              </a:lnSpc>
            </a:pPr>
            <a:r>
              <a:rPr lang="en-US" altLang="en-US" sz="2000" u="sng" dirty="0">
                <a:solidFill>
                  <a:srgbClr val="000000"/>
                </a:solidFill>
                <a:latin typeface="Comic Sans MS" panose="030F0702030302020204" pitchFamily="66" charset="0"/>
              </a:rPr>
              <a:t>Problems of the informal economy</a:t>
            </a:r>
          </a:p>
        </p:txBody>
      </p:sp>
      <p:graphicFrame>
        <p:nvGraphicFramePr>
          <p:cNvPr id="2" name="Diagram 1"/>
          <p:cNvGraphicFramePr/>
          <p:nvPr>
            <p:extLst>
              <p:ext uri="{D42A27DB-BD31-4B8C-83A1-F6EECF244321}">
                <p14:modId xmlns:p14="http://schemas.microsoft.com/office/powerpoint/2010/main" val="2837158122"/>
              </p:ext>
            </p:extLst>
          </p:nvPr>
        </p:nvGraphicFramePr>
        <p:xfrm>
          <a:off x="523874" y="-133350"/>
          <a:ext cx="4010026" cy="6629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4686300" y="703987"/>
            <a:ext cx="7315200" cy="2031325"/>
          </a:xfrm>
          <a:prstGeom prst="rect">
            <a:avLst/>
          </a:prstGeom>
          <a:ln w="28575">
            <a:solidFill>
              <a:srgbClr val="7030A0"/>
            </a:solidFill>
          </a:ln>
        </p:spPr>
        <p:txBody>
          <a:bodyPr wrap="square">
            <a:spAutoFit/>
          </a:bodyPr>
          <a:lstStyle/>
          <a:p>
            <a:pPr algn="just"/>
            <a:r>
              <a:rPr lang="en-GB" b="1" u="sng" dirty="0">
                <a:latin typeface="Comic Sans MS" panose="030F0702030302020204" pitchFamily="66" charset="0"/>
              </a:rPr>
              <a:t>Key Language:</a:t>
            </a:r>
          </a:p>
          <a:p>
            <a:pPr algn="just"/>
            <a:r>
              <a:rPr lang="en-GB" dirty="0">
                <a:latin typeface="Comic Sans MS" panose="030F0702030302020204" pitchFamily="66" charset="0"/>
              </a:rPr>
              <a:t>Informal Sector-"The informal sector refers to those workers who are self employed, or who work for those who are self employed. People who earn a living through self employment in most cases are not on payrolls, and thus are not taxed. Many informal workers do their businesses in unprotected and unsecured places.</a:t>
            </a:r>
            <a:endParaRPr lang="en-GB" dirty="0">
              <a:latin typeface="Comic Sans MS" panose="030F0702030302020204" pitchFamily="66" charset="0"/>
            </a:endParaRPr>
          </a:p>
        </p:txBody>
      </p:sp>
      <p:sp>
        <p:nvSpPr>
          <p:cNvPr id="17" name="Text Box 4"/>
          <p:cNvSpPr txBox="1">
            <a:spLocks noChangeArrowheads="1"/>
          </p:cNvSpPr>
          <p:nvPr/>
        </p:nvSpPr>
        <p:spPr bwMode="auto">
          <a:xfrm>
            <a:off x="4714874" y="2847976"/>
            <a:ext cx="7200901" cy="2631490"/>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nSpc>
                <a:spcPct val="95000"/>
              </a:lnSpc>
            </a:pPr>
            <a:r>
              <a:rPr lang="en-US" altLang="en-US" sz="2000" dirty="0">
                <a:solidFill>
                  <a:srgbClr val="000000"/>
                </a:solidFill>
                <a:latin typeface="Comic Sans MS" panose="030F0702030302020204" pitchFamily="66" charset="0"/>
              </a:rPr>
              <a:t>This whole process of urbanization and urban growth is a sum of millions of people’s individual decisions, aspirations, hopes and desire to provide for their loved ones. </a:t>
            </a:r>
            <a:endParaRPr lang="en-US" altLang="en-US" sz="1800" dirty="0">
              <a:latin typeface="Comic Sans MS" panose="030F0702030302020204" pitchFamily="66" charset="0"/>
            </a:endParaRPr>
          </a:p>
          <a:p>
            <a:pPr>
              <a:lnSpc>
                <a:spcPct val="95000"/>
              </a:lnSpc>
            </a:pPr>
            <a:r>
              <a:rPr lang="en-US" altLang="en-US" sz="2000" dirty="0">
                <a:solidFill>
                  <a:srgbClr val="000000"/>
                </a:solidFill>
                <a:latin typeface="Comic Sans MS" panose="030F0702030302020204" pitchFamily="66" charset="0"/>
              </a:rPr>
              <a:t>As the governments are unable to provide solutions, then these individuals, faced with these problems are struggling to find their own solutions to their housing and employment needs.</a:t>
            </a:r>
            <a:r>
              <a:rPr lang="en-US" altLang="en-US" sz="1800" dirty="0">
                <a:latin typeface="Comic Sans MS" panose="030F0702030302020204" pitchFamily="66" charset="0"/>
              </a:rPr>
              <a:t> </a:t>
            </a:r>
            <a:r>
              <a:rPr lang="en-US" altLang="en-US" sz="2000" dirty="0">
                <a:solidFill>
                  <a:srgbClr val="000000"/>
                </a:solidFill>
                <a:latin typeface="Comic Sans MS" panose="030F0702030302020204" pitchFamily="66" charset="0"/>
              </a:rPr>
              <a:t>This is why squatter settlements play such a vital role in the process of urban growth we are witnessing now in the world.</a:t>
            </a:r>
            <a:endParaRPr lang="en-US" altLang="en-US" sz="1800" dirty="0">
              <a:latin typeface="Comic Sans MS" panose="030F0702030302020204" pitchFamily="66" charset="0"/>
            </a:endParaRPr>
          </a:p>
        </p:txBody>
      </p:sp>
    </p:spTree>
    <p:extLst>
      <p:ext uri="{BB962C8B-B14F-4D97-AF65-F5344CB8AC3E}">
        <p14:creationId xmlns:p14="http://schemas.microsoft.com/office/powerpoint/2010/main" val="152541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7353299" y="155647"/>
            <a:ext cx="4676775" cy="560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nSpc>
                <a:spcPct val="95000"/>
              </a:lnSpc>
            </a:pPr>
            <a:r>
              <a:rPr lang="en-US" altLang="en-US" sz="1800" b="1" u="sng" dirty="0">
                <a:solidFill>
                  <a:srgbClr val="000000"/>
                </a:solidFill>
                <a:latin typeface="Comic Sans MS" panose="030F0702030302020204" pitchFamily="66" charset="0"/>
              </a:rPr>
              <a:t>Turner’s Model</a:t>
            </a:r>
            <a:endParaRPr lang="en-US" altLang="en-US" sz="1800" dirty="0">
              <a:latin typeface="Comic Sans MS" panose="030F0702030302020204" pitchFamily="66" charset="0"/>
            </a:endParaRPr>
          </a:p>
          <a:p>
            <a:pPr>
              <a:lnSpc>
                <a:spcPct val="95000"/>
              </a:lnSpc>
            </a:pPr>
            <a:r>
              <a:rPr lang="en-US" altLang="en-US" sz="1800" dirty="0">
                <a:solidFill>
                  <a:srgbClr val="000000"/>
                </a:solidFill>
                <a:latin typeface="Comic Sans MS" panose="030F0702030302020204" pitchFamily="66" charset="0"/>
              </a:rPr>
              <a:t>Fits the profile of a traditional rural to urban migrant. </a:t>
            </a:r>
            <a:endParaRPr lang="en-US" altLang="en-US" sz="1800" dirty="0">
              <a:latin typeface="Comic Sans MS" panose="030F0702030302020204" pitchFamily="66" charset="0"/>
            </a:endParaRPr>
          </a:p>
          <a:p>
            <a:pPr>
              <a:lnSpc>
                <a:spcPct val="95000"/>
              </a:lnSpc>
            </a:pPr>
            <a:r>
              <a:rPr lang="en-US" altLang="en-US" sz="1800" dirty="0">
                <a:solidFill>
                  <a:srgbClr val="000000"/>
                </a:solidFill>
                <a:latin typeface="Comic Sans MS" panose="030F0702030302020204" pitchFamily="66" charset="0"/>
              </a:rPr>
              <a:t>For a young male </a:t>
            </a:r>
            <a:r>
              <a:rPr lang="en-US" altLang="en-US" sz="1800" b="1" dirty="0">
                <a:solidFill>
                  <a:srgbClr val="000000"/>
                </a:solidFill>
                <a:latin typeface="Comic Sans MS" panose="030F0702030302020204" pitchFamily="66" charset="0"/>
              </a:rPr>
              <a:t>bridgeheader </a:t>
            </a:r>
            <a:r>
              <a:rPr lang="en-US" altLang="en-US" sz="1800" b="1" i="1" dirty="0">
                <a:solidFill>
                  <a:srgbClr val="000000"/>
                </a:solidFill>
                <a:latin typeface="Comic Sans MS" panose="030F0702030302020204" pitchFamily="66" charset="0"/>
              </a:rPr>
              <a:t>location</a:t>
            </a:r>
            <a:r>
              <a:rPr lang="en-US" altLang="en-US" sz="1800" dirty="0">
                <a:solidFill>
                  <a:srgbClr val="000000"/>
                </a:solidFill>
                <a:latin typeface="Comic Sans MS" panose="030F0702030302020204" pitchFamily="66" charset="0"/>
              </a:rPr>
              <a:t> near employment is the only priority. They are prepared to live in overcrowded central tenements or squatter settlements often with extended families. </a:t>
            </a:r>
          </a:p>
          <a:p>
            <a:pPr>
              <a:lnSpc>
                <a:spcPct val="95000"/>
              </a:lnSpc>
            </a:pPr>
            <a:r>
              <a:rPr lang="en-US" altLang="en-US" sz="1800" dirty="0">
                <a:solidFill>
                  <a:srgbClr val="000000"/>
                </a:solidFill>
                <a:latin typeface="Comic Sans MS" panose="030F0702030302020204" pitchFamily="66" charset="0"/>
              </a:rPr>
              <a:t>Successful bridge headers need to establish themselves and consolidate their status. They seek more space and permanence and become </a:t>
            </a:r>
            <a:r>
              <a:rPr lang="en-US" altLang="en-US" sz="1800" b="1" dirty="0">
                <a:solidFill>
                  <a:srgbClr val="000000"/>
                </a:solidFill>
                <a:latin typeface="Comic Sans MS" panose="030F0702030302020204" pitchFamily="66" charset="0"/>
              </a:rPr>
              <a:t>consolidators</a:t>
            </a:r>
            <a:r>
              <a:rPr lang="en-US" altLang="en-US" sz="1800" dirty="0">
                <a:solidFill>
                  <a:srgbClr val="000000"/>
                </a:solidFill>
                <a:latin typeface="Comic Sans MS" panose="030F0702030302020204" pitchFamily="66" charset="0"/>
              </a:rPr>
              <a:t> often building their own home or paying for a more permanent residence, coinciding with starting their own families. </a:t>
            </a:r>
            <a:r>
              <a:rPr lang="en-US" altLang="en-US" sz="1800" b="1" i="1" dirty="0">
                <a:solidFill>
                  <a:srgbClr val="000000"/>
                </a:solidFill>
                <a:latin typeface="Comic Sans MS" panose="030F0702030302020204" pitchFamily="66" charset="0"/>
              </a:rPr>
              <a:t>Tenure and ownership priority</a:t>
            </a:r>
            <a:r>
              <a:rPr lang="en-US" altLang="en-US" sz="1800" i="1" dirty="0">
                <a:solidFill>
                  <a:srgbClr val="000000"/>
                </a:solidFill>
                <a:latin typeface="Comic Sans MS" panose="030F0702030302020204" pitchFamily="66" charset="0"/>
              </a:rPr>
              <a:t>.</a:t>
            </a:r>
            <a:endParaRPr lang="en-US" altLang="en-US" sz="1800" dirty="0">
              <a:latin typeface="Comic Sans MS" panose="030F0702030302020204" pitchFamily="66" charset="0"/>
            </a:endParaRPr>
          </a:p>
          <a:p>
            <a:pPr>
              <a:lnSpc>
                <a:spcPct val="95000"/>
              </a:lnSpc>
            </a:pPr>
            <a:r>
              <a:rPr lang="en-US" altLang="en-US" sz="1800" dirty="0">
                <a:solidFill>
                  <a:srgbClr val="000000"/>
                </a:solidFill>
                <a:latin typeface="Comic Sans MS" panose="030F0702030302020204" pitchFamily="66" charset="0"/>
              </a:rPr>
              <a:t>As an established inhabitant of the city the </a:t>
            </a:r>
            <a:r>
              <a:rPr lang="en-US" altLang="en-US" sz="1800" b="1" dirty="0">
                <a:solidFill>
                  <a:srgbClr val="000000"/>
                </a:solidFill>
                <a:latin typeface="Comic Sans MS" panose="030F0702030302020204" pitchFamily="66" charset="0"/>
              </a:rPr>
              <a:t>status seeker</a:t>
            </a:r>
            <a:r>
              <a:rPr lang="en-US" altLang="en-US" sz="1800" dirty="0">
                <a:solidFill>
                  <a:srgbClr val="000000"/>
                </a:solidFill>
                <a:latin typeface="Comic Sans MS" panose="030F0702030302020204" pitchFamily="66" charset="0"/>
              </a:rPr>
              <a:t> will then seek to improve their dwelling and demand more urban services such as health care and education. </a:t>
            </a:r>
            <a:r>
              <a:rPr lang="en-US" altLang="en-US" sz="1800" b="1" i="1" dirty="0">
                <a:solidFill>
                  <a:srgbClr val="000000"/>
                </a:solidFill>
                <a:latin typeface="Comic Sans MS" panose="030F0702030302020204" pitchFamily="66" charset="0"/>
              </a:rPr>
              <a:t>Amenities priority</a:t>
            </a:r>
            <a:r>
              <a:rPr lang="en-US" altLang="en-US" sz="1800" i="1" dirty="0">
                <a:solidFill>
                  <a:srgbClr val="000000"/>
                </a:solidFill>
                <a:latin typeface="Comic Sans MS" panose="030F0702030302020204" pitchFamily="66" charset="0"/>
              </a:rPr>
              <a:t>.</a:t>
            </a:r>
            <a:endParaRPr lang="en-US" altLang="en-US" sz="1800" dirty="0">
              <a:latin typeface="Comic Sans MS" panose="030F0702030302020204" pitchFamily="66" charset="0"/>
            </a:endParaRPr>
          </a:p>
        </p:txBody>
      </p:sp>
      <p:pic>
        <p:nvPicPr>
          <p:cNvPr id="1536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303" t="4675" r="3411"/>
          <a:stretch/>
        </p:blipFill>
        <p:spPr bwMode="auto">
          <a:xfrm>
            <a:off x="123825" y="876299"/>
            <a:ext cx="7000876" cy="5457825"/>
          </a:xfrm>
          <a:prstGeom prst="rect">
            <a:avLst/>
          </a:prstGeom>
          <a:noFill/>
          <a:extLst>
            <a:ext uri="{909E8E84-426E-40DD-AFC4-6F175D3DCCD1}">
              <a14:hiddenFill xmlns:a14="http://schemas.microsoft.com/office/drawing/2010/main">
                <a:solidFill>
                  <a:srgbClr val="FFFFFF"/>
                </a:solidFill>
              </a14:hiddenFill>
            </a:ext>
          </a:extLst>
        </p:spPr>
      </p:pic>
      <p:sp>
        <p:nvSpPr>
          <p:cNvPr id="15367" name="Text Box 7"/>
          <p:cNvSpPr txBox="1">
            <a:spLocks noChangeArrowheads="1"/>
          </p:cNvSpPr>
          <p:nvPr/>
        </p:nvSpPr>
        <p:spPr bwMode="auto">
          <a:xfrm>
            <a:off x="190977" y="150020"/>
            <a:ext cx="4228623" cy="52629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anose="02020603050405020304" pitchFamily="18" charset="0"/>
              </a:defRPr>
            </a:lvl1pPr>
            <a:lvl2pPr indent="-342900">
              <a:defRPr sz="2400">
                <a:solidFill>
                  <a:schemeClr val="tx1"/>
                </a:solidFill>
                <a:latin typeface="Times New Roman" panose="02020603050405020304" pitchFamily="18" charset="0"/>
              </a:defRPr>
            </a:lvl2pPr>
            <a:lvl3pPr marL="857250" indent="-285750">
              <a:defRPr sz="2400">
                <a:solidFill>
                  <a:schemeClr val="tx1"/>
                </a:solidFill>
                <a:latin typeface="Times New Roman" panose="02020603050405020304" pitchFamily="18" charset="0"/>
              </a:defRPr>
            </a:lvl3pPr>
            <a:lvl4pPr marL="1257300" indent="-228600">
              <a:defRPr sz="2400">
                <a:solidFill>
                  <a:schemeClr val="tx1"/>
                </a:solidFill>
                <a:latin typeface="Times New Roman" panose="02020603050405020304" pitchFamily="18" charset="0"/>
              </a:defRPr>
            </a:lvl4pPr>
            <a:lvl5pPr marL="1714500" indent="-228600">
              <a:defRPr sz="2400">
                <a:solidFill>
                  <a:schemeClr val="tx1"/>
                </a:solidFill>
                <a:latin typeface="Times New Roman" panose="02020603050405020304" pitchFamily="18" charset="0"/>
              </a:defRPr>
            </a:lvl5pPr>
            <a:lvl6pPr marL="2171700" indent="-228600" fontAlgn="base">
              <a:spcBef>
                <a:spcPct val="0"/>
              </a:spcBef>
              <a:spcAft>
                <a:spcPct val="0"/>
              </a:spcAft>
              <a:defRPr sz="2400">
                <a:solidFill>
                  <a:schemeClr val="tx1"/>
                </a:solidFill>
                <a:latin typeface="Times New Roman" panose="02020603050405020304" pitchFamily="18" charset="0"/>
              </a:defRPr>
            </a:lvl6pPr>
            <a:lvl7pPr marL="2628900" indent="-228600" fontAlgn="base">
              <a:spcBef>
                <a:spcPct val="0"/>
              </a:spcBef>
              <a:spcAft>
                <a:spcPct val="0"/>
              </a:spcAft>
              <a:defRPr sz="2400">
                <a:solidFill>
                  <a:schemeClr val="tx1"/>
                </a:solidFill>
                <a:latin typeface="Times New Roman" panose="02020603050405020304" pitchFamily="18" charset="0"/>
              </a:defRPr>
            </a:lvl7pPr>
            <a:lvl8pPr marL="3086100" indent="-228600" fontAlgn="base">
              <a:spcBef>
                <a:spcPct val="0"/>
              </a:spcBef>
              <a:spcAft>
                <a:spcPct val="0"/>
              </a:spcAft>
              <a:defRPr sz="2400">
                <a:solidFill>
                  <a:schemeClr val="tx1"/>
                </a:solidFill>
                <a:latin typeface="Times New Roman" panose="02020603050405020304" pitchFamily="18" charset="0"/>
              </a:defRPr>
            </a:lvl8pPr>
            <a:lvl9pPr marL="3543300" indent="-228600" fontAlgn="base">
              <a:spcBef>
                <a:spcPct val="0"/>
              </a:spcBef>
              <a:spcAft>
                <a:spcPct val="0"/>
              </a:spcAft>
              <a:defRPr sz="2400">
                <a:solidFill>
                  <a:schemeClr val="tx1"/>
                </a:solidFill>
                <a:latin typeface="Times New Roman" panose="02020603050405020304" pitchFamily="18" charset="0"/>
              </a:defRPr>
            </a:lvl9pPr>
          </a:lstStyle>
          <a:p>
            <a:pPr>
              <a:lnSpc>
                <a:spcPct val="95000"/>
              </a:lnSpc>
            </a:pPr>
            <a:r>
              <a:rPr lang="en-US" altLang="en-US" sz="1800" b="1" u="sng" dirty="0">
                <a:solidFill>
                  <a:srgbClr val="000000"/>
                </a:solidFill>
                <a:latin typeface="Comic Sans MS" panose="030F0702030302020204" pitchFamily="66" charset="0"/>
              </a:rPr>
              <a:t>Changing Priorities of the urban poor in LEDC cities</a:t>
            </a:r>
          </a:p>
        </p:txBody>
      </p:sp>
    </p:spTree>
    <p:extLst>
      <p:ext uri="{BB962C8B-B14F-4D97-AF65-F5344CB8AC3E}">
        <p14:creationId xmlns:p14="http://schemas.microsoft.com/office/powerpoint/2010/main" val="3532793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4001</TotalTime>
  <Words>875</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ETHNICITY</dc:title>
  <dc:creator>martin roberts</dc:creator>
  <cp:lastModifiedBy>martin roberts</cp:lastModifiedBy>
  <cp:revision>18</cp:revision>
  <dcterms:created xsi:type="dcterms:W3CDTF">2015-09-21T16:00:39Z</dcterms:created>
  <dcterms:modified xsi:type="dcterms:W3CDTF">2017-03-05T16:36:27Z</dcterms:modified>
</cp:coreProperties>
</file>