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2" r:id="rId4"/>
    <p:sldId id="273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897E7D-EEE0-0E4A-A17A-AD6ED605FF92}">
          <p14:sldIdLst>
            <p14:sldId id="256"/>
            <p14:sldId id="271"/>
            <p14:sldId id="272"/>
            <p14:sldId id="273"/>
            <p14:sldId id="263"/>
          </p14:sldIdLst>
        </p14:section>
        <p14:section name="Sources" id="{2EB8C801-B78C-8C4B-8F0E-45EF17F8C7AB}">
          <p14:sldIdLst>
            <p14:sldId id="264"/>
            <p14:sldId id="265"/>
            <p14:sldId id="267"/>
            <p14:sldId id="268"/>
            <p14:sldId id="269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94550"/>
  </p:normalViewPr>
  <p:slideViewPr>
    <p:cSldViewPr snapToGrid="0" snapToObjects="1" showGuides="1">
      <p:cViewPr varScale="1">
        <p:scale>
          <a:sx n="81" d="100"/>
          <a:sy n="81" d="100"/>
        </p:scale>
        <p:origin x="216" y="7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8059E-CD55-F345-8C27-AE07EA30014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3449E-BA06-7649-B8BF-4FE497A04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47F9A9D-AE62-4EC0-8F8F-002D9B086481}" type="slidenum">
              <a:rPr lang="en-GB" altLang="en-US" sz="1200">
                <a:latin typeface="Calibri" pitchFamily="34" charset="0"/>
              </a:rPr>
              <a:pPr eaLnBrk="1" hangingPunct="1"/>
              <a:t>9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2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1BAED3B-2197-4041-9213-494E64600415}" type="slidenum">
              <a:rPr lang="en-GB" altLang="en-US" sz="1200">
                <a:latin typeface="Calibri" pitchFamily="34" charset="0"/>
              </a:rPr>
              <a:pPr eaLnBrk="1" hangingPunct="1"/>
              <a:t>11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4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F137-D013-914F-B2BC-D88F10EB8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4DEFA-523B-A446-8C01-5F8B36E7C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EDCC-93C5-E045-9E9B-38F5EF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BEA55-BCA4-594D-A3CE-3797A4EC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86FD-18F8-AE4B-BD04-A2C2126C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7897-2F25-AE48-B341-322A18C5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A7274-E477-9A4E-823F-E6DF36682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36C31-A3ED-C548-AC07-88654072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69D2A-6DEC-7F46-99B2-A9ABC7E2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E5603-1ED5-3D48-9FDA-F620CC51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3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29DE1-046E-9A4B-9043-489FB2ED6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ABD0A-4C19-EC4F-B96C-465EE59DF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D3D1D-5343-4248-A5BC-376B5C42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D5A15-9A41-0645-9826-0CA4DE3F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C705B-91B4-C640-95B2-BB807D65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2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AA75-3CAD-914E-BE0F-5218D103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81B4-DBF0-DB49-ADD3-ECB4F007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4FA2-AB13-8E48-AC6D-CFD08D1C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6BE6-6094-1444-91B6-C2026FCB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4B885-2A2A-DD4A-B83C-4E139D30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8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AF90-6065-3041-934D-03984E1B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83C09-DC5F-F449-8691-C7761A356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F90F4-6056-E149-B26B-6D32DB75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DCF1A-F21A-D241-B762-185C983E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D8C3-9D8C-6D41-B368-A38D2D44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AD35-A0A1-9C48-8A09-0D95DD20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DD06E-9F16-2946-8745-535ECAD1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1B5D9-4E8D-EA4E-854D-5C5BE233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0A2C-600E-CA4E-BFF0-14D80F1B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123F9-92CF-2641-A4D0-39C26B1A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E57A1-FF61-464A-A384-F3F849A4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4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D61E-34A5-1E43-A8EF-86C06A00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93C60-D4ED-804D-AD4E-85DC81800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7E815-7B7A-704C-BFF6-53BA67DC4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5FD1A-48C1-5E42-92E8-3676B5EE1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4B964-44C3-744E-8342-5B3307DAE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97B56-B7BA-7A49-B4E2-28377CD3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15DEB-2127-F047-9D8C-CD379428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66D78-FC64-BE47-B147-656BFA30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5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A69D-C110-B249-914C-E3C2DC2C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6189C-52BA-C643-9E47-439FB1B0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90416-4CE1-4841-9F5E-82499C7A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B4887-FF08-654A-B008-76B2A3F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88FF-E205-2449-8918-45A94CF2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69E8E-574B-5E4A-A233-9FBD4BA1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DAD67-9AD1-1947-9901-31F8656B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8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3A5B-CE9F-DD49-961D-CE99FE22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2356-6A2B-D345-8567-8AC4324A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379FD-F227-7B4F-93A0-7658BF15F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5C7E6-B65E-E14D-8F7F-E14EFF8F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07166-3B97-274E-BDDF-29F88B29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72A83-5F99-E041-BCD5-4BD73861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19B9-CA68-8C4F-BDCA-CA13BA9C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07029-0146-7B4A-B3E9-7A18072B3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CA748-AD78-A141-95C0-529B28DBD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BDF72-4057-E047-88C8-1B8D7316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CD6-7085-2C4F-980B-1D354D8F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7EBA7-ED20-A843-959E-01E74766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1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FB638-D291-EE40-B11F-68CB7DFC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844E5-9F06-7944-9DF2-53B72E02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8FE2-CAB4-0546-AEAB-875998871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B368-EA30-224F-9004-52325DC2010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759C7-2076-1B49-9645-685C3EEC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3FDC7-8E3D-5146-A7C6-29375685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E53B-90AE-DC44-BEAB-5FA7C5F4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8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jXID65nzI" TargetMode="External"/><Relationship Id="rId2" Type="http://schemas.openxmlformats.org/officeDocument/2006/relationships/hyperlink" Target="https://www.youtube.com/watch?v=GUMXv0VEt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youtube.com/watch?v=4nwsj4Q08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ge.lclark.edu/2012/09/20/global-total-fertility-rat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" y="757399"/>
            <a:ext cx="11844063" cy="1087167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u="sng" dirty="0">
                <a:latin typeface="Comic Sans MS" panose="030F0702030302020204" pitchFamily="66" charset="0"/>
              </a:rPr>
              <a:t>Learning Objective</a:t>
            </a:r>
            <a:r>
              <a:rPr lang="en-GB" dirty="0">
                <a:latin typeface="Comic Sans MS" panose="030F0702030302020204" pitchFamily="66" charset="0"/>
              </a:rPr>
              <a:t>: To be able to explain the growth and change of a megacities, through the use of a case study.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" y="155448"/>
            <a:ext cx="1184406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Megacities Research Project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95F07C2-97F7-A74C-A234-3072913CF606}"/>
              </a:ext>
            </a:extLst>
          </p:cNvPr>
          <p:cNvSpPr txBox="1">
            <a:spLocks/>
          </p:cNvSpPr>
          <p:nvPr/>
        </p:nvSpPr>
        <p:spPr>
          <a:xfrm>
            <a:off x="198120" y="2033751"/>
            <a:ext cx="11844061" cy="453752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Location -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Growth and change over time- 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Demographic-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Problems and Solutions -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Poverty vs affluence - </a:t>
            </a:r>
          </a:p>
        </p:txBody>
      </p:sp>
    </p:spTree>
    <p:extLst>
      <p:ext uri="{BB962C8B-B14F-4D97-AF65-F5344CB8AC3E}">
        <p14:creationId xmlns:p14="http://schemas.microsoft.com/office/powerpoint/2010/main" val="252565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6819" y="118175"/>
            <a:ext cx="11905524" cy="4704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000" b="1" u="sng" dirty="0">
                <a:latin typeface="Comic Sans MS" panose="030F0702030302020204" pitchFamily="66" charset="0"/>
                <a:ea typeface="ＭＳ Ｐゴシック" pitchFamily="34" charset="-128"/>
              </a:rPr>
              <a:t>Map 1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. Period in which TFR reached the threshold of 6 children per women in each State Mexico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496206-B522-2044-8DA6-5866237BC62B}"/>
              </a:ext>
            </a:extLst>
          </p:cNvPr>
          <p:cNvGrpSpPr/>
          <p:nvPr/>
        </p:nvGrpSpPr>
        <p:grpSpPr>
          <a:xfrm>
            <a:off x="340179" y="632148"/>
            <a:ext cx="11692164" cy="5864731"/>
            <a:chOff x="1631951" y="829730"/>
            <a:chExt cx="8983842" cy="5623607"/>
          </a:xfrm>
        </p:grpSpPr>
        <p:pic>
          <p:nvPicPr>
            <p:cNvPr id="3686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2" t="19918" r="15302" b="5208"/>
            <a:stretch/>
          </p:blipFill>
          <p:spPr bwMode="auto">
            <a:xfrm>
              <a:off x="1631951" y="829730"/>
              <a:ext cx="8856663" cy="562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4.bp.blogspot.com/-EP9qtpU_zPM/TcwYPwAAniI/AAAAAAAAABU/DqbuAumgUU0/s1600/North%2BArrow%2B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764" y="3716401"/>
              <a:ext cx="1091620" cy="109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59696" y="169149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26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5560" y="11424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7608" y="2420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1824" y="206982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5760" y="29641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43872" y="324433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9310" y="2420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9570" y="287500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00056" y="36136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92469" y="49411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72264" y="558924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82691" y="531050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02183" y="54951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13350" y="512583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49182" y="49411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15558" y="42210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31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31582" y="475650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21919" y="475650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11824" y="529753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70315" y="455330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4367" y="404951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98267" y="36323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60281" y="385175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37943" y="435233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754368" y="5050353"/>
              <a:ext cx="621553" cy="356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641544" y="3926425"/>
              <a:ext cx="1139687" cy="5291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06792" y="355709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22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6681182" y="4191013"/>
              <a:ext cx="1371601" cy="5723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138582" y="395851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157378" y="5115648"/>
              <a:ext cx="1353757" cy="6582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17741" y="57890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6671618" y="4756502"/>
              <a:ext cx="1466964" cy="2980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243061" y="451537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333522" y="5222610"/>
              <a:ext cx="820336" cy="6580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849481" y="591703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21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1845" y="927981"/>
              <a:ext cx="2813948" cy="2736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29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r="1285"/>
          <a:stretch/>
        </p:blipFill>
        <p:spPr bwMode="auto">
          <a:xfrm>
            <a:off x="1524813" y="841930"/>
            <a:ext cx="8996193" cy="59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F98F3-C2B0-6342-8328-B7CADF3FEBE2}"/>
              </a:ext>
            </a:extLst>
          </p:cNvPr>
          <p:cNvGrpSpPr/>
          <p:nvPr/>
        </p:nvGrpSpPr>
        <p:grpSpPr>
          <a:xfrm>
            <a:off x="2039078" y="1117753"/>
            <a:ext cx="8556100" cy="5168618"/>
            <a:chOff x="2039078" y="1117753"/>
            <a:chExt cx="8556100" cy="5168618"/>
          </a:xfrm>
        </p:grpSpPr>
        <p:pic>
          <p:nvPicPr>
            <p:cNvPr id="6" name="Picture 2" descr="http://4.bp.blogspot.com/-EP9qtpU_zPM/TcwYPwAAniI/AAAAAAAAABU/DqbuAumgUU0/s1600/North%2BArrow%2B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078" y="3824634"/>
              <a:ext cx="1091620" cy="109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359696" y="169149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5560" y="11424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7608" y="2420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11824" y="206982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5760" y="29641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3872" y="324433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9310" y="2420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39570" y="287500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0056" y="36136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92469" y="49411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72264" y="558924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82691" y="531050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02183" y="54951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3350" y="512583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49182" y="49411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15558" y="42210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1582" y="475650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1919" y="475650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1824" y="529753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70315" y="455330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4367" y="404951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8267" y="36323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60281" y="385175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7943" y="435233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4754368" y="5050353"/>
              <a:ext cx="621553" cy="356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641544" y="3926425"/>
              <a:ext cx="1139687" cy="5291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906792" y="355709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22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681182" y="4191013"/>
              <a:ext cx="1371601" cy="5723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138582" y="395851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5157378" y="5115648"/>
              <a:ext cx="1353757" cy="6582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17741" y="57890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671618" y="4756502"/>
              <a:ext cx="1466964" cy="2980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243061" y="451537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6333522" y="5222610"/>
              <a:ext cx="820336" cy="6580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49481" y="591703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21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230" y="1117753"/>
              <a:ext cx="2813948" cy="2736758"/>
            </a:xfrm>
            <a:prstGeom prst="rect">
              <a:avLst/>
            </a:prstGeom>
          </p:spPr>
        </p:pic>
      </p:grpSp>
      <p:sp>
        <p:nvSpPr>
          <p:cNvPr id="3" name="Title 1"/>
          <p:cNvSpPr txBox="1">
            <a:spLocks/>
          </p:cNvSpPr>
          <p:nvPr/>
        </p:nvSpPr>
        <p:spPr>
          <a:xfrm>
            <a:off x="192889" y="126365"/>
            <a:ext cx="11806222" cy="5291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Map 2. Total fertility rate by municipality, Mexico 2000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994" y="6308706"/>
            <a:ext cx="1180622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Municipality</a:t>
            </a:r>
            <a:r>
              <a:rPr lang="en-GB" dirty="0">
                <a:latin typeface="Comic Sans MS" panose="030F0702030302020204" pitchFamily="66" charset="0"/>
              </a:rPr>
              <a:t>-a town or district that has local government.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BD391EF-03DC-4D23-AF95-F2BF337B55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24" y="225490"/>
            <a:ext cx="1089980" cy="2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318E21-AEFB-8E44-AAC0-5955AE4EFDC4}"/>
              </a:ext>
            </a:extLst>
          </p:cNvPr>
          <p:cNvSpPr txBox="1">
            <a:spLocks/>
          </p:cNvSpPr>
          <p:nvPr/>
        </p:nvSpPr>
        <p:spPr>
          <a:xfrm>
            <a:off x="146304" y="113963"/>
            <a:ext cx="11832336" cy="506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Mexico Video Source Work </a:t>
            </a:r>
          </a:p>
        </p:txBody>
      </p:sp>
      <p:sp>
        <p:nvSpPr>
          <p:cNvPr id="2" name="Action Button: Movie 1">
            <a:hlinkClick r:id="rId2" highlightClick="1"/>
            <a:extLst>
              <a:ext uri="{FF2B5EF4-FFF2-40B4-BE49-F238E27FC236}">
                <a16:creationId xmlns:a16="http://schemas.microsoft.com/office/drawing/2014/main" id="{EFD79698-0D4D-2148-A0A4-8D67939275DA}"/>
              </a:ext>
            </a:extLst>
          </p:cNvPr>
          <p:cNvSpPr/>
          <p:nvPr/>
        </p:nvSpPr>
        <p:spPr>
          <a:xfrm>
            <a:off x="11206717" y="197204"/>
            <a:ext cx="595423" cy="34024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Movie 2">
            <a:hlinkClick r:id="rId3" highlightClick="1"/>
            <a:extLst>
              <a:ext uri="{FF2B5EF4-FFF2-40B4-BE49-F238E27FC236}">
                <a16:creationId xmlns:a16="http://schemas.microsoft.com/office/drawing/2014/main" id="{61D6741C-900B-7B40-95BB-CA2524399121}"/>
              </a:ext>
            </a:extLst>
          </p:cNvPr>
          <p:cNvSpPr/>
          <p:nvPr/>
        </p:nvSpPr>
        <p:spPr>
          <a:xfrm>
            <a:off x="297712" y="197204"/>
            <a:ext cx="635401" cy="34024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B332BA-4755-FF4F-BA19-8AB4551236F3}"/>
              </a:ext>
            </a:extLst>
          </p:cNvPr>
          <p:cNvSpPr txBox="1">
            <a:spLocks/>
          </p:cNvSpPr>
          <p:nvPr/>
        </p:nvSpPr>
        <p:spPr>
          <a:xfrm>
            <a:off x="146304" y="688305"/>
            <a:ext cx="11832336" cy="425319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b="1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: What are the problems and solutions that might be found within Mexico City?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7238A-53F2-3044-9512-BF4F0CDC2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12" y="1378217"/>
            <a:ext cx="5181600" cy="4985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32F7F-DCE0-6E40-A8AA-28104C90A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969" y="2097908"/>
            <a:ext cx="5076835" cy="31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42C84-72A3-7046-8BA5-86C94924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0" y="1097361"/>
            <a:ext cx="9418680" cy="5610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607576-BA98-A149-9F1A-66F235AA3275}"/>
              </a:ext>
            </a:extLst>
          </p:cNvPr>
          <p:cNvSpPr txBox="1">
            <a:spLocks/>
          </p:cNvSpPr>
          <p:nvPr/>
        </p:nvSpPr>
        <p:spPr>
          <a:xfrm>
            <a:off x="206463" y="113964"/>
            <a:ext cx="11870741" cy="4046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Mexico City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D73234-BDD7-B943-959A-6B012C19F2E1}"/>
              </a:ext>
            </a:extLst>
          </p:cNvPr>
          <p:cNvSpPr txBox="1">
            <a:spLocks/>
          </p:cNvSpPr>
          <p:nvPr/>
        </p:nvSpPr>
        <p:spPr>
          <a:xfrm>
            <a:off x="206463" y="623944"/>
            <a:ext cx="11870741" cy="34680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u="sng" dirty="0">
                <a:latin typeface="Comic Sans MS" panose="030F0702030302020204" pitchFamily="66" charset="0"/>
                <a:ea typeface="ＭＳ Ｐゴシック" pitchFamily="34" charset="-128"/>
              </a:rPr>
              <a:t>Starter</a:t>
            </a: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: Use the Map Below to write a descriptive paragraph to explain the location of Mexico City.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ED827A-DCD2-4A46-836B-1A9D77A24EB1}"/>
              </a:ext>
            </a:extLst>
          </p:cNvPr>
          <p:cNvSpPr txBox="1">
            <a:spLocks/>
          </p:cNvSpPr>
          <p:nvPr/>
        </p:nvSpPr>
        <p:spPr>
          <a:xfrm>
            <a:off x="9652000" y="1076079"/>
            <a:ext cx="2425204" cy="4046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Scale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07A136-BF50-3342-BE61-574BF76274BD}"/>
              </a:ext>
            </a:extLst>
          </p:cNvPr>
          <p:cNvSpPr txBox="1">
            <a:spLocks/>
          </p:cNvSpPr>
          <p:nvPr/>
        </p:nvSpPr>
        <p:spPr>
          <a:xfrm>
            <a:off x="9634917" y="2125913"/>
            <a:ext cx="2425204" cy="40465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Global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B5B916-D31D-CF4C-B3D8-CFC77B21D843}"/>
              </a:ext>
            </a:extLst>
          </p:cNvPr>
          <p:cNvSpPr txBox="1">
            <a:spLocks/>
          </p:cNvSpPr>
          <p:nvPr/>
        </p:nvSpPr>
        <p:spPr>
          <a:xfrm>
            <a:off x="10003536" y="3552531"/>
            <a:ext cx="1722132" cy="415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Continental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DDCFA1-1997-2C4E-A5D7-E7E869954B97}"/>
              </a:ext>
            </a:extLst>
          </p:cNvPr>
          <p:cNvSpPr txBox="1">
            <a:spLocks/>
          </p:cNvSpPr>
          <p:nvPr/>
        </p:nvSpPr>
        <p:spPr>
          <a:xfrm>
            <a:off x="10244340" y="4776785"/>
            <a:ext cx="1240524" cy="43368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National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9FA707-A1C2-644A-BA03-1659C934563B}"/>
              </a:ext>
            </a:extLst>
          </p:cNvPr>
          <p:cNvSpPr txBox="1">
            <a:spLocks/>
          </p:cNvSpPr>
          <p:nvPr/>
        </p:nvSpPr>
        <p:spPr>
          <a:xfrm>
            <a:off x="10469916" y="6037327"/>
            <a:ext cx="801612" cy="4032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Local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CC9A44-EB5A-BD46-B197-EA018371D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68" y="197509"/>
            <a:ext cx="1089980" cy="26125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45A0CE-0C51-894D-B8B9-0C5A7AE76383}"/>
              </a:ext>
            </a:extLst>
          </p:cNvPr>
          <p:cNvCxnSpPr/>
          <p:nvPr/>
        </p:nvCxnSpPr>
        <p:spPr>
          <a:xfrm>
            <a:off x="9652000" y="2530566"/>
            <a:ext cx="351536" cy="102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6E3D55-4E7F-224A-966C-3637D2DF21DB}"/>
              </a:ext>
            </a:extLst>
          </p:cNvPr>
          <p:cNvCxnSpPr>
            <a:cxnSpLocks/>
          </p:cNvCxnSpPr>
          <p:nvPr/>
        </p:nvCxnSpPr>
        <p:spPr>
          <a:xfrm>
            <a:off x="10003536" y="3968496"/>
            <a:ext cx="240804" cy="80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8E548A-E257-004C-9D6C-393C91C822EA}"/>
              </a:ext>
            </a:extLst>
          </p:cNvPr>
          <p:cNvCxnSpPr>
            <a:cxnSpLocks/>
          </p:cNvCxnSpPr>
          <p:nvPr/>
        </p:nvCxnSpPr>
        <p:spPr>
          <a:xfrm>
            <a:off x="10244340" y="5219755"/>
            <a:ext cx="225576" cy="817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867FD6-E13E-0E4F-AA20-B1C0A1DBF8BD}"/>
              </a:ext>
            </a:extLst>
          </p:cNvPr>
          <p:cNvCxnSpPr>
            <a:cxnSpLocks/>
          </p:cNvCxnSpPr>
          <p:nvPr/>
        </p:nvCxnSpPr>
        <p:spPr>
          <a:xfrm flipH="1">
            <a:off x="11725668" y="2530566"/>
            <a:ext cx="351536" cy="102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CEF4BA-76F0-5B40-B858-390D8935E833}"/>
              </a:ext>
            </a:extLst>
          </p:cNvPr>
          <p:cNvCxnSpPr>
            <a:cxnSpLocks/>
          </p:cNvCxnSpPr>
          <p:nvPr/>
        </p:nvCxnSpPr>
        <p:spPr>
          <a:xfrm flipH="1">
            <a:off x="11484864" y="3968496"/>
            <a:ext cx="240804" cy="80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A322D9-EF86-F347-A956-3CDCE4CC7A3C}"/>
              </a:ext>
            </a:extLst>
          </p:cNvPr>
          <p:cNvCxnSpPr>
            <a:cxnSpLocks/>
          </p:cNvCxnSpPr>
          <p:nvPr/>
        </p:nvCxnSpPr>
        <p:spPr>
          <a:xfrm flipH="1">
            <a:off x="11271528" y="5188091"/>
            <a:ext cx="213336" cy="8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14323 -0.2928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14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4323 -0.29282 L 0.02214 -0.12801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214 -0.12801 L 0.17513 0.22014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15 0.22477 L -2.08333E-6 -1.48148E-6 " pathEditMode="relative" rAng="0" ptsTypes="AA">
                                      <p:cBhvr>
                                        <p:cTn id="17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12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9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01927 0.187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87AA50-9728-9F43-8A29-411339F6226C}"/>
              </a:ext>
            </a:extLst>
          </p:cNvPr>
          <p:cNvSpPr txBox="1">
            <a:spLocks/>
          </p:cNvSpPr>
          <p:nvPr/>
        </p:nvSpPr>
        <p:spPr>
          <a:xfrm>
            <a:off x="206463" y="113964"/>
            <a:ext cx="11870741" cy="4046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Mexico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46667-30CC-2946-B6A7-93144061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3" y="696686"/>
            <a:ext cx="7756744" cy="584925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7C4E56-81B8-FD44-B500-594D7B3ED5CD}"/>
              </a:ext>
            </a:extLst>
          </p:cNvPr>
          <p:cNvSpPr txBox="1">
            <a:spLocks/>
          </p:cNvSpPr>
          <p:nvPr/>
        </p:nvSpPr>
        <p:spPr>
          <a:xfrm>
            <a:off x="8128000" y="682173"/>
            <a:ext cx="3949204" cy="8672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b="1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: How might Topography help and hinder the creation of n</a:t>
            </a:r>
          </a:p>
        </p:txBody>
      </p:sp>
      <p:pic>
        <p:nvPicPr>
          <p:cNvPr id="8" name="Graphic 7" descr="Cactus">
            <a:extLst>
              <a:ext uri="{FF2B5EF4-FFF2-40B4-BE49-F238E27FC236}">
                <a16:creationId xmlns:a16="http://schemas.microsoft.com/office/drawing/2014/main" id="{495488F0-33BC-624E-B1D3-8648968C0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4835" y="4262634"/>
            <a:ext cx="588765" cy="588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11348-9B6F-3243-80E8-13FCD0762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68" y="186490"/>
            <a:ext cx="1089980" cy="261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CC3F1E-0A03-964F-BA89-D160338887BE}"/>
              </a:ext>
            </a:extLst>
          </p:cNvPr>
          <p:cNvSpPr/>
          <p:nvPr/>
        </p:nvSpPr>
        <p:spPr>
          <a:xfrm>
            <a:off x="8118288" y="1712957"/>
            <a:ext cx="3880460" cy="440120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Mexico can be divided into nine major topographic regions: the Mexican Plateau, the Sierra Madre Oriental, the Sierra Madre Occidental, the Cordillera Neo-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Volcánica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, the Gulf Coastal Plain, the Pacific Coastal Lowlands, Baja California, the Southern Highlands, and the Yucatán Peninsula.</a:t>
            </a: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The largest and most densely populated region is the Mexican Plateau. </a:t>
            </a:r>
          </a:p>
        </p:txBody>
      </p:sp>
    </p:spTree>
    <p:extLst>
      <p:ext uri="{BB962C8B-B14F-4D97-AF65-F5344CB8AC3E}">
        <p14:creationId xmlns:p14="http://schemas.microsoft.com/office/powerpoint/2010/main" val="40417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DF7421-2986-F74C-9435-FA716A8672E6}"/>
              </a:ext>
            </a:extLst>
          </p:cNvPr>
          <p:cNvSpPr/>
          <p:nvPr/>
        </p:nvSpPr>
        <p:spPr>
          <a:xfrm>
            <a:off x="8335426" y="1852244"/>
            <a:ext cx="3741777" cy="230832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dirty="0">
                <a:latin typeface="Comic Sans MS" panose="030F0902030302020204" pitchFamily="66" charset="0"/>
              </a:rPr>
              <a:t>T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he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population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of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the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past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5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years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.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They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are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as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per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the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following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:</a:t>
            </a:r>
          </a:p>
          <a:p>
            <a:pPr fontAlgn="base">
              <a:buFont typeface="+mj-lt"/>
              <a:buAutoNum type="arabicPeriod"/>
            </a:pPr>
            <a:r>
              <a:rPr lang="de-DE" b="0" i="0" dirty="0">
                <a:effectLst/>
                <a:latin typeface="Comic Sans MS" panose="030F0902030302020204" pitchFamily="66" charset="0"/>
              </a:rPr>
              <a:t>2012 – 8.4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million</a:t>
            </a:r>
            <a:endParaRPr lang="de-DE" b="0" i="0" dirty="0">
              <a:effectLst/>
              <a:latin typeface="Comic Sans MS" panose="030F0902030302020204" pitchFamily="66" charset="0"/>
            </a:endParaRPr>
          </a:p>
          <a:p>
            <a:pPr fontAlgn="base">
              <a:buFont typeface="+mj-lt"/>
              <a:buAutoNum type="arabicPeriod"/>
            </a:pPr>
            <a:r>
              <a:rPr lang="de-DE" b="0" i="0" dirty="0">
                <a:effectLst/>
                <a:latin typeface="Comic Sans MS" panose="030F0902030302020204" pitchFamily="66" charset="0"/>
              </a:rPr>
              <a:t>2013 – 8.57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million</a:t>
            </a:r>
            <a:endParaRPr lang="de-DE" b="0" i="0" dirty="0">
              <a:effectLst/>
              <a:latin typeface="Comic Sans MS" panose="030F0902030302020204" pitchFamily="66" charset="0"/>
            </a:endParaRPr>
          </a:p>
          <a:p>
            <a:pPr fontAlgn="base">
              <a:buFont typeface="+mj-lt"/>
              <a:buAutoNum type="arabicPeriod"/>
            </a:pPr>
            <a:r>
              <a:rPr lang="de-DE" b="0" i="0" dirty="0">
                <a:effectLst/>
                <a:latin typeface="Comic Sans MS" panose="030F0902030302020204" pitchFamily="66" charset="0"/>
              </a:rPr>
              <a:t>2014 – 8.69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million</a:t>
            </a:r>
            <a:endParaRPr lang="de-DE" b="0" i="0" dirty="0">
              <a:effectLst/>
              <a:latin typeface="Comic Sans MS" panose="030F0902030302020204" pitchFamily="66" charset="0"/>
            </a:endParaRPr>
          </a:p>
          <a:p>
            <a:pPr fontAlgn="base">
              <a:buFont typeface="+mj-lt"/>
              <a:buAutoNum type="arabicPeriod"/>
            </a:pPr>
            <a:r>
              <a:rPr lang="de-DE" b="0" i="0" dirty="0">
                <a:effectLst/>
                <a:latin typeface="Comic Sans MS" panose="030F0902030302020204" pitchFamily="66" charset="0"/>
              </a:rPr>
              <a:t>2015 – 8.8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million</a:t>
            </a:r>
            <a:endParaRPr lang="de-DE" b="0" i="0" dirty="0">
              <a:effectLst/>
              <a:latin typeface="Comic Sans MS" panose="030F0902030302020204" pitchFamily="66" charset="0"/>
            </a:endParaRPr>
          </a:p>
          <a:p>
            <a:pPr fontAlgn="base">
              <a:buFont typeface="+mj-lt"/>
              <a:buAutoNum type="arabicPeriod"/>
            </a:pPr>
            <a:r>
              <a:rPr lang="de-DE" b="0" i="0" dirty="0">
                <a:effectLst/>
                <a:latin typeface="Comic Sans MS" panose="030F0902030302020204" pitchFamily="66" charset="0"/>
              </a:rPr>
              <a:t>2016 – 8.91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million</a:t>
            </a:r>
            <a:endParaRPr lang="de-DE" b="0" i="0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29581-A348-424C-B71C-B6A5E803BA5A}"/>
              </a:ext>
            </a:extLst>
          </p:cNvPr>
          <p:cNvSpPr txBox="1">
            <a:spLocks/>
          </p:cNvSpPr>
          <p:nvPr/>
        </p:nvSpPr>
        <p:spPr>
          <a:xfrm>
            <a:off x="206463" y="113964"/>
            <a:ext cx="11870741" cy="4046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Mexico City Change over Time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2DDC8-49A0-4A4D-918D-6AFE9F4315B1}"/>
              </a:ext>
            </a:extLst>
          </p:cNvPr>
          <p:cNvSpPr txBox="1">
            <a:spLocks/>
          </p:cNvSpPr>
          <p:nvPr/>
        </p:nvSpPr>
        <p:spPr>
          <a:xfrm>
            <a:off x="206463" y="682173"/>
            <a:ext cx="11870741" cy="445983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b="1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: How has Mexico city changed over time?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7B516-29B5-3C44-AFE9-781F286D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3" y="1195448"/>
            <a:ext cx="7968873" cy="44061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3A3F2A-27DC-E74C-8F45-19A428AD91B0}"/>
              </a:ext>
            </a:extLst>
          </p:cNvPr>
          <p:cNvSpPr txBox="1">
            <a:spLocks/>
          </p:cNvSpPr>
          <p:nvPr/>
        </p:nvSpPr>
        <p:spPr>
          <a:xfrm>
            <a:off x="8335426" y="1291712"/>
            <a:ext cx="3741778" cy="44598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b="1" u="sng" dirty="0">
                <a:latin typeface="Comic Sans MS" panose="030F0702030302020204" pitchFamily="66" charset="0"/>
                <a:ea typeface="ＭＳ Ｐゴシック" pitchFamily="34" charset="-128"/>
              </a:rPr>
              <a:t>Key Data</a:t>
            </a:r>
            <a:endParaRPr lang="en-US" altLang="en-US" sz="18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9204A4-7004-FC40-A9D5-DA5FDF88E835}"/>
              </a:ext>
            </a:extLst>
          </p:cNvPr>
          <p:cNvSpPr/>
          <p:nvPr/>
        </p:nvSpPr>
        <p:spPr>
          <a:xfrm>
            <a:off x="3487641" y="2473442"/>
            <a:ext cx="2093352" cy="204267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119236-DE9B-C64F-AED6-086EBD5CE3E8}"/>
              </a:ext>
            </a:extLst>
          </p:cNvPr>
          <p:cNvSpPr/>
          <p:nvPr/>
        </p:nvSpPr>
        <p:spPr>
          <a:xfrm>
            <a:off x="342202" y="5861406"/>
            <a:ext cx="871743" cy="8310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1FAE92-3FC1-9441-9824-0B191A5371C6}"/>
              </a:ext>
            </a:extLst>
          </p:cNvPr>
          <p:cNvSpPr txBox="1">
            <a:spLocks/>
          </p:cNvSpPr>
          <p:nvPr/>
        </p:nvSpPr>
        <p:spPr>
          <a:xfrm>
            <a:off x="1441145" y="6053935"/>
            <a:ext cx="1885379" cy="44598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b="1" u="sng" dirty="0">
                <a:latin typeface="Comic Sans MS" panose="030F0702030302020204" pitchFamily="66" charset="0"/>
                <a:ea typeface="ＭＳ Ｐゴシック" pitchFamily="34" charset="-128"/>
              </a:rPr>
              <a:t>Urban Sprawl</a:t>
            </a:r>
            <a:endParaRPr lang="en-US" altLang="en-US" sz="18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019260-6BCB-4A44-9443-F9E0895C95D3}"/>
              </a:ext>
            </a:extLst>
          </p:cNvPr>
          <p:cNvCxnSpPr>
            <a:cxnSpLocks/>
          </p:cNvCxnSpPr>
          <p:nvPr/>
        </p:nvCxnSpPr>
        <p:spPr>
          <a:xfrm>
            <a:off x="2383834" y="1737695"/>
            <a:ext cx="1103807" cy="77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F79821-61E7-F641-A02F-09CFE8FD122F}"/>
              </a:ext>
            </a:extLst>
          </p:cNvPr>
          <p:cNvCxnSpPr>
            <a:cxnSpLocks/>
          </p:cNvCxnSpPr>
          <p:nvPr/>
        </p:nvCxnSpPr>
        <p:spPr>
          <a:xfrm flipH="1">
            <a:off x="5391807" y="1448634"/>
            <a:ext cx="704193" cy="957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E76B4A-60F0-FE47-B52B-134967A40C43}"/>
              </a:ext>
            </a:extLst>
          </p:cNvPr>
          <p:cNvCxnSpPr>
            <a:cxnSpLocks/>
          </p:cNvCxnSpPr>
          <p:nvPr/>
        </p:nvCxnSpPr>
        <p:spPr>
          <a:xfrm flipH="1" flipV="1">
            <a:off x="5580993" y="4398579"/>
            <a:ext cx="860749" cy="798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922188-A3B6-C040-B00A-9C673DA4BD62}"/>
              </a:ext>
            </a:extLst>
          </p:cNvPr>
          <p:cNvCxnSpPr>
            <a:cxnSpLocks/>
          </p:cNvCxnSpPr>
          <p:nvPr/>
        </p:nvCxnSpPr>
        <p:spPr>
          <a:xfrm flipH="1">
            <a:off x="5931297" y="3465513"/>
            <a:ext cx="13996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D865C4-6D77-794F-A681-0C898C0A2B50}"/>
              </a:ext>
            </a:extLst>
          </p:cNvPr>
          <p:cNvCxnSpPr>
            <a:cxnSpLocks/>
          </p:cNvCxnSpPr>
          <p:nvPr/>
        </p:nvCxnSpPr>
        <p:spPr>
          <a:xfrm>
            <a:off x="1617586" y="3494781"/>
            <a:ext cx="15324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5DA326-5FCF-3E42-BD2C-49D5CDADA7F2}"/>
              </a:ext>
            </a:extLst>
          </p:cNvPr>
          <p:cNvCxnSpPr>
            <a:cxnSpLocks/>
          </p:cNvCxnSpPr>
          <p:nvPr/>
        </p:nvCxnSpPr>
        <p:spPr>
          <a:xfrm flipH="1">
            <a:off x="3746938" y="6276926"/>
            <a:ext cx="118766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996ADEEA-DBC5-6E40-8D99-656B0D05B680}"/>
              </a:ext>
            </a:extLst>
          </p:cNvPr>
          <p:cNvSpPr txBox="1">
            <a:spLocks/>
          </p:cNvSpPr>
          <p:nvPr/>
        </p:nvSpPr>
        <p:spPr>
          <a:xfrm>
            <a:off x="5199143" y="6010551"/>
            <a:ext cx="3010663" cy="44598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b="1" u="sng" dirty="0">
                <a:latin typeface="Comic Sans MS" panose="030F0702030302020204" pitchFamily="66" charset="0"/>
                <a:ea typeface="ＭＳ Ｐゴシック" pitchFamily="34" charset="-128"/>
              </a:rPr>
              <a:t>Rural to Urban Migration</a:t>
            </a:r>
            <a:endParaRPr lang="en-US" altLang="en-US" sz="18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100235-01EB-3946-A045-20EF12ED0E29}"/>
              </a:ext>
            </a:extLst>
          </p:cNvPr>
          <p:cNvSpPr/>
          <p:nvPr/>
        </p:nvSpPr>
        <p:spPr>
          <a:xfrm>
            <a:off x="2243300" y="3859720"/>
            <a:ext cx="1209870" cy="120108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FFD17D0-16BF-9C48-B5D8-76A585F69B4B}"/>
              </a:ext>
            </a:extLst>
          </p:cNvPr>
          <p:cNvSpPr/>
          <p:nvPr/>
        </p:nvSpPr>
        <p:spPr>
          <a:xfrm>
            <a:off x="8639527" y="5766789"/>
            <a:ext cx="899262" cy="823531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2256DFB-3D36-F144-BE27-C9CBE8AC447B}"/>
              </a:ext>
            </a:extLst>
          </p:cNvPr>
          <p:cNvSpPr txBox="1">
            <a:spLocks/>
          </p:cNvSpPr>
          <p:nvPr/>
        </p:nvSpPr>
        <p:spPr>
          <a:xfrm>
            <a:off x="9809416" y="5955562"/>
            <a:ext cx="1885379" cy="44598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u="sng" dirty="0">
                <a:latin typeface="Comic Sans MS" panose="030F0702030302020204" pitchFamily="66" charset="0"/>
                <a:ea typeface="ＭＳ Ｐゴシック" pitchFamily="34" charset="-128"/>
              </a:rPr>
              <a:t>Periphery</a:t>
            </a:r>
            <a:endParaRPr lang="en-US" altLang="en-US" sz="18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6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4F0F1B-9E66-A547-A2C7-C635C3C98BFD}"/>
              </a:ext>
            </a:extLst>
          </p:cNvPr>
          <p:cNvSpPr txBox="1">
            <a:spLocks/>
          </p:cNvSpPr>
          <p:nvPr/>
        </p:nvSpPr>
        <p:spPr>
          <a:xfrm>
            <a:off x="347472" y="123265"/>
            <a:ext cx="11713462" cy="4725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400" u="sng" dirty="0">
                <a:latin typeface="Comic Sans MS" panose="030F0702030302020204" pitchFamily="66" charset="0"/>
                <a:ea typeface="SimSun" panose="02010600030101010101" pitchFamily="2" charset="-122"/>
              </a:rPr>
              <a:t>Mexico City(Source work)</a:t>
            </a:r>
            <a:endParaRPr lang="en-US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8E23A9-D968-104E-A4D8-6E4EDF7A4EF8}"/>
              </a:ext>
            </a:extLst>
          </p:cNvPr>
          <p:cNvSpPr txBox="1">
            <a:spLocks/>
          </p:cNvSpPr>
          <p:nvPr/>
        </p:nvSpPr>
        <p:spPr>
          <a:xfrm>
            <a:off x="347472" y="710102"/>
            <a:ext cx="11694710" cy="50104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Demo</a:t>
            </a:r>
            <a:r>
              <a:rPr lang="en-GB" dirty="0">
                <a:latin typeface="Comic Sans MS" panose="030F0702030302020204" pitchFamily="66" charset="0"/>
              </a:rPr>
              <a:t>: Look at Source A and B. What can you infer from the Source? </a:t>
            </a:r>
          </a:p>
        </p:txBody>
      </p:sp>
      <p:sp>
        <p:nvSpPr>
          <p:cNvPr id="6" name="Action Button: Movie 5">
            <a:hlinkClick r:id="rId2" highlightClick="1"/>
            <a:extLst>
              <a:ext uri="{FF2B5EF4-FFF2-40B4-BE49-F238E27FC236}">
                <a16:creationId xmlns:a16="http://schemas.microsoft.com/office/drawing/2014/main" id="{19FA45E4-5B1F-6248-BC47-3D1DE8738A5F}"/>
              </a:ext>
            </a:extLst>
          </p:cNvPr>
          <p:cNvSpPr/>
          <p:nvPr/>
        </p:nvSpPr>
        <p:spPr>
          <a:xfrm>
            <a:off x="11420283" y="204171"/>
            <a:ext cx="495946" cy="3106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D734C-2386-514F-BD10-BF0F3779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25" y="2518537"/>
            <a:ext cx="5716963" cy="339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412FC-4AA6-DC4A-AB9F-B3F681978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56" y="2037708"/>
            <a:ext cx="4965700" cy="44831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B589E8B-8343-C142-8AC4-736B18485D21}"/>
              </a:ext>
            </a:extLst>
          </p:cNvPr>
          <p:cNvSpPr txBox="1">
            <a:spLocks/>
          </p:cNvSpPr>
          <p:nvPr/>
        </p:nvSpPr>
        <p:spPr>
          <a:xfrm>
            <a:off x="6275292" y="1422325"/>
            <a:ext cx="5785642" cy="33719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u="sng" dirty="0">
                <a:latin typeface="Comic Sans MS" panose="030F0702030302020204" pitchFamily="66" charset="0"/>
              </a:rPr>
              <a:t>Source 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D9616F-8807-EE4A-BB46-9740519973A6}"/>
              </a:ext>
            </a:extLst>
          </p:cNvPr>
          <p:cNvCxnSpPr/>
          <p:nvPr/>
        </p:nvCxnSpPr>
        <p:spPr>
          <a:xfrm>
            <a:off x="6096000" y="1571498"/>
            <a:ext cx="0" cy="528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077730E1-6FE3-D744-82A4-9BBF57BF313C}"/>
              </a:ext>
            </a:extLst>
          </p:cNvPr>
          <p:cNvSpPr txBox="1">
            <a:spLocks/>
          </p:cNvSpPr>
          <p:nvPr/>
        </p:nvSpPr>
        <p:spPr>
          <a:xfrm>
            <a:off x="199746" y="1436202"/>
            <a:ext cx="5785642" cy="33719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u="sng" dirty="0">
                <a:latin typeface="Comic Sans MS" panose="030F0702030302020204" pitchFamily="66" charset="0"/>
              </a:rPr>
              <a:t>Source A</a:t>
            </a:r>
          </a:p>
        </p:txBody>
      </p:sp>
    </p:spTree>
    <p:extLst>
      <p:ext uri="{BB962C8B-B14F-4D97-AF65-F5344CB8AC3E}">
        <p14:creationId xmlns:p14="http://schemas.microsoft.com/office/powerpoint/2010/main" val="280675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0DFEC-FAE0-4648-B161-28FD7837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754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E928C8-C56D-BD48-934F-6B75B152C9E7}"/>
              </a:ext>
            </a:extLst>
          </p:cNvPr>
          <p:cNvSpPr txBox="1">
            <a:spLocks/>
          </p:cNvSpPr>
          <p:nvPr/>
        </p:nvSpPr>
        <p:spPr>
          <a:xfrm>
            <a:off x="10063076" y="6146495"/>
            <a:ext cx="1911210" cy="501047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Source A</a:t>
            </a:r>
          </a:p>
        </p:txBody>
      </p:sp>
    </p:spTree>
    <p:extLst>
      <p:ext uri="{BB962C8B-B14F-4D97-AF65-F5344CB8AC3E}">
        <p14:creationId xmlns:p14="http://schemas.microsoft.com/office/powerpoint/2010/main" val="204795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FB7EC-BAE8-FC47-829B-522D38F0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6" y="268587"/>
            <a:ext cx="11696700" cy="612843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2F40096-7230-8244-B4C1-1ED96F3D7F49}"/>
              </a:ext>
            </a:extLst>
          </p:cNvPr>
          <p:cNvSpPr txBox="1">
            <a:spLocks/>
          </p:cNvSpPr>
          <p:nvPr/>
        </p:nvSpPr>
        <p:spPr>
          <a:xfrm>
            <a:off x="10063076" y="6146495"/>
            <a:ext cx="1911210" cy="50104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Source B</a:t>
            </a:r>
          </a:p>
        </p:txBody>
      </p:sp>
    </p:spTree>
    <p:extLst>
      <p:ext uri="{BB962C8B-B14F-4D97-AF65-F5344CB8AC3E}">
        <p14:creationId xmlns:p14="http://schemas.microsoft.com/office/powerpoint/2010/main" val="320754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t="4237" r="3538" b="4419"/>
          <a:stretch/>
        </p:blipFill>
        <p:spPr bwMode="auto">
          <a:xfrm>
            <a:off x="176784" y="581631"/>
            <a:ext cx="7755420" cy="40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6784" y="-40592"/>
            <a:ext cx="11838432" cy="6415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Total Fertility Rate </a:t>
            </a:r>
          </a:p>
        </p:txBody>
      </p:sp>
      <p:sp>
        <p:nvSpPr>
          <p:cNvPr id="3" name="Action Button: End 2">
            <a:hlinkClick r:id="rId3" highlightClick="1"/>
          </p:cNvPr>
          <p:cNvSpPr/>
          <p:nvPr/>
        </p:nvSpPr>
        <p:spPr>
          <a:xfrm>
            <a:off x="384488" y="18864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01584" y="715644"/>
            <a:ext cx="3913632" cy="115440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600" u="sng" dirty="0">
                <a:latin typeface="Comic Sans MS" panose="030F0702030302020204" pitchFamily="66" charset="0"/>
                <a:ea typeface="ＭＳ Ｐゴシック" pitchFamily="34" charset="-128"/>
              </a:rPr>
              <a:t>Total Fertility Rate</a:t>
            </a:r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-Average number of births per women based on current age-specific fertility rates.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01584" y="1968966"/>
            <a:ext cx="3913632" cy="1421823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6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: Use your atlas and Fig 1.1 to complete your table</a:t>
            </a:r>
          </a:p>
          <a:p>
            <a:pPr algn="l"/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1. High Fertility Rate</a:t>
            </a:r>
          </a:p>
          <a:p>
            <a:pPr algn="l"/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2. Neutral </a:t>
            </a:r>
          </a:p>
          <a:p>
            <a:pPr algn="l"/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3. Low Fertility Rate</a:t>
            </a:r>
          </a:p>
          <a:p>
            <a:pPr algn="l"/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 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4488" y="5301208"/>
            <a:ext cx="1163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7848" y="4817346"/>
            <a:ext cx="0" cy="1968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64152" y="4790051"/>
            <a:ext cx="0" cy="1960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76784" y="4817346"/>
            <a:ext cx="4191024" cy="36914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High Fertility Rate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015880" y="4839684"/>
            <a:ext cx="2160240" cy="34680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Neutral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932204" y="4855952"/>
            <a:ext cx="4083012" cy="33054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Low Fertility Rate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4488" y="782745"/>
            <a:ext cx="792088" cy="34379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600" u="sng" dirty="0">
                <a:latin typeface="Comic Sans MS" panose="030F0702030302020204" pitchFamily="66" charset="0"/>
                <a:ea typeface="ＭＳ Ｐゴシック" pitchFamily="34" charset="-128"/>
              </a:rPr>
              <a:t>Fig 1.1 </a:t>
            </a:r>
            <a:endParaRPr lang="en-US" altLang="en-US" sz="16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52F3ED-3F7E-4B66-9B28-F46FE9EEA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112" y="188640"/>
            <a:ext cx="1089980" cy="2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304" y="113963"/>
            <a:ext cx="11832336" cy="506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How do you calculate TFR?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8628" y="703649"/>
            <a:ext cx="11810012" cy="18002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In this example we have taken the data from Canada: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Divide the number of Live Births/Female population in the Age Group to determine the Age Specific Birth Rate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 Sum the Age Specific Birth Rates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 Multiply by 5 to calculate the Total Fertility Rate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A12BF2-2FB7-3345-88E2-E0AAAA38B95C}"/>
              </a:ext>
            </a:extLst>
          </p:cNvPr>
          <p:cNvGrpSpPr/>
          <p:nvPr/>
        </p:nvGrpSpPr>
        <p:grpSpPr>
          <a:xfrm>
            <a:off x="168628" y="3079171"/>
            <a:ext cx="11810012" cy="4135509"/>
            <a:chOff x="1694772" y="2760194"/>
            <a:chExt cx="8073819" cy="4135509"/>
          </a:xfrm>
        </p:grpSpPr>
        <p:pic>
          <p:nvPicPr>
            <p:cNvPr id="3481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40" r="11703"/>
            <a:stretch/>
          </p:blipFill>
          <p:spPr bwMode="auto">
            <a:xfrm>
              <a:off x="1694772" y="2760194"/>
              <a:ext cx="8073819" cy="413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896200" y="4077072"/>
              <a:ext cx="1370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0.0373805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01398" y="4386876"/>
              <a:ext cx="1370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0.0759268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96201" y="4715852"/>
              <a:ext cx="1192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0.106304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96200" y="5044240"/>
              <a:ext cx="1370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0.0875835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6200" y="5356953"/>
              <a:ext cx="1370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0.0369894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96200" y="5679252"/>
              <a:ext cx="12971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0.0061251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93464" y="6011996"/>
              <a:ext cx="1370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0.0002274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79832" y="2598678"/>
            <a:ext cx="11798808" cy="480493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1800" u="sng" dirty="0">
                <a:latin typeface="Comic Sans MS" panose="030F0702030302020204" pitchFamily="66" charset="0"/>
                <a:ea typeface="ＭＳ Ｐゴシック" pitchFamily="34" charset="-128"/>
              </a:rPr>
              <a:t>Demo: </a:t>
            </a:r>
            <a:r>
              <a:rPr lang="en-US" altLang="en-US" sz="1600" dirty="0">
                <a:latin typeface="Comic Sans MS" panose="030F0702030302020204" pitchFamily="66" charset="0"/>
                <a:ea typeface="ＭＳ Ｐゴシック" pitchFamily="34" charset="-128"/>
              </a:rPr>
              <a:t>Look at the table below and calculate the Age specific Birth Rate.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83EA2B-BD12-4B23-BC9C-D92E1E370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78" y="237009"/>
            <a:ext cx="1089980" cy="2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483</Words>
  <Application>Microsoft Macintosh PowerPoint</Application>
  <PresentationFormat>Widescreen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SimSun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10</cp:revision>
  <dcterms:created xsi:type="dcterms:W3CDTF">2018-09-05T08:21:50Z</dcterms:created>
  <dcterms:modified xsi:type="dcterms:W3CDTF">2018-09-10T12:05:25Z</dcterms:modified>
</cp:coreProperties>
</file>