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45"/>
  </p:normalViewPr>
  <p:slideViewPr>
    <p:cSldViewPr snapToGrid="0" snapToObjects="1">
      <p:cViewPr varScale="1">
        <p:scale>
          <a:sx n="102" d="100"/>
          <a:sy n="102"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463F-A15B-F646-B4CA-E6C5938BA1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A75709-B205-514F-AE0C-061D96D620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F87888-6A1A-514B-BF8C-32278B32A4C4}"/>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83E89941-3870-C04C-8924-4F230FC686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AB77F1-0B2C-B840-87ED-4CE3D96346D5}"/>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258834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588FA-9F50-044B-9DF0-2B0B16E4B1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8649B1-E14E-EF49-AAD8-D5207295B2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851F4D-8BD3-F742-A16F-39E320AF8651}"/>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5108210B-9E9C-8F40-B75B-BC71C1AA98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9C6283-2C0F-E14D-A224-6B4A44BC3885}"/>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44028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6C64FE-9184-EC45-88B5-5DF12318E4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E389C4-C923-C040-BE49-FFE2A916C1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3B206E-B6C4-5247-BD88-A9ADDF30D0DF}"/>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C1AF6E4C-BEE4-CC48-A06D-72EEAAB694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CB1F49-3B7E-C24A-A5E5-FD0B1D4F7700}"/>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17913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964-C735-4745-AB83-49DB8096F9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787B7B-BBAD-2D4D-9583-8AEE3F2B68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49EAB-E661-6E4B-AE64-71A177B8F81C}"/>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E078235D-5541-3A48-9EA0-0C15B3E124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F969F-7E96-4B40-B06B-E60AD4703592}"/>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410985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78BF-8DF0-C143-AA51-7F7FE67F7B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26CB5B-59CB-F441-9570-5D6646E3D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AE67AF-0A6F-8C49-8515-E9B2F0C59823}"/>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D8C64E5C-D75C-8E48-8FF8-334EA64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1C50B-F0E1-1D4B-BF0A-A4B0F4DE80F6}"/>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277262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5D56-2F23-AA4E-905A-A567443997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1FA5B0-1B07-3C4B-8488-5F84BA4ED6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FEC7BD-5BA1-1645-94A3-D399B479D4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0D1E41-EBA5-FD49-BB0F-ECBD03571630}"/>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6" name="Footer Placeholder 5">
            <a:extLst>
              <a:ext uri="{FF2B5EF4-FFF2-40B4-BE49-F238E27FC236}">
                <a16:creationId xmlns:a16="http://schemas.microsoft.com/office/drawing/2014/main" id="{8CBD7E49-125C-7D46-BCBE-B0294EE102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9DC2A6-2463-164F-B9E6-85166DA1BA79}"/>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127382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8450D-3ED9-7E40-A195-C420712D06A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D85BCC-1A85-2F42-8C17-7C2CC48DBC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81B03-7A08-8F49-B0D2-554E497820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18BF95-3EF8-ED49-81D5-52DAC71FA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770171-C59C-D940-A6DC-DE185706AB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0DC463-714B-DA49-82F9-D1844D789472}"/>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8" name="Footer Placeholder 7">
            <a:extLst>
              <a:ext uri="{FF2B5EF4-FFF2-40B4-BE49-F238E27FC236}">
                <a16:creationId xmlns:a16="http://schemas.microsoft.com/office/drawing/2014/main" id="{AF965D9B-EAFB-324C-BBE9-CC89D4CE5D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FE20B4-B7B3-9B40-8B7F-79269EDDB3C8}"/>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36438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22EAC-D92D-5E45-B21A-AE43B11BB1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73D99C-2AA7-0A4D-864C-DF30402B6159}"/>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4" name="Footer Placeholder 3">
            <a:extLst>
              <a:ext uri="{FF2B5EF4-FFF2-40B4-BE49-F238E27FC236}">
                <a16:creationId xmlns:a16="http://schemas.microsoft.com/office/drawing/2014/main" id="{BC5FA8A8-F09F-A146-9607-F3221A27E42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700CEA-FFAA-084A-86A8-3D6FFA487981}"/>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117523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3B86A-990C-EA4D-A1BB-5625A724E6FE}"/>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3" name="Footer Placeholder 2">
            <a:extLst>
              <a:ext uri="{FF2B5EF4-FFF2-40B4-BE49-F238E27FC236}">
                <a16:creationId xmlns:a16="http://schemas.microsoft.com/office/drawing/2014/main" id="{6B0F92FC-6C78-8E45-B3C1-015689C4EE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7502FC-EC16-3C41-9C00-A46C5755B8C5}"/>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123844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88793-C0F3-C243-9C1D-799A77F60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905230-5DB2-9F4F-9F65-F23DC0570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EE764A-6A44-084B-86A5-A1C453C2F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F1475-0A91-EC4D-8990-E443118B3721}"/>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6" name="Footer Placeholder 5">
            <a:extLst>
              <a:ext uri="{FF2B5EF4-FFF2-40B4-BE49-F238E27FC236}">
                <a16:creationId xmlns:a16="http://schemas.microsoft.com/office/drawing/2014/main" id="{D185D17E-443F-5B4B-B945-F44646B079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AECA29-1E8A-054C-BF57-390236C28B62}"/>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103848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DB37-6E58-1B48-88F7-6A5DE7BD4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FF2C51-490E-5A49-9A1B-55F8D0304F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6DCDA5-9D07-734F-AA51-113ACCA79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6C2AD8-F1EC-0748-BAC7-1A589AEE17BC}"/>
              </a:ext>
            </a:extLst>
          </p:cNvPr>
          <p:cNvSpPr>
            <a:spLocks noGrp="1"/>
          </p:cNvSpPr>
          <p:nvPr>
            <p:ph type="dt" sz="half" idx="10"/>
          </p:nvPr>
        </p:nvSpPr>
        <p:spPr/>
        <p:txBody>
          <a:bodyPr/>
          <a:lstStyle/>
          <a:p>
            <a:fld id="{F51AA058-13FC-E942-91B8-6F0A13A80C02}" type="datetimeFigureOut">
              <a:rPr lang="en-GB" smtClean="0"/>
              <a:t>16/11/2020</a:t>
            </a:fld>
            <a:endParaRPr lang="en-GB"/>
          </a:p>
        </p:txBody>
      </p:sp>
      <p:sp>
        <p:nvSpPr>
          <p:cNvPr id="6" name="Footer Placeholder 5">
            <a:extLst>
              <a:ext uri="{FF2B5EF4-FFF2-40B4-BE49-F238E27FC236}">
                <a16:creationId xmlns:a16="http://schemas.microsoft.com/office/drawing/2014/main" id="{61790490-1BFB-F341-BFB5-D441EF94AD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C7B59C-9081-F947-BDD5-E1ABF5512D2C}"/>
              </a:ext>
            </a:extLst>
          </p:cNvPr>
          <p:cNvSpPr>
            <a:spLocks noGrp="1"/>
          </p:cNvSpPr>
          <p:nvPr>
            <p:ph type="sldNum" sz="quarter" idx="12"/>
          </p:nvPr>
        </p:nvSpPr>
        <p:spPr/>
        <p:txBody>
          <a:bodyPr/>
          <a:lstStyle/>
          <a:p>
            <a:fld id="{931D6772-1474-FE4D-AF17-E5367CA40362}" type="slidenum">
              <a:rPr lang="en-GB" smtClean="0"/>
              <a:t>‹#›</a:t>
            </a:fld>
            <a:endParaRPr lang="en-GB"/>
          </a:p>
        </p:txBody>
      </p:sp>
    </p:spTree>
    <p:extLst>
      <p:ext uri="{BB962C8B-B14F-4D97-AF65-F5344CB8AC3E}">
        <p14:creationId xmlns:p14="http://schemas.microsoft.com/office/powerpoint/2010/main" val="381562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4C4C19-5448-DB40-ADAC-942C458D22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761F12-F7FC-4840-93CB-E3479E2AF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7F4E8B-9E6E-314B-890A-D0A00BFC0F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AA058-13FC-E942-91B8-6F0A13A80C02}" type="datetimeFigureOut">
              <a:rPr lang="en-GB" smtClean="0"/>
              <a:t>16/11/2020</a:t>
            </a:fld>
            <a:endParaRPr lang="en-GB"/>
          </a:p>
        </p:txBody>
      </p:sp>
      <p:sp>
        <p:nvSpPr>
          <p:cNvPr id="5" name="Footer Placeholder 4">
            <a:extLst>
              <a:ext uri="{FF2B5EF4-FFF2-40B4-BE49-F238E27FC236}">
                <a16:creationId xmlns:a16="http://schemas.microsoft.com/office/drawing/2014/main" id="{0D19A5E9-676B-4946-A325-7BE388900D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138946-7A74-3C48-A9E2-A101680FE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D6772-1474-FE4D-AF17-E5367CA40362}" type="slidenum">
              <a:rPr lang="en-GB" smtClean="0"/>
              <a:t>‹#›</a:t>
            </a:fld>
            <a:endParaRPr lang="en-GB"/>
          </a:p>
        </p:txBody>
      </p:sp>
    </p:spTree>
    <p:extLst>
      <p:ext uri="{BB962C8B-B14F-4D97-AF65-F5344CB8AC3E}">
        <p14:creationId xmlns:p14="http://schemas.microsoft.com/office/powerpoint/2010/main" val="3120243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C190A1-4D8A-DE45-8E61-DD59779DBC12}"/>
              </a:ext>
            </a:extLst>
          </p:cNvPr>
          <p:cNvSpPr/>
          <p:nvPr/>
        </p:nvSpPr>
        <p:spPr>
          <a:xfrm>
            <a:off x="170688" y="110565"/>
            <a:ext cx="11902250" cy="707886"/>
          </a:xfrm>
          <a:prstGeom prst="rect">
            <a:avLst/>
          </a:prstGeom>
          <a:ln w="28575">
            <a:solidFill>
              <a:srgbClr val="FF0000"/>
            </a:solidFill>
          </a:ln>
        </p:spPr>
        <p:txBody>
          <a:bodyPr wrap="square">
            <a:spAutoFit/>
          </a:bodyPr>
          <a:lstStyle/>
          <a:p>
            <a:pPr algn="just"/>
            <a:r>
              <a:rPr lang="en" sz="2000" dirty="0">
                <a:latin typeface="Comic Sans MS" panose="030F0902030302020204" pitchFamily="66" charset="0"/>
              </a:rPr>
              <a:t>“Climate change will eventually become the main reason for human migration.” To what extent do you agree with this statement?' [10] </a:t>
            </a:r>
          </a:p>
        </p:txBody>
      </p:sp>
      <p:sp>
        <p:nvSpPr>
          <p:cNvPr id="5" name="Rectangle 4">
            <a:extLst>
              <a:ext uri="{FF2B5EF4-FFF2-40B4-BE49-F238E27FC236}">
                <a16:creationId xmlns:a16="http://schemas.microsoft.com/office/drawing/2014/main" id="{BE16BD3F-5993-F746-9F5A-753025D3EDBA}"/>
              </a:ext>
            </a:extLst>
          </p:cNvPr>
          <p:cNvSpPr/>
          <p:nvPr/>
        </p:nvSpPr>
        <p:spPr>
          <a:xfrm>
            <a:off x="170688" y="887905"/>
            <a:ext cx="11902250" cy="5909310"/>
          </a:xfrm>
          <a:prstGeom prst="rect">
            <a:avLst/>
          </a:prstGeom>
          <a:ln w="28575">
            <a:solidFill>
              <a:srgbClr val="7030A0"/>
            </a:solidFill>
          </a:ln>
        </p:spPr>
        <p:txBody>
          <a:bodyPr wrap="square">
            <a:spAutoFit/>
          </a:bodyPr>
          <a:lstStyle/>
          <a:p>
            <a:pPr algn="just"/>
            <a:r>
              <a:rPr lang="en" dirty="0">
                <a:latin typeface="Comic Sans MS" panose="030F0902030302020204" pitchFamily="66" charset="0"/>
              </a:rPr>
              <a:t>Marks should be allocated according to the markbands on pages 2–3. Reponses may tackle the question on a regional or global scale. They should have a clear understanding of the terms “climate change” and “migration” and comment on the direct links or lack of links between the two using a well-developed case study/studies or developed example(s). Possible applied themes (AO2) demonstrating knowledge and understanding (AO1):  Climate change can be explained as a possible cause of migration (push/pull) at local, national or regional scales, for example: drought, increased meteorological hazards and/or rising sea levels.  The findings of climate change predictions and projections (IPCC reports) can be explained, along with the eventual implications for population migration.  Responses may also describe migrations which have limited links to climate change </a:t>
            </a:r>
            <a:r>
              <a:rPr lang="de-DE" dirty="0">
                <a:latin typeface="Comic Sans MS" panose="030F0902030302020204" pitchFamily="66" charset="0"/>
              </a:rPr>
              <a:t>e.g.</a:t>
            </a:r>
            <a:r>
              <a:rPr lang="en" dirty="0">
                <a:latin typeface="Comic Sans MS" panose="030F0902030302020204" pitchFamily="66" charset="0"/>
              </a:rPr>
              <a:t> with economic or political push/pull factors as opposed to environmental.  Responses may make describe the unprecedented number of refugees and economic migrants who are now living in countries where they were not born. Good answers may be well-structured (AO4) and may additionally offer a critical evaluation (AO3) which evaluates the relative importance of climate change or other economic/political factors in causing migration. Another approach might be to focus on possible interactions between different factors (conflicts causing mass movement of people may have climate change as one of their long term causes). Another approach might be to examine the different time scales over which impacts are experienced or could comment that climate change is often difficult to identify as a push factor as many migrations happen for a package of reasons, which are all, interlinked. For 5–6 marks Expect weakly-evidenced outlining of climate change and/or migration themes. For 7–8 marks Expect a well-structured account which includes:  EITHER a well evidenced synthesis which links together several well-evidenced climate change and migration themes from the Guide  OR a critical conclusion (or on-going evaluation) informed by geographical concepts and/or perspectives. For 9–10 marks Expect both traits.</a:t>
            </a:r>
            <a:endParaRPr lang="en-GB" dirty="0">
              <a:latin typeface="Comic Sans MS" panose="030F0902030302020204" pitchFamily="66" charset="0"/>
            </a:endParaRPr>
          </a:p>
        </p:txBody>
      </p:sp>
      <p:sp>
        <p:nvSpPr>
          <p:cNvPr id="6" name="Rectangle 5">
            <a:extLst>
              <a:ext uri="{FF2B5EF4-FFF2-40B4-BE49-F238E27FC236}">
                <a16:creationId xmlns:a16="http://schemas.microsoft.com/office/drawing/2014/main" id="{DADD6559-F96F-2941-9ECB-678C884FB287}"/>
              </a:ext>
            </a:extLst>
          </p:cNvPr>
          <p:cNvSpPr/>
          <p:nvPr/>
        </p:nvSpPr>
        <p:spPr>
          <a:xfrm>
            <a:off x="11229186" y="492693"/>
            <a:ext cx="633507" cy="369332"/>
          </a:xfrm>
          <a:prstGeom prst="rect">
            <a:avLst/>
          </a:prstGeom>
        </p:spPr>
        <p:txBody>
          <a:bodyPr wrap="none">
            <a:spAutoFit/>
          </a:bodyPr>
          <a:lstStyle/>
          <a:p>
            <a:r>
              <a:rPr lang="de-DE" dirty="0">
                <a:latin typeface="Comic Sans MS" panose="030F0902030302020204" pitchFamily="66" charset="0"/>
              </a:rPr>
              <a:t>M18</a:t>
            </a:r>
            <a:endParaRPr lang="en-GB" dirty="0">
              <a:latin typeface="Comic Sans MS" panose="030F0902030302020204" pitchFamily="66" charset="0"/>
            </a:endParaRPr>
          </a:p>
        </p:txBody>
      </p:sp>
      <p:sp>
        <p:nvSpPr>
          <p:cNvPr id="2" name="TextBox 1">
            <a:extLst>
              <a:ext uri="{FF2B5EF4-FFF2-40B4-BE49-F238E27FC236}">
                <a16:creationId xmlns:a16="http://schemas.microsoft.com/office/drawing/2014/main" id="{D877ED1E-80E9-5D47-8A0C-9F0A166DF0F3}"/>
              </a:ext>
            </a:extLst>
          </p:cNvPr>
          <p:cNvSpPr txBox="1"/>
          <p:nvPr/>
        </p:nvSpPr>
        <p:spPr>
          <a:xfrm>
            <a:off x="12576132" y="3795386"/>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88800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C190A1-4D8A-DE45-8E61-DD59779DBC12}"/>
              </a:ext>
            </a:extLst>
          </p:cNvPr>
          <p:cNvSpPr/>
          <p:nvPr/>
        </p:nvSpPr>
        <p:spPr>
          <a:xfrm>
            <a:off x="170688" y="368459"/>
            <a:ext cx="11753088" cy="707886"/>
          </a:xfrm>
          <a:prstGeom prst="rect">
            <a:avLst/>
          </a:prstGeom>
          <a:ln w="28575">
            <a:solidFill>
              <a:srgbClr val="FF0000"/>
            </a:solidFill>
          </a:ln>
        </p:spPr>
        <p:txBody>
          <a:bodyPr wrap="square">
            <a:spAutoFit/>
          </a:bodyPr>
          <a:lstStyle/>
          <a:p>
            <a:pPr algn="just"/>
            <a:r>
              <a:rPr lang="en" sz="2000" dirty="0">
                <a:latin typeface="Comic Sans MS" panose="030F0902030302020204" pitchFamily="66" charset="0"/>
              </a:rPr>
              <a:t>“Population growth is the greatest threat to our planet’s soil quality and biodiversity.” Discuss this statement. [15] </a:t>
            </a:r>
          </a:p>
        </p:txBody>
      </p:sp>
      <p:sp>
        <p:nvSpPr>
          <p:cNvPr id="5" name="Rectangle 4">
            <a:extLst>
              <a:ext uri="{FF2B5EF4-FFF2-40B4-BE49-F238E27FC236}">
                <a16:creationId xmlns:a16="http://schemas.microsoft.com/office/drawing/2014/main" id="{BE16BD3F-5993-F746-9F5A-753025D3EDBA}"/>
              </a:ext>
            </a:extLst>
          </p:cNvPr>
          <p:cNvSpPr/>
          <p:nvPr/>
        </p:nvSpPr>
        <p:spPr>
          <a:xfrm>
            <a:off x="170688" y="1173665"/>
            <a:ext cx="11753088" cy="3693319"/>
          </a:xfrm>
          <a:prstGeom prst="rect">
            <a:avLst/>
          </a:prstGeom>
          <a:ln w="28575">
            <a:solidFill>
              <a:srgbClr val="7030A0"/>
            </a:solidFill>
          </a:ln>
        </p:spPr>
        <p:txBody>
          <a:bodyPr wrap="square">
            <a:spAutoFit/>
          </a:bodyPr>
          <a:lstStyle/>
          <a:p>
            <a:pPr algn="just"/>
            <a:r>
              <a:rPr lang="en" dirty="0">
                <a:latin typeface="Comic Sans MS" panose="030F0902030302020204" pitchFamily="66" charset="0"/>
              </a:rPr>
              <a:t>Candidates can agree or disagree with the statement but need to be able to support their position. It is also possible that responses may agree partially with the statement. Either of these approaches is acceptable. Population growth should be addressed in terms of the regional variations with some regions predicted to grow quite rapidly (Sub Saharan Africa) and others being predicted to experience negative growth (Japan, Europe). Causes of soil degradation and loss of biodiversity of tropical rainforest (allow other biomes/ecosystems) should be addressed to assess the extent to which population growth is a contributing factor. Candidates may also look at alternative threats to our planet’s soil quality and biodiversity, such as climate change, how an increasing standard of living results in increased consumption irrespective of population growth, the concentration of population in urban areas and the expansion of cities, changing agricultural practices, pollution, invasive species, poaching etc. Responses should make use of examples but responses that focus on describing soil quality and biodiversity and not focusing on the role of population growth will be self-limiting. It is not necessary for the discussion of soil quality and biodiversity to be of equal depth for the award of full marks. </a:t>
            </a:r>
            <a:endParaRPr lang="en-GB" dirty="0">
              <a:latin typeface="Comic Sans MS" panose="030F0902030302020204" pitchFamily="66" charset="0"/>
            </a:endParaRPr>
          </a:p>
        </p:txBody>
      </p:sp>
      <p:sp>
        <p:nvSpPr>
          <p:cNvPr id="6" name="Rectangle 5">
            <a:extLst>
              <a:ext uri="{FF2B5EF4-FFF2-40B4-BE49-F238E27FC236}">
                <a16:creationId xmlns:a16="http://schemas.microsoft.com/office/drawing/2014/main" id="{DADD6559-F96F-2941-9ECB-678C884FB287}"/>
              </a:ext>
            </a:extLst>
          </p:cNvPr>
          <p:cNvSpPr/>
          <p:nvPr/>
        </p:nvSpPr>
        <p:spPr>
          <a:xfrm>
            <a:off x="11486358" y="-58025"/>
            <a:ext cx="752129" cy="369332"/>
          </a:xfrm>
          <a:prstGeom prst="rect">
            <a:avLst/>
          </a:prstGeom>
        </p:spPr>
        <p:txBody>
          <a:bodyPr wrap="none">
            <a:spAutoFit/>
          </a:bodyPr>
          <a:lstStyle/>
          <a:p>
            <a:r>
              <a:rPr lang="de-DE" dirty="0">
                <a:latin typeface="Comic Sans MS" panose="030F0902030302020204" pitchFamily="66" charset="0"/>
              </a:rPr>
              <a:t>M18/</a:t>
            </a:r>
            <a:endParaRPr lang="en-GB" dirty="0">
              <a:latin typeface="Comic Sans MS" panose="030F0902030302020204" pitchFamily="66" charset="0"/>
            </a:endParaRPr>
          </a:p>
        </p:txBody>
      </p:sp>
    </p:spTree>
    <p:extLst>
      <p:ext uri="{BB962C8B-B14F-4D97-AF65-F5344CB8AC3E}">
        <p14:creationId xmlns:p14="http://schemas.microsoft.com/office/powerpoint/2010/main" val="192105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827FB-546F-D248-AB4B-E7D3B33AA21D}"/>
              </a:ext>
            </a:extLst>
          </p:cNvPr>
          <p:cNvSpPr/>
          <p:nvPr/>
        </p:nvSpPr>
        <p:spPr>
          <a:xfrm>
            <a:off x="243839" y="1066799"/>
            <a:ext cx="11800523" cy="4801314"/>
          </a:xfrm>
          <a:prstGeom prst="rect">
            <a:avLst/>
          </a:prstGeom>
          <a:ln w="28575">
            <a:solidFill>
              <a:srgbClr val="7030A0"/>
            </a:solidFill>
          </a:ln>
        </p:spPr>
        <p:txBody>
          <a:bodyPr wrap="square">
            <a:spAutoFit/>
          </a:bodyPr>
          <a:lstStyle/>
          <a:p>
            <a:pPr algn="just"/>
            <a:r>
              <a:rPr lang="en" dirty="0">
                <a:latin typeface="Comic Sans MS" panose="030F0902030302020204" pitchFamily="66" charset="0"/>
              </a:rPr>
              <a:t>There are many possible approaches to this question, and each should be marked on its merits. It is hoped that candidates will interpret global climate change as having a wider meaning than “global warming”. The disparities in wealth may be considered at any scale: regional, national or sub-national. Effects may be due to higher temperatures, change in rainfall amounts or timing, rising sea levels, and may impact the environment, population, settlement and economic activities. Effects may include: changes in farmland productivity; loss of tourism earnings; reduction in water quality and/or availability; population migration; change in distribution of natural vegetation zones; increased incidence of climatic hazards. Discussion of the statement may have a number of approaches: there could be a discussion of the positive and negative impacts of climate change on wealth; a discussion of the magnitude of the impacts of climate change on wealth; a discussion of geographical variations in the impacts of climate change on wealth; a discussion of how the impacts of climate change on wealth vary over time; or a discussion of how the impacts of climate change on wealth vary with access to technology/investment. Accept other valid discussions. Responses at band D are likely to describe ways in which climate change could affect the wealth of different people and places. At band E, expect either more detailed explanation of how climate change could increase and/or decrease the wealth of different people/places or a structured discussion of the concept of global disparities in the context of climate change from a positive and/or negative viewpoint. At band F, expect both. Marks should be allocated according to the markbands. </a:t>
            </a:r>
            <a:endParaRPr lang="en-GB" dirty="0">
              <a:latin typeface="Comic Sans MS" panose="030F0902030302020204" pitchFamily="66" charset="0"/>
            </a:endParaRPr>
          </a:p>
        </p:txBody>
      </p:sp>
      <p:sp>
        <p:nvSpPr>
          <p:cNvPr id="5" name="Rectangle 4">
            <a:extLst>
              <a:ext uri="{FF2B5EF4-FFF2-40B4-BE49-F238E27FC236}">
                <a16:creationId xmlns:a16="http://schemas.microsoft.com/office/drawing/2014/main" id="{46C7827C-85BB-F940-B29A-9AACD50CDF32}"/>
              </a:ext>
            </a:extLst>
          </p:cNvPr>
          <p:cNvSpPr/>
          <p:nvPr/>
        </p:nvSpPr>
        <p:spPr>
          <a:xfrm>
            <a:off x="243840" y="486463"/>
            <a:ext cx="11800522" cy="400110"/>
          </a:xfrm>
          <a:prstGeom prst="rect">
            <a:avLst/>
          </a:prstGeom>
          <a:ln w="28575">
            <a:solidFill>
              <a:srgbClr val="FF0000"/>
            </a:solidFill>
          </a:ln>
        </p:spPr>
        <p:txBody>
          <a:bodyPr wrap="square">
            <a:spAutoFit/>
          </a:bodyPr>
          <a:lstStyle/>
          <a:p>
            <a:r>
              <a:rPr lang="en" sz="2000" dirty="0">
                <a:latin typeface="Comic Sans MS" panose="030F0902030302020204" pitchFamily="66" charset="0"/>
              </a:rPr>
              <a:t>“Climate change will only increase global disparities in wealth.” Discuss this statement. [15] </a:t>
            </a:r>
          </a:p>
        </p:txBody>
      </p:sp>
      <p:sp>
        <p:nvSpPr>
          <p:cNvPr id="6" name="Rectangle 5">
            <a:extLst>
              <a:ext uri="{FF2B5EF4-FFF2-40B4-BE49-F238E27FC236}">
                <a16:creationId xmlns:a16="http://schemas.microsoft.com/office/drawing/2014/main" id="{83EE1123-F27B-3149-A482-F280F53FAB75}"/>
              </a:ext>
            </a:extLst>
          </p:cNvPr>
          <p:cNvSpPr/>
          <p:nvPr/>
        </p:nvSpPr>
        <p:spPr>
          <a:xfrm>
            <a:off x="11576126" y="-11461"/>
            <a:ext cx="633507" cy="369332"/>
          </a:xfrm>
          <a:prstGeom prst="rect">
            <a:avLst/>
          </a:prstGeom>
        </p:spPr>
        <p:txBody>
          <a:bodyPr wrap="none">
            <a:spAutoFit/>
          </a:bodyPr>
          <a:lstStyle/>
          <a:p>
            <a:r>
              <a:rPr lang="de-DE" dirty="0">
                <a:latin typeface="Comic Sans MS" panose="030F0902030302020204" pitchFamily="66" charset="0"/>
              </a:rPr>
              <a:t>M17</a:t>
            </a:r>
            <a:endParaRPr lang="en-GB" dirty="0">
              <a:latin typeface="Comic Sans MS" panose="030F0902030302020204" pitchFamily="66" charset="0"/>
            </a:endParaRPr>
          </a:p>
        </p:txBody>
      </p:sp>
    </p:spTree>
    <p:extLst>
      <p:ext uri="{BB962C8B-B14F-4D97-AF65-F5344CB8AC3E}">
        <p14:creationId xmlns:p14="http://schemas.microsoft.com/office/powerpoint/2010/main" val="9696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B827FB-546F-D248-AB4B-E7D3B33AA21D}"/>
              </a:ext>
            </a:extLst>
          </p:cNvPr>
          <p:cNvSpPr/>
          <p:nvPr/>
        </p:nvSpPr>
        <p:spPr>
          <a:xfrm>
            <a:off x="243839" y="1066799"/>
            <a:ext cx="11800523" cy="4524315"/>
          </a:xfrm>
          <a:prstGeom prst="rect">
            <a:avLst/>
          </a:prstGeom>
          <a:ln w="28575">
            <a:solidFill>
              <a:srgbClr val="7030A0"/>
            </a:solidFill>
          </a:ln>
        </p:spPr>
        <p:txBody>
          <a:bodyPr wrap="square">
            <a:spAutoFit/>
          </a:bodyPr>
          <a:lstStyle/>
          <a:p>
            <a:pPr algn="just"/>
            <a:r>
              <a:rPr lang="en" dirty="0">
                <a:latin typeface="Comic Sans MS" panose="030F0902030302020204" pitchFamily="66" charset="0"/>
              </a:rPr>
              <a:t>Examine the relationship between environmental change and human migrations. [15] Environmental changes (may be either positive or negative) include changes related to: </a:t>
            </a:r>
          </a:p>
          <a:p>
            <a:pPr algn="just"/>
            <a:r>
              <a:rPr lang="en" dirty="0">
                <a:latin typeface="Comic Sans MS" panose="030F0902030302020204" pitchFamily="66" charset="0"/>
              </a:rPr>
              <a:t>• soil quality </a:t>
            </a:r>
          </a:p>
          <a:p>
            <a:pPr algn="just"/>
            <a:r>
              <a:rPr lang="en" dirty="0">
                <a:latin typeface="Comic Sans MS" panose="030F0902030302020204" pitchFamily="66" charset="0"/>
              </a:rPr>
              <a:t>• water quality and availability </a:t>
            </a:r>
          </a:p>
          <a:p>
            <a:pPr algn="just"/>
            <a:r>
              <a:rPr lang="en" dirty="0">
                <a:latin typeface="Comic Sans MS" panose="030F0902030302020204" pitchFamily="66" charset="0"/>
              </a:rPr>
              <a:t>• biodiversity </a:t>
            </a:r>
          </a:p>
          <a:p>
            <a:pPr algn="just"/>
            <a:r>
              <a:rPr lang="en" dirty="0">
                <a:latin typeface="Comic Sans MS" panose="030F0902030302020204" pitchFamily="66" charset="0"/>
              </a:rPr>
              <a:t>• climate </a:t>
            </a:r>
          </a:p>
          <a:p>
            <a:pPr algn="just"/>
            <a:r>
              <a:rPr lang="en" dirty="0">
                <a:latin typeface="Comic Sans MS" panose="030F0902030302020204" pitchFamily="66" charset="0"/>
              </a:rPr>
              <a:t>• hazard events. </a:t>
            </a:r>
          </a:p>
          <a:p>
            <a:pPr algn="just"/>
            <a:r>
              <a:rPr lang="en" dirty="0">
                <a:latin typeface="Comic Sans MS" panose="030F0902030302020204" pitchFamily="66" charset="0"/>
              </a:rPr>
              <a:t>Population migrations include: • forced/voluntary migrations • rural–urban migration / international migration • places of origin and places of destination. Environmental changes (and their impacts) may lead to population migrations, </a:t>
            </a:r>
            <a:r>
              <a:rPr lang="en" dirty="0" err="1">
                <a:latin typeface="Comic Sans MS" panose="030F0902030302020204" pitchFamily="66" charset="0"/>
              </a:rPr>
              <a:t>eg</a:t>
            </a:r>
            <a:r>
              <a:rPr lang="en" dirty="0">
                <a:latin typeface="Comic Sans MS" panose="030F0902030302020204" pitchFamily="66" charset="0"/>
              </a:rPr>
              <a:t> soil degradation leading to out-migration. Population migrations may lead to environmental changes, </a:t>
            </a:r>
            <a:r>
              <a:rPr lang="en" dirty="0" err="1">
                <a:latin typeface="Comic Sans MS" panose="030F0902030302020204" pitchFamily="66" charset="0"/>
              </a:rPr>
              <a:t>eg</a:t>
            </a:r>
            <a:r>
              <a:rPr lang="en" dirty="0">
                <a:latin typeface="Comic Sans MS" panose="030F0902030302020204" pitchFamily="66" charset="0"/>
              </a:rPr>
              <a:t> habitat destruction in and around refugee camps. Answers that do not address environmental change at all and instead write about political, social and economic causes and consequences of migration should to be limited to band C and below. At band D expect descriptions of environmental change and population migration, with few links. At band E expect either a more detailed explanation of environmental changes and population migrations (with one-directional connections), or may examine how many connections are two-way or complex. At band F expect both. Marks should be allocated according to the markbands.</a:t>
            </a:r>
            <a:endParaRPr lang="en-GB" dirty="0">
              <a:latin typeface="Comic Sans MS" panose="030F0902030302020204" pitchFamily="66" charset="0"/>
            </a:endParaRPr>
          </a:p>
        </p:txBody>
      </p:sp>
      <p:sp>
        <p:nvSpPr>
          <p:cNvPr id="5" name="Rectangle 4">
            <a:extLst>
              <a:ext uri="{FF2B5EF4-FFF2-40B4-BE49-F238E27FC236}">
                <a16:creationId xmlns:a16="http://schemas.microsoft.com/office/drawing/2014/main" id="{46C7827C-85BB-F940-B29A-9AACD50CDF32}"/>
              </a:ext>
            </a:extLst>
          </p:cNvPr>
          <p:cNvSpPr/>
          <p:nvPr/>
        </p:nvSpPr>
        <p:spPr>
          <a:xfrm>
            <a:off x="243840" y="486463"/>
            <a:ext cx="11800522" cy="400110"/>
          </a:xfrm>
          <a:prstGeom prst="rect">
            <a:avLst/>
          </a:prstGeom>
          <a:ln w="28575">
            <a:solidFill>
              <a:srgbClr val="FF0000"/>
            </a:solidFill>
          </a:ln>
        </p:spPr>
        <p:txBody>
          <a:bodyPr wrap="square">
            <a:spAutoFit/>
          </a:bodyPr>
          <a:lstStyle/>
          <a:p>
            <a:r>
              <a:rPr lang="en" sz="2000" dirty="0">
                <a:latin typeface="Comic Sans MS" panose="030F0902030302020204" pitchFamily="66" charset="0"/>
              </a:rPr>
              <a:t>Examine the relationship between environmental change and human migrations. [15]</a:t>
            </a:r>
          </a:p>
        </p:txBody>
      </p:sp>
      <p:sp>
        <p:nvSpPr>
          <p:cNvPr id="6" name="Rectangle 5">
            <a:extLst>
              <a:ext uri="{FF2B5EF4-FFF2-40B4-BE49-F238E27FC236}">
                <a16:creationId xmlns:a16="http://schemas.microsoft.com/office/drawing/2014/main" id="{83EE1123-F27B-3149-A482-F280F53FAB75}"/>
              </a:ext>
            </a:extLst>
          </p:cNvPr>
          <p:cNvSpPr/>
          <p:nvPr/>
        </p:nvSpPr>
        <p:spPr>
          <a:xfrm>
            <a:off x="11576126" y="-11461"/>
            <a:ext cx="633507" cy="369332"/>
          </a:xfrm>
          <a:prstGeom prst="rect">
            <a:avLst/>
          </a:prstGeom>
          <a:ln>
            <a:solidFill>
              <a:srgbClr val="FF0000"/>
            </a:solidFill>
          </a:ln>
        </p:spPr>
        <p:txBody>
          <a:bodyPr wrap="none">
            <a:spAutoFit/>
          </a:bodyPr>
          <a:lstStyle/>
          <a:p>
            <a:r>
              <a:rPr lang="de-DE" dirty="0">
                <a:latin typeface="Comic Sans MS" panose="030F0902030302020204" pitchFamily="66" charset="0"/>
              </a:rPr>
              <a:t>M16</a:t>
            </a:r>
            <a:endParaRPr lang="en-GB" dirty="0">
              <a:latin typeface="Comic Sans MS" panose="030F0902030302020204" pitchFamily="66" charset="0"/>
            </a:endParaRPr>
          </a:p>
        </p:txBody>
      </p:sp>
    </p:spTree>
    <p:extLst>
      <p:ext uri="{BB962C8B-B14F-4D97-AF65-F5344CB8AC3E}">
        <p14:creationId xmlns:p14="http://schemas.microsoft.com/office/powerpoint/2010/main" val="3057055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E3765F-D0DB-CD49-ACA4-4F4EA7E14C2D}"/>
              </a:ext>
            </a:extLst>
          </p:cNvPr>
          <p:cNvSpPr/>
          <p:nvPr/>
        </p:nvSpPr>
        <p:spPr>
          <a:xfrm>
            <a:off x="364331" y="1270528"/>
            <a:ext cx="11551443" cy="5509200"/>
          </a:xfrm>
          <a:prstGeom prst="rect">
            <a:avLst/>
          </a:prstGeom>
          <a:ln w="28575">
            <a:solidFill>
              <a:srgbClr val="7030A0"/>
            </a:solidFill>
          </a:ln>
        </p:spPr>
        <p:txBody>
          <a:bodyPr wrap="square">
            <a:spAutoFit/>
          </a:bodyPr>
          <a:lstStyle/>
          <a:p>
            <a:pPr algn="just"/>
            <a:r>
              <a:rPr lang="en" sz="1600" dirty="0">
                <a:latin typeface="Comic Sans MS" panose="030F0902030302020204" pitchFamily="66" charset="0"/>
              </a:rPr>
              <a:t>Coping with climate change may involve both taking measures to limit climate change as well as adopting strategies or policies designed to limit, adapt to, or ameliorate its impacts. These impacts affect almost all human activities from energy generation and usage to agriculture, industry, population migration, and the locations of settlement and transportation routes. Climate change also directly affects future water supplies, but other reasons, such as over-abstraction of groundwater, and pollution of streams and groundwater, are also responsible for making the provision of adequate water a serious challenge for the future. The phrase “adequate water supplies” can be seen as including both quantity and quality of water. The discussion could therefore extend to the concepts of water scarcity (physical and economic) and the factors affecting access to safe drinking water. Discussions of water supplies that focus unduly on the human/political dimensions of water provision are likely to be self-limiting since they are likely to stray away from the term “environmental challenge”. Responses may also choose to focus more closely on the phrase “most significant environmental impact” and introduce some discussion of the significance of environmental challenges other than climate change and water supply, such as deforestation, soil degradation, desertification and environmental restoration. This is also an acceptable approach. Discussion of non-environmental challenges (</a:t>
            </a:r>
            <a:r>
              <a:rPr lang="en" sz="1600" dirty="0" err="1">
                <a:latin typeface="Comic Sans MS" panose="030F0902030302020204" pitchFamily="66" charset="0"/>
              </a:rPr>
              <a:t>eg</a:t>
            </a:r>
            <a:r>
              <a:rPr lang="en" sz="1600" dirty="0">
                <a:latin typeface="Comic Sans MS" panose="030F0902030302020204" pitchFamily="66" charset="0"/>
              </a:rPr>
              <a:t> population growth) should not be credited except in cases where the response provides some justification suggesting how or why the challenge can be considered to relate to the environment. At band D, responses are likely to describe a number of points about climate change and water supplies. It is not necessary for the discussion of climate change and water supplies to be of equal depth for the award of full marks. At band E, responses are likely to provide sufficient supporting details during the discussion to arrive at an evidence-based conclusion and to recognize either that some aspects of water provision are a subset of climate change or that we also face other significant environmental challenges besides water and climate change. At band F, responses are likely to provide sufficient supporting details during the discussion to arrive at an evidence-based conclusion while recognizing, and attempting to </a:t>
            </a:r>
            <a:r>
              <a:rPr lang="en" sz="1600" dirty="0" err="1">
                <a:latin typeface="Comic Sans MS" panose="030F0902030302020204" pitchFamily="66" charset="0"/>
              </a:rPr>
              <a:t>analyse</a:t>
            </a:r>
            <a:r>
              <a:rPr lang="en" sz="1600" dirty="0">
                <a:latin typeface="Comic Sans MS" panose="030F0902030302020204" pitchFamily="66" charset="0"/>
              </a:rPr>
              <a:t>, the connections between water provision and climate change.</a:t>
            </a:r>
            <a:endParaRPr lang="en-GB" sz="1600" dirty="0">
              <a:latin typeface="Comic Sans MS" panose="030F0902030302020204" pitchFamily="66" charset="0"/>
            </a:endParaRPr>
          </a:p>
        </p:txBody>
      </p:sp>
      <p:sp>
        <p:nvSpPr>
          <p:cNvPr id="5" name="Rectangle 4">
            <a:extLst>
              <a:ext uri="{FF2B5EF4-FFF2-40B4-BE49-F238E27FC236}">
                <a16:creationId xmlns:a16="http://schemas.microsoft.com/office/drawing/2014/main" id="{37BA7E4F-8B14-F34B-A628-62C9145A6496}"/>
              </a:ext>
            </a:extLst>
          </p:cNvPr>
          <p:cNvSpPr/>
          <p:nvPr/>
        </p:nvSpPr>
        <p:spPr>
          <a:xfrm>
            <a:off x="364331" y="467029"/>
            <a:ext cx="11551444" cy="646331"/>
          </a:xfrm>
          <a:prstGeom prst="rect">
            <a:avLst/>
          </a:prstGeom>
          <a:ln w="28575">
            <a:solidFill>
              <a:srgbClr val="FF0000"/>
            </a:solidFill>
          </a:ln>
        </p:spPr>
        <p:txBody>
          <a:bodyPr wrap="square">
            <a:spAutoFit/>
          </a:bodyPr>
          <a:lstStyle/>
          <a:p>
            <a:r>
              <a:rPr lang="en" dirty="0">
                <a:latin typeface="Comic Sans MS" panose="030F0902030302020204" pitchFamily="66" charset="0"/>
              </a:rPr>
              <a:t>Ensuring adequate water supplies is a greater environmental challenge for the world than adapting to climate change.” Referring to examples, discuss this statement. [15] </a:t>
            </a:r>
            <a:endParaRPr lang="en-GB" dirty="0">
              <a:latin typeface="Comic Sans MS" panose="030F0902030302020204" pitchFamily="66" charset="0"/>
            </a:endParaRPr>
          </a:p>
        </p:txBody>
      </p:sp>
      <p:sp>
        <p:nvSpPr>
          <p:cNvPr id="6" name="Rectangle 5">
            <a:extLst>
              <a:ext uri="{FF2B5EF4-FFF2-40B4-BE49-F238E27FC236}">
                <a16:creationId xmlns:a16="http://schemas.microsoft.com/office/drawing/2014/main" id="{C6121CAC-3F01-D345-91F3-30B78EA1E04A}"/>
              </a:ext>
            </a:extLst>
          </p:cNvPr>
          <p:cNvSpPr/>
          <p:nvPr/>
        </p:nvSpPr>
        <p:spPr>
          <a:xfrm>
            <a:off x="11576126" y="-11461"/>
            <a:ext cx="633507" cy="369332"/>
          </a:xfrm>
          <a:prstGeom prst="rect">
            <a:avLst/>
          </a:prstGeom>
          <a:ln>
            <a:solidFill>
              <a:srgbClr val="FF0000"/>
            </a:solidFill>
          </a:ln>
        </p:spPr>
        <p:txBody>
          <a:bodyPr wrap="none">
            <a:spAutoFit/>
          </a:bodyPr>
          <a:lstStyle/>
          <a:p>
            <a:r>
              <a:rPr lang="de-DE" dirty="0">
                <a:latin typeface="Comic Sans MS" panose="030F0902030302020204" pitchFamily="66" charset="0"/>
              </a:rPr>
              <a:t>M16</a:t>
            </a:r>
            <a:endParaRPr lang="en-GB" dirty="0">
              <a:latin typeface="Comic Sans MS" panose="030F0902030302020204" pitchFamily="66" charset="0"/>
            </a:endParaRPr>
          </a:p>
        </p:txBody>
      </p:sp>
    </p:spTree>
    <p:extLst>
      <p:ext uri="{BB962C8B-B14F-4D97-AF65-F5344CB8AC3E}">
        <p14:creationId xmlns:p14="http://schemas.microsoft.com/office/powerpoint/2010/main" val="2736675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2219</TotalTime>
  <Words>1645</Words>
  <Application>Microsoft Macintosh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7</cp:revision>
  <dcterms:created xsi:type="dcterms:W3CDTF">2019-03-25T15:29:57Z</dcterms:created>
  <dcterms:modified xsi:type="dcterms:W3CDTF">2020-11-17T10:25:47Z</dcterms:modified>
</cp:coreProperties>
</file>